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64" r:id="rId1"/>
    <p:sldMasterId id="2147483710" r:id="rId2"/>
  </p:sldMasterIdLst>
  <p:notesMasterIdLst>
    <p:notesMasterId r:id="rId43"/>
  </p:notesMasterIdLst>
  <p:handoutMasterIdLst>
    <p:handoutMasterId r:id="rId44"/>
  </p:handoutMasterIdLst>
  <p:sldIdLst>
    <p:sldId id="400" r:id="rId3"/>
    <p:sldId id="398" r:id="rId4"/>
    <p:sldId id="397" r:id="rId5"/>
    <p:sldId id="382" r:id="rId6"/>
    <p:sldId id="383" r:id="rId7"/>
    <p:sldId id="384" r:id="rId8"/>
    <p:sldId id="385" r:id="rId9"/>
    <p:sldId id="389" r:id="rId10"/>
    <p:sldId id="401" r:id="rId11"/>
    <p:sldId id="256" r:id="rId12"/>
    <p:sldId id="257" r:id="rId13"/>
    <p:sldId id="258" r:id="rId14"/>
    <p:sldId id="259" r:id="rId15"/>
    <p:sldId id="260" r:id="rId16"/>
    <p:sldId id="261" r:id="rId17"/>
    <p:sldId id="262" r:id="rId18"/>
    <p:sldId id="263" r:id="rId19"/>
    <p:sldId id="264" r:id="rId20"/>
    <p:sldId id="265" r:id="rId21"/>
    <p:sldId id="266" r:id="rId22"/>
    <p:sldId id="267" r:id="rId23"/>
    <p:sldId id="268" r:id="rId24"/>
    <p:sldId id="269" r:id="rId25"/>
    <p:sldId id="270" r:id="rId26"/>
    <p:sldId id="271" r:id="rId27"/>
    <p:sldId id="272" r:id="rId28"/>
    <p:sldId id="273" r:id="rId29"/>
    <p:sldId id="274" r:id="rId30"/>
    <p:sldId id="275" r:id="rId31"/>
    <p:sldId id="276" r:id="rId32"/>
    <p:sldId id="277" r:id="rId33"/>
    <p:sldId id="278" r:id="rId34"/>
    <p:sldId id="279" r:id="rId35"/>
    <p:sldId id="280" r:id="rId36"/>
    <p:sldId id="281" r:id="rId37"/>
    <p:sldId id="282" r:id="rId38"/>
    <p:sldId id="283" r:id="rId39"/>
    <p:sldId id="284" r:id="rId40"/>
    <p:sldId id="285" r:id="rId41"/>
    <p:sldId id="286" r:id="rId42"/>
  </p:sldIdLst>
  <p:sldSz cx="12192000" cy="6858000"/>
  <p:notesSz cx="6807200" cy="9939338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33CC"/>
    <a:srgbClr val="F0591B"/>
    <a:srgbClr val="FFFF00"/>
    <a:srgbClr val="888888"/>
    <a:srgbClr val="00009A"/>
    <a:srgbClr val="393939"/>
    <a:srgbClr val="FFFFFF"/>
    <a:srgbClr val="E6E6E6"/>
    <a:srgbClr val="323E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C89EF96-8CEA-46FF-86C4-4CE0E7609802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B301B821-A1FF-4177-AEE7-76D212191A09}" styleName="中等深淺樣式 1 - 輔色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660B408-B3CF-4A94-85FC-2B1E0A45F4A2}" styleName="深色樣式 2 - 輔色 1/輔色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ED083AE6-46FA-4A59-8FB0-9F97EB10719F}" styleName="淺色樣式 3 - 輔色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DA37D80-6434-44D0-A028-1B22A696006F}" styleName="淺色樣式 3 - 輔色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DBED569-4797-4DF1-A0F4-6AAB3CD982D8}" styleName="淺色樣式 3 - 輔色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8B1032C-EA38-4F05-BA0D-38AFFFC7BED3}" styleName="淺色樣式 3 - 輔色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8799B23B-EC83-4686-B30A-512413B5E67A}" styleName="淺色樣式 3 - 輔色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C89EF96-8CEA-46FF-86C4-4CE0E7609802}" styleName="淺色樣式 3 - 輔色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淺色樣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84E427A-3D55-4303-BF80-6455036E1DE7}" styleName="佈景主題樣式 1 - 輔色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D5ABB26-0587-4C30-8999-92F81FD0307C}" styleName="無樣式、無格線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淺色樣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淺色樣式 1 - 輔色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FD0F851-EC5A-4D38-B0AD-8093EC10F338}" styleName="淺色樣式 1 - 輔色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C083E6E3-FA7D-4D7B-A595-EF9225AFEA82}" styleName="淺色樣式 1 - 輔色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73A0DAA-6AF3-43AB-8588-CEC1D06C72B9}" styleName="中等深淺樣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202B0CA-FC54-4496-8BCA-5EF66A818D29}" styleName="深色樣式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E3FDE45-AF77-4B5C-9715-49D594BDF05E}" styleName="淺色樣式 1 - 輔色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CAF9ED-07DC-4A11-8D7F-57B35C25682E}" styleName="中等深淺樣式 1 - 輔色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75" autoAdjust="0"/>
    <p:restoredTop sz="94755" autoAdjust="0"/>
  </p:normalViewPr>
  <p:slideViewPr>
    <p:cSldViewPr showGuides="1">
      <p:cViewPr>
        <p:scale>
          <a:sx n="66" d="100"/>
          <a:sy n="66" d="100"/>
        </p:scale>
        <p:origin x="1464" y="3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BF5AB9-3463-4E65-AFD3-5431B79ADFDC}" type="datetimeFigureOut">
              <a:rPr lang="zh-TW" altLang="en-US" smtClean="0"/>
              <a:t>2024/11/11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A0C45D-A6E0-411D-9D9F-B22D9F5136D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521073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8FF680-7B6B-4655-B6A1-33A8AD0AE8B4}" type="datetimeFigureOut">
              <a:rPr lang="zh-TW" altLang="en-US" smtClean="0"/>
              <a:t>2024/11/11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305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1038" y="4721225"/>
            <a:ext cx="5445125" cy="4471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9E9FB9-4D1E-4A88-8F87-B34AFE16905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19530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 hasCustomPrompt="1"/>
          </p:nvPr>
        </p:nvSpPr>
        <p:spPr>
          <a:xfrm>
            <a:off x="778486" y="2708920"/>
            <a:ext cx="10635028" cy="720080"/>
          </a:xfrm>
        </p:spPr>
        <p:txBody>
          <a:bodyPr/>
          <a:lstStyle>
            <a:lvl1pPr>
              <a:defRPr>
                <a:solidFill>
                  <a:srgbClr val="39393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 dirty="0"/>
              <a:t>封面</a:t>
            </a:r>
          </a:p>
        </p:txBody>
      </p:sp>
      <p:sp>
        <p:nvSpPr>
          <p:cNvPr id="6" name="副標題 2"/>
          <p:cNvSpPr>
            <a:spLocks noGrp="1"/>
          </p:cNvSpPr>
          <p:nvPr>
            <p:ph type="subTitle" idx="1"/>
          </p:nvPr>
        </p:nvSpPr>
        <p:spPr>
          <a:xfrm>
            <a:off x="1664739" y="3789040"/>
            <a:ext cx="8862523" cy="1080120"/>
          </a:xfrm>
        </p:spPr>
        <p:txBody>
          <a:bodyPr>
            <a:normAutofit/>
          </a:bodyPr>
          <a:lstStyle>
            <a:lvl1pPr marL="0" indent="0" algn="ctr">
              <a:buNone/>
              <a:defRPr sz="2462">
                <a:solidFill>
                  <a:srgbClr val="39393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5627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254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88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50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136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3763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390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017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按一下以編輯母片副標題樣式</a:t>
            </a:r>
            <a:endParaRPr lang="zh-TW" altLang="en-US" dirty="0"/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5838489" y="6644382"/>
            <a:ext cx="523387" cy="313010"/>
          </a:xfrm>
          <a:prstGeom prst="rect">
            <a:avLst/>
          </a:prstGeom>
        </p:spPr>
        <p:txBody>
          <a:bodyPr/>
          <a:lstStyle>
            <a:lvl1pPr algn="ctr">
              <a:defRPr sz="1292">
                <a:solidFill>
                  <a:srgbClr val="FFFFFF"/>
                </a:solidFill>
              </a:defRPr>
            </a:lvl1pPr>
          </a:lstStyle>
          <a:p>
            <a:fld id="{8F4EACC7-37E3-43A5-A5FB-BEB9CE95D266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545312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5838489" y="6644382"/>
            <a:ext cx="523387" cy="313010"/>
          </a:xfrm>
          <a:prstGeom prst="rect">
            <a:avLst/>
          </a:prstGeom>
        </p:spPr>
        <p:txBody>
          <a:bodyPr/>
          <a:lstStyle>
            <a:lvl1pPr algn="ctr">
              <a:defRPr sz="1292">
                <a:solidFill>
                  <a:srgbClr val="FFFFFF"/>
                </a:solidFill>
              </a:defRPr>
            </a:lvl1pPr>
          </a:lstStyle>
          <a:p>
            <a:fld id="{E28562E0-AE09-4D11-92BC-5850C0B2AD0D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5" name="標題版面配置區 1"/>
          <p:cNvSpPr>
            <a:spLocks noGrp="1"/>
          </p:cNvSpPr>
          <p:nvPr>
            <p:ph type="title"/>
          </p:nvPr>
        </p:nvSpPr>
        <p:spPr bwMode="ltGray">
          <a:xfrm>
            <a:off x="778486" y="0"/>
            <a:ext cx="10635028" cy="7647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lvl="0"/>
            <a:r>
              <a:rPr lang="zh-TW" altLang="en-US"/>
              <a:t>按一下以編輯母片標題樣式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085606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5838489" y="6644382"/>
            <a:ext cx="523387" cy="313010"/>
          </a:xfrm>
          <a:prstGeom prst="rect">
            <a:avLst/>
          </a:prstGeom>
        </p:spPr>
        <p:txBody>
          <a:bodyPr/>
          <a:lstStyle>
            <a:lvl1pPr algn="ctr">
              <a:defRPr sz="1292">
                <a:solidFill>
                  <a:srgbClr val="FFFFFF"/>
                </a:solidFill>
              </a:defRPr>
            </a:lvl1pPr>
          </a:lstStyle>
          <a:p>
            <a:fld id="{E28562E0-AE09-4D11-92BC-5850C0B2AD0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9152772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389554" y="4800600"/>
            <a:ext cx="7315200" cy="566738"/>
          </a:xfrm>
        </p:spPr>
        <p:txBody>
          <a:bodyPr anchor="b"/>
          <a:lstStyle>
            <a:lvl1pPr algn="l">
              <a:defRPr sz="2462" b="1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/>
              <a:t>按一下以編輯母片標題樣式</a:t>
            </a:r>
            <a:endParaRPr lang="zh-TW" altLang="en-US" dirty="0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2389554" y="612775"/>
            <a:ext cx="7315200" cy="4114800"/>
          </a:xfrm>
        </p:spPr>
        <p:txBody>
          <a:bodyPr/>
          <a:lstStyle>
            <a:lvl1pPr marL="0" indent="0">
              <a:buNone/>
              <a:defRPr sz="3939"/>
            </a:lvl1pPr>
            <a:lvl2pPr marL="562722" indent="0">
              <a:buNone/>
              <a:defRPr sz="3446"/>
            </a:lvl2pPr>
            <a:lvl3pPr marL="1125444" indent="0">
              <a:buNone/>
              <a:defRPr sz="2954"/>
            </a:lvl3pPr>
            <a:lvl4pPr marL="1688165" indent="0">
              <a:buNone/>
              <a:defRPr sz="2462"/>
            </a:lvl4pPr>
            <a:lvl5pPr marL="2250887" indent="0">
              <a:buNone/>
              <a:defRPr sz="2462"/>
            </a:lvl5pPr>
            <a:lvl6pPr marL="2813609" indent="0">
              <a:buNone/>
              <a:defRPr sz="2462"/>
            </a:lvl6pPr>
            <a:lvl7pPr marL="3376331" indent="0">
              <a:buNone/>
              <a:defRPr sz="2462"/>
            </a:lvl7pPr>
            <a:lvl8pPr marL="3939052" indent="0">
              <a:buNone/>
              <a:defRPr sz="2462"/>
            </a:lvl8pPr>
            <a:lvl9pPr marL="4501774" indent="0">
              <a:buNone/>
              <a:defRPr sz="2462"/>
            </a:lvl9pPr>
          </a:lstStyle>
          <a:p>
            <a:r>
              <a:rPr lang="zh-TW" altLang="en-US"/>
              <a:t>按一下圖示以新增圖片</a:t>
            </a:r>
            <a:endParaRPr lang="zh-TW" altLang="en-US" dirty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2389554" y="5367338"/>
            <a:ext cx="7315200" cy="804862"/>
          </a:xfrm>
        </p:spPr>
        <p:txBody>
          <a:bodyPr/>
          <a:lstStyle>
            <a:lvl1pPr marL="0" indent="0">
              <a:buNone/>
              <a:defRPr sz="1723"/>
            </a:lvl1pPr>
            <a:lvl2pPr marL="562722" indent="0">
              <a:buNone/>
              <a:defRPr sz="1477"/>
            </a:lvl2pPr>
            <a:lvl3pPr marL="1125444" indent="0">
              <a:buNone/>
              <a:defRPr sz="1231"/>
            </a:lvl3pPr>
            <a:lvl4pPr marL="1688165" indent="0">
              <a:buNone/>
              <a:defRPr sz="1108"/>
            </a:lvl4pPr>
            <a:lvl5pPr marL="2250887" indent="0">
              <a:buNone/>
              <a:defRPr sz="1108"/>
            </a:lvl5pPr>
            <a:lvl6pPr marL="2813609" indent="0">
              <a:buNone/>
              <a:defRPr sz="1108"/>
            </a:lvl6pPr>
            <a:lvl7pPr marL="3376331" indent="0">
              <a:buNone/>
              <a:defRPr sz="1108"/>
            </a:lvl7pPr>
            <a:lvl8pPr marL="3939052" indent="0">
              <a:buNone/>
              <a:defRPr sz="1108"/>
            </a:lvl8pPr>
            <a:lvl9pPr marL="4501774" indent="0">
              <a:buNone/>
              <a:defRPr sz="1108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8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5838489" y="6644382"/>
            <a:ext cx="523387" cy="313010"/>
          </a:xfrm>
          <a:prstGeom prst="rect">
            <a:avLst/>
          </a:prstGeom>
        </p:spPr>
        <p:txBody>
          <a:bodyPr/>
          <a:lstStyle>
            <a:lvl1pPr algn="ctr">
              <a:defRPr sz="1292">
                <a:solidFill>
                  <a:srgbClr val="FFFFFF"/>
                </a:solidFill>
              </a:defRPr>
            </a:lvl1pPr>
          </a:lstStyle>
          <a:p>
            <a:fld id="{E28562E0-AE09-4D11-92BC-5850C0B2AD0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53824835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1221612" y="1628800"/>
            <a:ext cx="10191902" cy="4680520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5838489" y="6644382"/>
            <a:ext cx="523387" cy="313010"/>
          </a:xfrm>
          <a:prstGeom prst="rect">
            <a:avLst/>
          </a:prstGeom>
        </p:spPr>
        <p:txBody>
          <a:bodyPr/>
          <a:lstStyle>
            <a:lvl1pPr algn="ctr">
              <a:defRPr sz="1292">
                <a:solidFill>
                  <a:srgbClr val="FFFFFF"/>
                </a:solidFill>
              </a:defRPr>
            </a:lvl1pPr>
          </a:lstStyle>
          <a:p>
            <a:fld id="{E28562E0-AE09-4D11-92BC-5850C0B2AD0D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5" name="標題版面配置區 1"/>
          <p:cNvSpPr>
            <a:spLocks noGrp="1"/>
          </p:cNvSpPr>
          <p:nvPr>
            <p:ph type="title"/>
          </p:nvPr>
        </p:nvSpPr>
        <p:spPr bwMode="ltGray">
          <a:xfrm>
            <a:off x="778486" y="0"/>
            <a:ext cx="10635028" cy="7647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lvl="0"/>
            <a:r>
              <a:rPr lang="zh-TW" altLang="en-US"/>
              <a:t>按一下以編輯母片標題樣式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015258688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839200" y="548680"/>
            <a:ext cx="2574314" cy="5760640"/>
          </a:xfrm>
        </p:spPr>
        <p:txBody>
          <a:bodyPr vert="eaVert"/>
          <a:lstStyle>
            <a:lvl1pPr>
              <a:defRPr sz="3939"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/>
              <a:t>按一下以編輯母片標題樣式</a:t>
            </a:r>
            <a:endParaRPr lang="zh-TW" altLang="en-US" dirty="0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23985" y="836712"/>
            <a:ext cx="8227647" cy="5472608"/>
          </a:xfrm>
        </p:spPr>
        <p:txBody>
          <a:bodyPr vert="eaVert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5838489" y="6644382"/>
            <a:ext cx="523387" cy="313010"/>
          </a:xfrm>
          <a:prstGeom prst="rect">
            <a:avLst/>
          </a:prstGeom>
        </p:spPr>
        <p:txBody>
          <a:bodyPr/>
          <a:lstStyle>
            <a:lvl1pPr algn="ctr">
              <a:defRPr sz="1292">
                <a:solidFill>
                  <a:srgbClr val="FFFFFF"/>
                </a:solidFill>
              </a:defRPr>
            </a:lvl1pPr>
          </a:lstStyle>
          <a:p>
            <a:fld id="{E28562E0-AE09-4D11-92BC-5850C0B2AD0D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46990052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大標題與副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大標題文字"/>
          <p:cNvSpPr txBox="1">
            <a:spLocks noGrp="1"/>
          </p:cNvSpPr>
          <p:nvPr>
            <p:ph type="title" hasCustomPrompt="1"/>
          </p:nvPr>
        </p:nvSpPr>
        <p:spPr>
          <a:xfrm>
            <a:off x="889001" y="1698177"/>
            <a:ext cx="10414000" cy="860879"/>
          </a:xfrm>
          <a:prstGeom prst="rect">
            <a:avLst/>
          </a:prstGeom>
        </p:spPr>
        <p:txBody>
          <a:bodyPr anchor="b"/>
          <a:lstStyle/>
          <a:p>
            <a:r>
              <a:rPr dirty="0" err="1"/>
              <a:t>大標題</a:t>
            </a:r>
            <a:endParaRPr dirty="0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F3CB9E01-E923-5CFF-E7AC-D6B70B9B916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066" y="5535392"/>
            <a:ext cx="12274132" cy="1322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094463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1F51B6"/>
                </a:solidFill>
                <a:latin typeface="微軟正黑體"/>
                <a:cs typeface="微軟正黑體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800" b="0" i="0">
                <a:solidFill>
                  <a:schemeClr val="tx1"/>
                </a:solidFill>
                <a:latin typeface="微軟正黑體"/>
                <a:cs typeface="微軟正黑體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11/11/2024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115570">
              <a:lnSpc>
                <a:spcPts val="1240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  <p:extLst>
      <p:ext uri="{BB962C8B-B14F-4D97-AF65-F5344CB8AC3E}">
        <p14:creationId xmlns:p14="http://schemas.microsoft.com/office/powerpoint/2010/main" val="630803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6408935"/>
            <a:ext cx="12191999" cy="444491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2991611" y="6362700"/>
            <a:ext cx="6182995" cy="253365"/>
          </a:xfrm>
          <a:custGeom>
            <a:avLst/>
            <a:gdLst/>
            <a:ahLst/>
            <a:cxnLst/>
            <a:rect l="l" t="t" r="r" b="b"/>
            <a:pathLst>
              <a:path w="6182995" h="253365">
                <a:moveTo>
                  <a:pt x="6182868" y="0"/>
                </a:moveTo>
                <a:lnTo>
                  <a:pt x="0" y="0"/>
                </a:lnTo>
                <a:lnTo>
                  <a:pt x="0" y="252984"/>
                </a:lnTo>
                <a:lnTo>
                  <a:pt x="6182868" y="252984"/>
                </a:lnTo>
                <a:lnTo>
                  <a:pt x="618286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5535167"/>
            <a:ext cx="12192000" cy="132283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11/11/2024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115570">
              <a:lnSpc>
                <a:spcPts val="1240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  <p:extLst>
      <p:ext uri="{BB962C8B-B14F-4D97-AF65-F5344CB8AC3E}">
        <p14:creationId xmlns:p14="http://schemas.microsoft.com/office/powerpoint/2010/main" val="78911501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1F51B6"/>
                </a:solidFill>
                <a:latin typeface="微軟正黑體"/>
                <a:cs typeface="微軟正黑體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11/11/2024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115570">
              <a:lnSpc>
                <a:spcPts val="1240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  <p:extLst>
      <p:ext uri="{BB962C8B-B14F-4D97-AF65-F5344CB8AC3E}">
        <p14:creationId xmlns:p14="http://schemas.microsoft.com/office/powerpoint/2010/main" val="12251937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6408935"/>
            <a:ext cx="12191999" cy="444491"/>
          </a:xfrm>
          <a:prstGeom prst="rect">
            <a:avLst/>
          </a:prstGeom>
        </p:spPr>
      </p:pic>
      <p:sp>
        <p:nvSpPr>
          <p:cNvPr id="17" name="bg object 17"/>
          <p:cNvSpPr/>
          <p:nvPr/>
        </p:nvSpPr>
        <p:spPr>
          <a:xfrm>
            <a:off x="2991611" y="6362700"/>
            <a:ext cx="6182995" cy="253365"/>
          </a:xfrm>
          <a:custGeom>
            <a:avLst/>
            <a:gdLst/>
            <a:ahLst/>
            <a:cxnLst/>
            <a:rect l="l" t="t" r="r" b="b"/>
            <a:pathLst>
              <a:path w="6182995" h="253365">
                <a:moveTo>
                  <a:pt x="6182868" y="0"/>
                </a:moveTo>
                <a:lnTo>
                  <a:pt x="0" y="0"/>
                </a:lnTo>
                <a:lnTo>
                  <a:pt x="0" y="252984"/>
                </a:lnTo>
                <a:lnTo>
                  <a:pt x="6182868" y="252984"/>
                </a:lnTo>
                <a:lnTo>
                  <a:pt x="618286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8" name="bg 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5535167"/>
            <a:ext cx="12192000" cy="132283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rgbClr val="1F51B6"/>
                </a:solidFill>
                <a:latin typeface="微軟正黑體"/>
                <a:cs typeface="微軟正黑體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11/11/2024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Calibri"/>
                <a:cs typeface="Calibri"/>
              </a:defRPr>
            </a:lvl1pPr>
          </a:lstStyle>
          <a:p>
            <a:pPr marL="115570">
              <a:lnSpc>
                <a:spcPts val="1240"/>
              </a:lnSpc>
            </a:pPr>
            <a:fld id="{81D60167-4931-47E6-BA6A-407CBD079E47}" type="slidenum">
              <a:rPr spc="-50" dirty="0"/>
              <a:t>‹#›</a:t>
            </a:fld>
            <a:endParaRPr spc="-50" dirty="0"/>
          </a:p>
        </p:txBody>
      </p:sp>
    </p:spTree>
    <p:extLst>
      <p:ext uri="{BB962C8B-B14F-4D97-AF65-F5344CB8AC3E}">
        <p14:creationId xmlns:p14="http://schemas.microsoft.com/office/powerpoint/2010/main" val="2335472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778486" y="2708921"/>
            <a:ext cx="10635028" cy="716838"/>
          </a:xfrm>
        </p:spPr>
        <p:txBody>
          <a:bodyPr/>
          <a:lstStyle>
            <a:lvl1pPr>
              <a:defRPr>
                <a:solidFill>
                  <a:srgbClr val="39393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r>
              <a:rPr lang="zh-TW" altLang="en-US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664739" y="3789040"/>
            <a:ext cx="8862523" cy="1080120"/>
          </a:xfrm>
        </p:spPr>
        <p:txBody>
          <a:bodyPr>
            <a:normAutofit/>
          </a:bodyPr>
          <a:lstStyle>
            <a:lvl1pPr marL="0" indent="0" algn="ctr">
              <a:buNone/>
              <a:defRPr sz="2462">
                <a:solidFill>
                  <a:srgbClr val="393939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  <a:lvl2pPr marL="5627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254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88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50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136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3763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390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017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/>
              <a:t>按一下以編輯母片副標題樣式</a:t>
            </a:r>
            <a:endParaRPr lang="zh-TW" alt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5838489" y="6644382"/>
            <a:ext cx="523387" cy="313010"/>
          </a:xfrm>
          <a:prstGeom prst="rect">
            <a:avLst/>
          </a:prstGeom>
        </p:spPr>
        <p:txBody>
          <a:bodyPr/>
          <a:lstStyle>
            <a:lvl1pPr algn="ctr">
              <a:defRPr sz="1292">
                <a:solidFill>
                  <a:srgbClr val="FFFFFF"/>
                </a:solidFill>
              </a:defRPr>
            </a:lvl1pPr>
          </a:lstStyle>
          <a:p>
            <a:fld id="{8F4EACC7-37E3-43A5-A5FB-BEB9CE95D266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19336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2" y="92078"/>
            <a:ext cx="1013884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2"/>
          <p:cNvSpPr txBox="1">
            <a:spLocks noGrp="1"/>
          </p:cNvSpPr>
          <p:nvPr>
            <p:ph type="ctrTitle"/>
          </p:nvPr>
        </p:nvSpPr>
        <p:spPr>
          <a:xfrm>
            <a:off x="914406" y="2130433"/>
            <a:ext cx="10363193" cy="1470026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TW" altLang="en-US"/>
              <a:t>按一下以編輯母片標題樣式</a:t>
            </a:r>
            <a:endParaRPr lang="zh-TW"/>
          </a:p>
        </p:txBody>
      </p:sp>
      <p:sp>
        <p:nvSpPr>
          <p:cNvPr id="3" name="Rectangle 3"/>
          <p:cNvSpPr txBox="1">
            <a:spLocks noGrp="1"/>
          </p:cNvSpPr>
          <p:nvPr>
            <p:ph type="subTitle" idx="1"/>
          </p:nvPr>
        </p:nvSpPr>
        <p:spPr>
          <a:xfrm>
            <a:off x="1828805" y="4797436"/>
            <a:ext cx="8534402" cy="841376"/>
          </a:xfrm>
        </p:spPr>
        <p:txBody>
          <a:bodyPr anchorCtr="1"/>
          <a:lstStyle>
            <a:lvl1pPr marL="0" indent="0" algn="ctr">
              <a:buNone/>
              <a:defRPr>
                <a:effectLst>
                  <a:outerShdw dist="38096" dir="2700000">
                    <a:srgbClr val="C0C0C0"/>
                  </a:outerShdw>
                </a:effectLst>
              </a:defRPr>
            </a:lvl1pPr>
          </a:lstStyle>
          <a:p>
            <a:pPr lvl="0"/>
            <a:r>
              <a:rPr lang="zh-TW" altLang="en-US"/>
              <a:t>按一下以編輯母片副標題樣式</a:t>
            </a:r>
            <a:endParaRPr lang="zh-TW"/>
          </a:p>
        </p:txBody>
      </p:sp>
      <p:sp>
        <p:nvSpPr>
          <p:cNvPr id="5" name="Rectangle 4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C9D5CCA-14DE-491F-B11D-C877C01CE047}" type="datetimeFigureOut">
              <a:rPr lang="zh-TW" altLang="en-US" smtClean="0"/>
              <a:t>2024/11/11</a:t>
            </a:fld>
            <a:endParaRPr lang="zh-TW" altLang="en-US"/>
          </a:p>
        </p:txBody>
      </p:sp>
      <p:sp>
        <p:nvSpPr>
          <p:cNvPr id="6" name="Rectangle 5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7" name="Rectangle 6"/>
          <p:cNvSpPr txBox="1">
            <a:spLocks noGrp="1"/>
          </p:cNvSpPr>
          <p:nvPr>
            <p:ph type="sldNum" sz="quarter" idx="12"/>
          </p:nvPr>
        </p:nvSpPr>
        <p:spPr>
          <a:xfrm>
            <a:off x="12126386" y="4797428"/>
            <a:ext cx="2345266" cy="3778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latin typeface="+mn-lt"/>
                <a:ea typeface="+mn-ea"/>
              </a:defRPr>
            </a:lvl1pPr>
          </a:lstStyle>
          <a:p>
            <a:fld id="{3BD106B4-AACB-4382-8B40-EBEB017048E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31653587"/>
      </p:ext>
    </p:extLst>
  </p:cSld>
  <p:clrMapOvr>
    <a:masterClrMapping/>
  </p:clrMapOvr>
  <p:transition spd="slow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 txBox="1">
            <a:spLocks noGrp="1"/>
          </p:cNvSpPr>
          <p:nvPr>
            <p:ph type="title"/>
          </p:nvPr>
        </p:nvSpPr>
        <p:spPr>
          <a:xfrm>
            <a:off x="1289403" y="116636"/>
            <a:ext cx="9566028" cy="533223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 txBox="1">
            <a:spLocks noGrp="1"/>
          </p:cNvSpPr>
          <p:nvPr>
            <p:ph idx="1"/>
          </p:nvPr>
        </p:nvSpPr>
        <p:spPr>
          <a:xfrm>
            <a:off x="289028" y="908721"/>
            <a:ext cx="11574891" cy="5476798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Rectangle 4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C9D5CCA-14DE-491F-B11D-C877C01CE047}" type="datetimeFigureOut">
              <a:rPr lang="zh-TW" altLang="en-US" smtClean="0"/>
              <a:t>2024/11/11</a:t>
            </a:fld>
            <a:endParaRPr lang="zh-TW" altLang="en-US"/>
          </a:p>
        </p:txBody>
      </p:sp>
      <p:sp>
        <p:nvSpPr>
          <p:cNvPr id="5" name="Rectangle 5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Rectangle 6"/>
          <p:cNvSpPr txBox="1">
            <a:spLocks noGrp="1"/>
          </p:cNvSpPr>
          <p:nvPr>
            <p:ph type="sldNum" sz="quarter" idx="12"/>
          </p:nvPr>
        </p:nvSpPr>
        <p:spPr>
          <a:xfrm>
            <a:off x="12126386" y="4797428"/>
            <a:ext cx="2345266" cy="3778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latin typeface="+mn-lt"/>
                <a:ea typeface="+mn-ea"/>
              </a:defRPr>
            </a:lvl1pPr>
          </a:lstStyle>
          <a:p>
            <a:fld id="{3BD106B4-AACB-4382-8B40-EBEB017048E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07321497"/>
      </p:ext>
    </p:extLst>
  </p:cSld>
  <p:clrMapOvr>
    <a:masterClrMapping/>
  </p:clrMapOvr>
  <p:transition spd="slow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C9D5CCA-14DE-491F-B11D-C877C01CE047}" type="datetimeFigureOut">
              <a:rPr lang="zh-TW" altLang="en-US" smtClean="0"/>
              <a:t>2024/11/11</a:t>
            </a:fld>
            <a:endParaRPr lang="zh-TW" altLang="en-US"/>
          </a:p>
        </p:txBody>
      </p:sp>
      <p:sp>
        <p:nvSpPr>
          <p:cNvPr id="3" name="Rectangle 5"/>
          <p:cNvSpPr txBox="1"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4" name="Rectangle 6"/>
          <p:cNvSpPr txBox="1">
            <a:spLocks noGrp="1"/>
          </p:cNvSpPr>
          <p:nvPr>
            <p:ph type="sldNum" sz="quarter" idx="12"/>
          </p:nvPr>
        </p:nvSpPr>
        <p:spPr>
          <a:xfrm>
            <a:off x="12126386" y="4797428"/>
            <a:ext cx="2345266" cy="3778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kumimoji="0">
                <a:latin typeface="+mn-lt"/>
                <a:ea typeface="+mn-ea"/>
              </a:defRPr>
            </a:lvl1pPr>
          </a:lstStyle>
          <a:p>
            <a:fld id="{3BD106B4-AACB-4382-8B40-EBEB017048E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33202265"/>
      </p:ext>
    </p:extLst>
  </p:cSld>
  <p:clrMapOvr>
    <a:masterClrMapping/>
  </p:clrMapOvr>
  <p:transition spd="slow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7_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14"/>
          <p:cNvSpPr txBox="1">
            <a:spLocks noChangeArrowheads="1"/>
          </p:cNvSpPr>
          <p:nvPr/>
        </p:nvSpPr>
        <p:spPr bwMode="auto">
          <a:xfrm>
            <a:off x="778934" y="98427"/>
            <a:ext cx="1061508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>
              <a:defRPr/>
            </a:pPr>
            <a:endParaRPr kumimoji="0" lang="zh-TW" altLang="en-US" sz="3600">
              <a:solidFill>
                <a:srgbClr val="0000FF"/>
              </a:solidFill>
            </a:endParaRPr>
          </a:p>
        </p:txBody>
      </p: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0" y="765178"/>
            <a:ext cx="12192000" cy="74613"/>
            <a:chOff x="1881997" y="765179"/>
            <a:chExt cx="6425024" cy="74615"/>
          </a:xfrm>
        </p:grpSpPr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>
              <a:off x="1881997" y="765179"/>
              <a:ext cx="3076426" cy="74615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FF0000"/>
                </a:gs>
              </a:gsLst>
              <a:lin ang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 anchorCtr="1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9pPr>
            </a:lstStyle>
            <a:p>
              <a:pPr algn="ctr">
                <a:defRPr/>
              </a:pPr>
              <a:endParaRPr lang="en-US" altLang="zh-TW" sz="1801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4958423" y="765179"/>
              <a:ext cx="3348598" cy="74615"/>
            </a:xfrm>
            <a:prstGeom prst="rect">
              <a:avLst/>
            </a:prstGeom>
            <a:gradFill rotWithShape="0">
              <a:gsLst>
                <a:gs pos="0">
                  <a:srgbClr val="0033CC"/>
                </a:gs>
                <a:gs pos="100000">
                  <a:srgbClr val="FFFFFF"/>
                </a:gs>
              </a:gsLst>
              <a:lin ang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 anchorCtr="1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9pPr>
            </a:lstStyle>
            <a:p>
              <a:pPr algn="ctr">
                <a:defRPr/>
              </a:pPr>
              <a:endParaRPr lang="en-US" altLang="zh-TW" sz="1801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fld id="{0C9D5CCA-14DE-491F-B11D-C877C01CE047}" type="datetimeFigureOut">
              <a:rPr lang="zh-TW" altLang="en-US" smtClean="0"/>
              <a:t>2024/11/11</a:t>
            </a:fld>
            <a:endParaRPr lang="zh-TW" altLang="en-U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3863472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11" indent="0">
              <a:buNone/>
              <a:defRPr sz="1801"/>
            </a:lvl2pPr>
            <a:lvl3pPr marL="914423" indent="0">
              <a:buNone/>
              <a:defRPr sz="1600"/>
            </a:lvl3pPr>
            <a:lvl4pPr marL="1371634" indent="0">
              <a:buNone/>
              <a:defRPr sz="1401"/>
            </a:lvl4pPr>
            <a:lvl5pPr marL="1828846" indent="0">
              <a:buNone/>
              <a:defRPr sz="1401"/>
            </a:lvl5pPr>
            <a:lvl6pPr marL="2286057" indent="0">
              <a:buNone/>
              <a:defRPr sz="1401"/>
            </a:lvl6pPr>
            <a:lvl7pPr marL="2743269" indent="0">
              <a:buNone/>
              <a:defRPr sz="1401"/>
            </a:lvl7pPr>
            <a:lvl8pPr marL="3200480" indent="0">
              <a:buNone/>
              <a:defRPr sz="1401"/>
            </a:lvl8pPr>
            <a:lvl9pPr marL="3657691" indent="0">
              <a:buNone/>
              <a:defRPr sz="140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C9D5CCA-14DE-491F-B11D-C877C01CE047}" type="datetimeFigureOut">
              <a:rPr lang="zh-TW" altLang="en-US" smtClean="0"/>
              <a:t>2024/11/11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9347200" y="6597650"/>
            <a:ext cx="2844800" cy="2857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新細明體" charset="-120"/>
              </a:defRPr>
            </a:lvl1pPr>
          </a:lstStyle>
          <a:p>
            <a:fld id="{3BD106B4-AACB-4382-8B40-EBEB017048E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08500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5838489" y="6644382"/>
            <a:ext cx="523387" cy="313010"/>
          </a:xfrm>
          <a:prstGeom prst="rect">
            <a:avLst/>
          </a:prstGeom>
        </p:spPr>
        <p:txBody>
          <a:bodyPr/>
          <a:lstStyle>
            <a:lvl1pPr algn="ctr">
              <a:defRPr sz="1292">
                <a:solidFill>
                  <a:srgbClr val="FFFFFF"/>
                </a:solidFill>
              </a:defRPr>
            </a:lvl1pPr>
          </a:lstStyle>
          <a:p>
            <a:fld id="{8F4EACC7-37E3-43A5-A5FB-BEB9CE95D266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5" name="標題版面配置區 1"/>
          <p:cNvSpPr>
            <a:spLocks noGrp="1"/>
          </p:cNvSpPr>
          <p:nvPr>
            <p:ph type="title"/>
          </p:nvPr>
        </p:nvSpPr>
        <p:spPr bwMode="ltGray">
          <a:xfrm>
            <a:off x="778486" y="0"/>
            <a:ext cx="10635028" cy="7647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lvl="0"/>
            <a:r>
              <a:rPr lang="zh-TW" altLang="en-US"/>
              <a:t>按一下以編輯母片標題樣式</a:t>
            </a:r>
            <a:endParaRPr lang="zh-TW" altLang="en-US" dirty="0"/>
          </a:p>
        </p:txBody>
      </p:sp>
      <p:sp>
        <p:nvSpPr>
          <p:cNvPr id="6" name="內容版面配置區 2"/>
          <p:cNvSpPr>
            <a:spLocks noGrp="1"/>
          </p:cNvSpPr>
          <p:nvPr>
            <p:ph idx="1"/>
          </p:nvPr>
        </p:nvSpPr>
        <p:spPr>
          <a:xfrm>
            <a:off x="1398863" y="1340768"/>
            <a:ext cx="9571525" cy="4968552"/>
          </a:xfrm>
        </p:spPr>
        <p:txBody>
          <a:bodyPr/>
          <a:lstStyle>
            <a:lvl1pPr marL="422041" indent="-422041">
              <a:lnSpc>
                <a:spcPct val="100000"/>
              </a:lnSpc>
              <a:spcBef>
                <a:spcPts val="738"/>
              </a:spcBef>
              <a:spcAft>
                <a:spcPts val="738"/>
              </a:spcAft>
              <a:buFont typeface="Wingdings" panose="05000000000000000000" pitchFamily="2" charset="2"/>
              <a:buChar char="l"/>
              <a:defRPr sz="3446" b="1">
                <a:solidFill>
                  <a:srgbClr val="393939"/>
                </a:solidFill>
              </a:defRPr>
            </a:lvl1pPr>
            <a:lvl2pPr marL="867529" indent="-422041">
              <a:lnSpc>
                <a:spcPct val="100000"/>
              </a:lnSpc>
              <a:spcBef>
                <a:spcPts val="738"/>
              </a:spcBef>
              <a:spcAft>
                <a:spcPts val="738"/>
              </a:spcAft>
              <a:buFont typeface="Wingdings" panose="05000000000000000000" pitchFamily="2" charset="2"/>
              <a:buChar char="u"/>
              <a:defRPr b="0">
                <a:solidFill>
                  <a:srgbClr val="393939"/>
                </a:solidFill>
              </a:defRPr>
            </a:lvl2pPr>
            <a:lvl3pPr marL="1324741" indent="-328254">
              <a:lnSpc>
                <a:spcPct val="100000"/>
              </a:lnSpc>
              <a:spcBef>
                <a:spcPts val="738"/>
              </a:spcBef>
              <a:spcAft>
                <a:spcPts val="738"/>
              </a:spcAft>
              <a:buFont typeface="Wingdings" panose="05000000000000000000" pitchFamily="2" charset="2"/>
              <a:buChar char="p"/>
              <a:defRPr>
                <a:solidFill>
                  <a:srgbClr val="393939"/>
                </a:solidFill>
              </a:defRPr>
            </a:lvl3pPr>
            <a:lvl4pPr marL="1652995" indent="-222744">
              <a:lnSpc>
                <a:spcPct val="100000"/>
              </a:lnSpc>
              <a:spcBef>
                <a:spcPts val="738"/>
              </a:spcBef>
              <a:spcAft>
                <a:spcPts val="738"/>
              </a:spcAft>
              <a:buFont typeface="Wingdings" panose="05000000000000000000" pitchFamily="2" charset="2"/>
              <a:buChar char="n"/>
              <a:defRPr>
                <a:solidFill>
                  <a:srgbClr val="393939"/>
                </a:solidFill>
              </a:defRPr>
            </a:lvl4pPr>
            <a:lvl5pPr marL="1992973" indent="-339978">
              <a:lnSpc>
                <a:spcPct val="100000"/>
              </a:lnSpc>
              <a:spcBef>
                <a:spcPts val="738"/>
              </a:spcBef>
              <a:spcAft>
                <a:spcPts val="738"/>
              </a:spcAft>
              <a:tabLst>
                <a:tab pos="9824184" algn="l"/>
              </a:tabLst>
              <a:defRPr>
                <a:solidFill>
                  <a:srgbClr val="393939"/>
                </a:solidFill>
              </a:defRPr>
            </a:lvl5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577859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5838489" y="6644382"/>
            <a:ext cx="523387" cy="313010"/>
          </a:xfrm>
          <a:prstGeom prst="rect">
            <a:avLst/>
          </a:prstGeom>
        </p:spPr>
        <p:txBody>
          <a:bodyPr/>
          <a:lstStyle>
            <a:lvl1pPr algn="ctr">
              <a:defRPr sz="1292">
                <a:solidFill>
                  <a:srgbClr val="FFFFFF"/>
                </a:solidFill>
              </a:defRPr>
            </a:lvl1pPr>
          </a:lstStyle>
          <a:p>
            <a:fld id="{8F4EACC7-37E3-43A5-A5FB-BEB9CE95D266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5" name="標題版面配置區 1"/>
          <p:cNvSpPr>
            <a:spLocks noGrp="1"/>
          </p:cNvSpPr>
          <p:nvPr>
            <p:ph type="title"/>
          </p:nvPr>
        </p:nvSpPr>
        <p:spPr bwMode="ltGray">
          <a:xfrm>
            <a:off x="778486" y="0"/>
            <a:ext cx="10635028" cy="7647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lvl="0"/>
            <a:r>
              <a:rPr lang="zh-TW" altLang="en-US"/>
              <a:t>按一下以編輯母片標題樣式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618894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5838489" y="6644382"/>
            <a:ext cx="523387" cy="313010"/>
          </a:xfrm>
          <a:prstGeom prst="rect">
            <a:avLst/>
          </a:prstGeom>
        </p:spPr>
        <p:txBody>
          <a:bodyPr/>
          <a:lstStyle>
            <a:lvl1pPr algn="ctr">
              <a:defRPr sz="1292">
                <a:solidFill>
                  <a:srgbClr val="FFFFFF"/>
                </a:solidFill>
              </a:defRPr>
            </a:lvl1pPr>
          </a:lstStyle>
          <a:p>
            <a:fld id="{8F4EACC7-37E3-43A5-A5FB-BEB9CE95D266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5" name="標題版面配置區 1"/>
          <p:cNvSpPr>
            <a:spLocks noGrp="1"/>
          </p:cNvSpPr>
          <p:nvPr>
            <p:ph type="title"/>
          </p:nvPr>
        </p:nvSpPr>
        <p:spPr bwMode="ltGray">
          <a:xfrm>
            <a:off x="778486" y="0"/>
            <a:ext cx="10635028" cy="7647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lvl="0"/>
            <a:r>
              <a:rPr lang="zh-TW" altLang="en-US"/>
              <a:t>按一下以編輯母片標題樣式</a:t>
            </a:r>
            <a:endParaRPr lang="zh-TW" altLang="en-US" dirty="0"/>
          </a:p>
        </p:txBody>
      </p:sp>
      <p:sp>
        <p:nvSpPr>
          <p:cNvPr id="6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1664739" y="1628800"/>
            <a:ext cx="8862523" cy="4752528"/>
          </a:xfrm>
        </p:spPr>
        <p:txBody>
          <a:bodyPr vert="eaVert"/>
          <a:lstStyle>
            <a:lvl1pPr marL="422041" indent="-422041">
              <a:buFont typeface="Wingdings" panose="05000000000000000000" pitchFamily="2" charset="2"/>
              <a:buChar char="l"/>
              <a:defRPr/>
            </a:lvl1pPr>
            <a:lvl2pPr marL="879253" indent="-433765">
              <a:buFont typeface="Wingdings" panose="05000000000000000000" pitchFamily="2" charset="2"/>
              <a:buChar char="u"/>
              <a:defRPr b="0"/>
            </a:lvl2pPr>
            <a:lvl3pPr marL="1219230" indent="-339978">
              <a:buFont typeface="Wingdings" panose="05000000000000000000" pitchFamily="2" charset="2"/>
              <a:buChar char="p"/>
              <a:defRPr/>
            </a:lvl3pPr>
            <a:lvl4pPr marL="1547485" indent="-328254">
              <a:buFont typeface="Wingdings" panose="05000000000000000000" pitchFamily="2" charset="2"/>
              <a:buChar char="n"/>
              <a:defRPr/>
            </a:lvl4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8729306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5838489" y="6644382"/>
            <a:ext cx="523387" cy="313010"/>
          </a:xfrm>
          <a:prstGeom prst="rect">
            <a:avLst/>
          </a:prstGeom>
        </p:spPr>
        <p:txBody>
          <a:bodyPr/>
          <a:lstStyle>
            <a:lvl1pPr algn="ctr">
              <a:defRPr sz="1292">
                <a:solidFill>
                  <a:srgbClr val="FFFFFF"/>
                </a:solidFill>
              </a:defRPr>
            </a:lvl1pPr>
          </a:lstStyle>
          <a:p>
            <a:fld id="{8F4EACC7-37E3-43A5-A5FB-BEB9CE95D266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 bwMode="ltGray">
          <a:xfrm>
            <a:off x="778486" y="0"/>
            <a:ext cx="10635028" cy="7647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lvl="0"/>
            <a:r>
              <a:rPr lang="zh-TW" altLang="en-US"/>
              <a:t>按一下以編輯母片標題樣式</a:t>
            </a:r>
            <a:endParaRPr lang="zh-TW" altLang="en-US" dirty="0"/>
          </a:p>
        </p:txBody>
      </p:sp>
      <p:sp>
        <p:nvSpPr>
          <p:cNvPr id="10" name="內容版面配置區 6"/>
          <p:cNvSpPr>
            <a:spLocks noGrp="1"/>
          </p:cNvSpPr>
          <p:nvPr>
            <p:ph sz="quarter" idx="13"/>
          </p:nvPr>
        </p:nvSpPr>
        <p:spPr>
          <a:xfrm>
            <a:off x="777631" y="1268760"/>
            <a:ext cx="5060858" cy="5039965"/>
          </a:xfrm>
        </p:spPr>
        <p:txBody>
          <a:bodyPr/>
          <a:lstStyle>
            <a:lvl1pPr marL="422041" indent="-422041">
              <a:buFont typeface="Wingdings" panose="05000000000000000000" pitchFamily="2" charset="2"/>
              <a:buChar char="l"/>
              <a:defRPr/>
            </a:lvl1pPr>
            <a:lvl2pPr marL="879253" indent="-433765">
              <a:buFont typeface="Wingdings" panose="05000000000000000000" pitchFamily="2" charset="2"/>
              <a:buChar char="u"/>
              <a:defRPr b="0"/>
            </a:lvl2pPr>
            <a:lvl3pPr marL="1219230" indent="-339978">
              <a:buFont typeface="Wingdings" panose="05000000000000000000" pitchFamily="2" charset="2"/>
              <a:buChar char="p"/>
              <a:defRPr/>
            </a:lvl3pPr>
            <a:lvl4pPr marL="1547485" indent="-328254">
              <a:buFont typeface="Wingdings" panose="05000000000000000000" pitchFamily="2" charset="2"/>
              <a:buChar char="n"/>
              <a:defRPr/>
            </a:lvl4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TW" altLang="en-US" dirty="0"/>
          </a:p>
        </p:txBody>
      </p:sp>
      <p:sp>
        <p:nvSpPr>
          <p:cNvPr id="11" name="內容版面配置區 6"/>
          <p:cNvSpPr>
            <a:spLocks noGrp="1"/>
          </p:cNvSpPr>
          <p:nvPr>
            <p:ph sz="quarter" idx="14"/>
          </p:nvPr>
        </p:nvSpPr>
        <p:spPr>
          <a:xfrm>
            <a:off x="6326044" y="1254388"/>
            <a:ext cx="5060858" cy="5039965"/>
          </a:xfrm>
        </p:spPr>
        <p:txBody>
          <a:bodyPr/>
          <a:lstStyle>
            <a:lvl1pPr marL="422041" indent="-422041">
              <a:buFont typeface="Wingdings" panose="05000000000000000000" pitchFamily="2" charset="2"/>
              <a:buChar char="l"/>
              <a:defRPr/>
            </a:lvl1pPr>
            <a:lvl2pPr marL="879253" indent="-433765">
              <a:buFont typeface="Wingdings" panose="05000000000000000000" pitchFamily="2" charset="2"/>
              <a:buChar char="u"/>
              <a:defRPr b="0"/>
            </a:lvl2pPr>
            <a:lvl3pPr marL="1219230" indent="-339978">
              <a:buFont typeface="Wingdings" panose="05000000000000000000" pitchFamily="2" charset="2"/>
              <a:buChar char="p"/>
              <a:defRPr/>
            </a:lvl3pPr>
            <a:lvl4pPr marL="1547485" indent="-328254">
              <a:buFont typeface="Wingdings" panose="05000000000000000000" pitchFamily="2" charset="2"/>
              <a:buChar char="n"/>
              <a:defRPr/>
            </a:lvl4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91219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5838489" y="6644382"/>
            <a:ext cx="523387" cy="313010"/>
          </a:xfrm>
          <a:prstGeom prst="rect">
            <a:avLst/>
          </a:prstGeom>
        </p:spPr>
        <p:txBody>
          <a:bodyPr/>
          <a:lstStyle>
            <a:lvl1pPr algn="ctr">
              <a:defRPr sz="1292">
                <a:solidFill>
                  <a:srgbClr val="FFFFFF"/>
                </a:solidFill>
              </a:defRPr>
            </a:lvl1pPr>
          </a:lstStyle>
          <a:p>
            <a:fld id="{E28562E0-AE09-4D11-92BC-5850C0B2AD0D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7" name="標題版面配置區 1"/>
          <p:cNvSpPr>
            <a:spLocks noGrp="1"/>
          </p:cNvSpPr>
          <p:nvPr>
            <p:ph type="title"/>
          </p:nvPr>
        </p:nvSpPr>
        <p:spPr bwMode="ltGray">
          <a:xfrm>
            <a:off x="778486" y="0"/>
            <a:ext cx="10635028" cy="7647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lvl="0"/>
            <a:r>
              <a:rPr lang="zh-TW" altLang="en-US"/>
              <a:t>按一下以編輯母片標題樣式</a:t>
            </a:r>
            <a:endParaRPr lang="zh-TW" altLang="en-US" dirty="0"/>
          </a:p>
        </p:txBody>
      </p:sp>
      <p:sp>
        <p:nvSpPr>
          <p:cNvPr id="6" name="內容版面配置區 2"/>
          <p:cNvSpPr>
            <a:spLocks noGrp="1"/>
          </p:cNvSpPr>
          <p:nvPr>
            <p:ph idx="1"/>
          </p:nvPr>
        </p:nvSpPr>
        <p:spPr>
          <a:xfrm>
            <a:off x="4943873" y="908720"/>
            <a:ext cx="6473824" cy="5400600"/>
          </a:xfrm>
        </p:spPr>
        <p:txBody>
          <a:bodyPr/>
          <a:lstStyle>
            <a:lvl1pPr marL="422041" indent="-422041">
              <a:buFont typeface="Wingdings" panose="05000000000000000000" pitchFamily="2" charset="2"/>
              <a:buChar char="l"/>
              <a:defRPr sz="3446"/>
            </a:lvl1pPr>
            <a:lvl2pPr marL="879253" indent="-433765">
              <a:buFont typeface="Wingdings" panose="05000000000000000000" pitchFamily="2" charset="2"/>
              <a:buChar char="u"/>
              <a:defRPr sz="2954" b="0"/>
            </a:lvl2pPr>
            <a:lvl3pPr marL="1219230" indent="-339978">
              <a:buFont typeface="Wingdings" panose="05000000000000000000" pitchFamily="2" charset="2"/>
              <a:buChar char="p"/>
              <a:defRPr sz="2462"/>
            </a:lvl3pPr>
            <a:lvl4pPr marL="1547485" indent="-328254">
              <a:buFont typeface="Wingdings" panose="05000000000000000000" pitchFamily="2" charset="2"/>
              <a:buChar char="n"/>
              <a:defRPr sz="2215"/>
            </a:lvl4pPr>
            <a:lvl5pPr>
              <a:defRPr sz="2215"/>
            </a:lvl5pPr>
            <a:lvl6pPr>
              <a:defRPr sz="2462"/>
            </a:lvl6pPr>
            <a:lvl7pPr>
              <a:defRPr sz="2462"/>
            </a:lvl7pPr>
            <a:lvl8pPr>
              <a:defRPr sz="2462"/>
            </a:lvl8pPr>
            <a:lvl9pPr>
              <a:defRPr sz="2462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zh-TW" altLang="en-US" dirty="0"/>
          </a:p>
        </p:txBody>
      </p:sp>
      <p:sp>
        <p:nvSpPr>
          <p:cNvPr id="9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778486" y="908720"/>
            <a:ext cx="3930988" cy="5400600"/>
          </a:xfrm>
        </p:spPr>
        <p:txBody>
          <a:bodyPr/>
          <a:lstStyle>
            <a:lvl1pPr marL="0" indent="0">
              <a:buNone/>
              <a:defRPr sz="1723"/>
            </a:lvl1pPr>
            <a:lvl2pPr marL="562722" indent="0">
              <a:buNone/>
              <a:defRPr sz="1477"/>
            </a:lvl2pPr>
            <a:lvl3pPr marL="1125444" indent="0">
              <a:buNone/>
              <a:defRPr sz="1231"/>
            </a:lvl3pPr>
            <a:lvl4pPr marL="1688165" indent="0">
              <a:buNone/>
              <a:defRPr sz="1108"/>
            </a:lvl4pPr>
            <a:lvl5pPr marL="2250887" indent="0">
              <a:buNone/>
              <a:defRPr sz="1108"/>
            </a:lvl5pPr>
            <a:lvl6pPr marL="2813609" indent="0">
              <a:buNone/>
              <a:defRPr sz="1108"/>
            </a:lvl6pPr>
            <a:lvl7pPr marL="3376331" indent="0">
              <a:buNone/>
              <a:defRPr sz="1108"/>
            </a:lvl7pPr>
            <a:lvl8pPr marL="3939052" indent="0">
              <a:buNone/>
              <a:defRPr sz="1108"/>
            </a:lvl8pPr>
            <a:lvl9pPr marL="4501774" indent="0">
              <a:buNone/>
              <a:defRPr sz="1108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1177517027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EACC7-37E3-43A5-A5FB-BEB9CE95D266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4" name="標題版面配置區 1"/>
          <p:cNvSpPr>
            <a:spLocks noGrp="1"/>
          </p:cNvSpPr>
          <p:nvPr>
            <p:ph type="title"/>
          </p:nvPr>
        </p:nvSpPr>
        <p:spPr bwMode="ltGray">
          <a:xfrm>
            <a:off x="778486" y="0"/>
            <a:ext cx="10635028" cy="7647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lvl="0"/>
            <a:r>
              <a:rPr lang="zh-TW" altLang="en-US"/>
              <a:t>按一下以編輯母片標題樣式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338338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778486" y="980728"/>
            <a:ext cx="6115141" cy="5328592"/>
          </a:xfrm>
        </p:spPr>
        <p:txBody>
          <a:bodyPr>
            <a:normAutofit/>
          </a:bodyPr>
          <a:lstStyle>
            <a:lvl1pPr algn="l" defTabSz="1125444" rtl="0" eaLnBrk="1" latinLnBrk="0" hangingPunct="1">
              <a:lnSpc>
                <a:spcPct val="100000"/>
              </a:lnSpc>
              <a:spcBef>
                <a:spcPts val="738"/>
              </a:spcBef>
              <a:spcAft>
                <a:spcPts val="738"/>
              </a:spcAft>
              <a:defRPr lang="zh-TW" altLang="en-US" sz="3446" b="1" kern="1200" dirty="0" smtClean="0">
                <a:solidFill>
                  <a:srgbClr val="393939"/>
                </a:solidFill>
                <a:latin typeface="微軟正黑體" pitchFamily="34" charset="-120"/>
                <a:ea typeface="微軟正黑體" pitchFamily="34" charset="-120"/>
                <a:cs typeface="+mn-cs"/>
              </a:defRPr>
            </a:lvl1pPr>
            <a:lvl2pPr algn="l" defTabSz="1125444" rtl="0" eaLnBrk="1" latinLnBrk="0" hangingPunct="1">
              <a:lnSpc>
                <a:spcPct val="100000"/>
              </a:lnSpc>
              <a:spcBef>
                <a:spcPts val="738"/>
              </a:spcBef>
              <a:spcAft>
                <a:spcPts val="738"/>
              </a:spcAft>
              <a:defRPr lang="zh-TW" altLang="en-US" sz="3446" b="1" kern="1200" dirty="0" smtClean="0">
                <a:solidFill>
                  <a:srgbClr val="393939"/>
                </a:solidFill>
                <a:latin typeface="微軟正黑體" pitchFamily="34" charset="-120"/>
                <a:ea typeface="微軟正黑體" pitchFamily="34" charset="-120"/>
                <a:cs typeface="+mn-cs"/>
              </a:defRPr>
            </a:lvl2pPr>
            <a:lvl3pPr algn="l" defTabSz="1125444" rtl="0" eaLnBrk="1" latinLnBrk="0" hangingPunct="1">
              <a:lnSpc>
                <a:spcPct val="100000"/>
              </a:lnSpc>
              <a:spcBef>
                <a:spcPts val="738"/>
              </a:spcBef>
              <a:spcAft>
                <a:spcPts val="738"/>
              </a:spcAft>
              <a:defRPr lang="zh-TW" altLang="en-US" sz="3446" b="1" kern="1200" dirty="0" smtClean="0">
                <a:solidFill>
                  <a:srgbClr val="393939"/>
                </a:solidFill>
                <a:latin typeface="微軟正黑體" pitchFamily="34" charset="-120"/>
                <a:ea typeface="微軟正黑體" pitchFamily="34" charset="-120"/>
                <a:cs typeface="+mn-cs"/>
              </a:defRPr>
            </a:lvl3pPr>
            <a:lvl4pPr algn="l" defTabSz="1125444" rtl="0" eaLnBrk="1" latinLnBrk="0" hangingPunct="1">
              <a:lnSpc>
                <a:spcPct val="100000"/>
              </a:lnSpc>
              <a:spcBef>
                <a:spcPts val="738"/>
              </a:spcBef>
              <a:spcAft>
                <a:spcPts val="738"/>
              </a:spcAft>
              <a:defRPr lang="zh-TW" altLang="en-US" sz="3446" b="1" kern="1200" dirty="0" smtClean="0">
                <a:solidFill>
                  <a:srgbClr val="393939"/>
                </a:solidFill>
                <a:latin typeface="微軟正黑體" pitchFamily="34" charset="-120"/>
                <a:ea typeface="微軟正黑體" pitchFamily="34" charset="-120"/>
                <a:cs typeface="+mn-cs"/>
              </a:defRPr>
            </a:lvl4pPr>
            <a:lvl5pPr algn="l" defTabSz="1125444" rtl="0" eaLnBrk="1" latinLnBrk="0" hangingPunct="1">
              <a:lnSpc>
                <a:spcPct val="100000"/>
              </a:lnSpc>
              <a:spcBef>
                <a:spcPts val="738"/>
              </a:spcBef>
              <a:spcAft>
                <a:spcPts val="738"/>
              </a:spcAft>
              <a:defRPr lang="zh-TW" altLang="en-US" sz="3446" b="1" kern="1200" dirty="0">
                <a:solidFill>
                  <a:srgbClr val="393939"/>
                </a:solidFill>
                <a:latin typeface="微軟正黑體" pitchFamily="34" charset="-120"/>
                <a:ea typeface="微軟正黑體" pitchFamily="34" charset="-120"/>
                <a:cs typeface="+mn-cs"/>
              </a:defRPr>
            </a:lvl5pPr>
            <a:lvl6pPr>
              <a:defRPr sz="2215"/>
            </a:lvl6pPr>
            <a:lvl7pPr>
              <a:defRPr sz="2215"/>
            </a:lvl7pPr>
            <a:lvl8pPr>
              <a:defRPr sz="2215"/>
            </a:lvl8pPr>
            <a:lvl9pPr>
              <a:defRPr sz="2215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 hasCustomPrompt="1"/>
          </p:nvPr>
        </p:nvSpPr>
        <p:spPr>
          <a:xfrm>
            <a:off x="7070878" y="980728"/>
            <a:ext cx="4342636" cy="5328592"/>
          </a:xfrm>
        </p:spPr>
        <p:txBody>
          <a:bodyPr/>
          <a:lstStyle>
            <a:lvl1pPr>
              <a:defRPr sz="3446"/>
            </a:lvl1pPr>
            <a:lvl2pPr>
              <a:defRPr sz="2954"/>
            </a:lvl2pPr>
            <a:lvl3pPr>
              <a:defRPr sz="2462"/>
            </a:lvl3pPr>
            <a:lvl4pPr>
              <a:defRPr sz="2215"/>
            </a:lvl4pPr>
            <a:lvl5pPr>
              <a:defRPr sz="2215"/>
            </a:lvl5pPr>
            <a:lvl6pPr>
              <a:defRPr sz="2215"/>
            </a:lvl6pPr>
            <a:lvl7pPr>
              <a:defRPr sz="2215"/>
            </a:lvl7pPr>
            <a:lvl8pPr>
              <a:defRPr sz="2215"/>
            </a:lvl8pPr>
            <a:lvl9pPr>
              <a:defRPr sz="2215"/>
            </a:lvl9pPr>
          </a:lstStyle>
          <a:p>
            <a:pPr lvl="0"/>
            <a:r>
              <a:rPr lang="zh-TW" altLang="en-US" dirty="0"/>
              <a:t>按一下編輯文字樣式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5838489" y="6644382"/>
            <a:ext cx="523387" cy="313010"/>
          </a:xfrm>
          <a:prstGeom prst="rect">
            <a:avLst/>
          </a:prstGeom>
        </p:spPr>
        <p:txBody>
          <a:bodyPr/>
          <a:lstStyle>
            <a:lvl1pPr algn="ctr">
              <a:defRPr sz="1292">
                <a:solidFill>
                  <a:srgbClr val="FFFFFF"/>
                </a:solidFill>
              </a:defRPr>
            </a:lvl1pPr>
          </a:lstStyle>
          <a:p>
            <a:fld id="{E28562E0-AE09-4D11-92BC-5850C0B2AD0D}" type="slidenum">
              <a:rPr lang="zh-TW" altLang="en-US" smtClean="0"/>
              <a:pPr/>
              <a:t>‹#›</a:t>
            </a:fld>
            <a:endParaRPr lang="zh-TW" altLang="en-US"/>
          </a:p>
        </p:txBody>
      </p:sp>
      <p:sp>
        <p:nvSpPr>
          <p:cNvPr id="8" name="標題版面配置區 1"/>
          <p:cNvSpPr>
            <a:spLocks noGrp="1"/>
          </p:cNvSpPr>
          <p:nvPr>
            <p:ph type="title"/>
          </p:nvPr>
        </p:nvSpPr>
        <p:spPr bwMode="ltGray">
          <a:xfrm>
            <a:off x="778486" y="0"/>
            <a:ext cx="10635028" cy="7647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pPr lvl="0"/>
            <a:r>
              <a:rPr lang="zh-TW" altLang="en-US"/>
              <a:t>按一下以編輯母片標題樣式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15487638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pattFill prst="pct5">
          <a:fgClr>
            <a:srgbClr val="FFFFFF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 bwMode="ltGray">
          <a:xfrm>
            <a:off x="814130" y="0"/>
            <a:ext cx="10599383" cy="69269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zh-TW" altLang="en-US" dirty="0"/>
              <a:t>標題 </a:t>
            </a:r>
            <a:r>
              <a:rPr lang="en-US" altLang="zh-TW" dirty="0"/>
              <a:t>36</a:t>
            </a:r>
            <a:r>
              <a:rPr lang="zh-TW" altLang="en-US" dirty="0"/>
              <a:t>號 粗體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 bwMode="ltGray">
          <a:xfrm>
            <a:off x="1664738" y="1628800"/>
            <a:ext cx="8862524" cy="47362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/>
              <a:t>第一層 </a:t>
            </a:r>
            <a:r>
              <a:rPr lang="en-US" altLang="zh-TW" dirty="0"/>
              <a:t>28</a:t>
            </a:r>
            <a:r>
              <a:rPr lang="zh-TW" altLang="en-US" dirty="0"/>
              <a:t>號 粗體</a:t>
            </a:r>
          </a:p>
          <a:p>
            <a:pPr lvl="1"/>
            <a:r>
              <a:rPr lang="zh-TW" altLang="en-US" dirty="0"/>
              <a:t>第二層 </a:t>
            </a:r>
            <a:r>
              <a:rPr lang="en-US" altLang="zh-TW" dirty="0"/>
              <a:t>24</a:t>
            </a:r>
            <a:r>
              <a:rPr lang="zh-TW" altLang="en-US" dirty="0"/>
              <a:t>號 </a:t>
            </a:r>
          </a:p>
          <a:p>
            <a:pPr lvl="2"/>
            <a:r>
              <a:rPr lang="zh-TW" altLang="en-US" dirty="0"/>
              <a:t>第三層 </a:t>
            </a:r>
            <a:r>
              <a:rPr lang="en-US" altLang="zh-TW" dirty="0"/>
              <a:t>20</a:t>
            </a:r>
            <a:r>
              <a:rPr lang="zh-TW" altLang="en-US" dirty="0"/>
              <a:t>號</a:t>
            </a:r>
          </a:p>
          <a:p>
            <a:pPr lvl="3"/>
            <a:r>
              <a:rPr lang="zh-TW" altLang="en-US" dirty="0"/>
              <a:t>第四層 </a:t>
            </a:r>
            <a:r>
              <a:rPr lang="en-US" altLang="zh-TW" dirty="0"/>
              <a:t>18</a:t>
            </a:r>
            <a:r>
              <a:rPr lang="zh-TW" altLang="en-US" dirty="0"/>
              <a:t>號</a:t>
            </a:r>
          </a:p>
          <a:p>
            <a:pPr lvl="4"/>
            <a:r>
              <a:rPr lang="zh-TW" altLang="en-US" dirty="0"/>
              <a:t>第五層 </a:t>
            </a:r>
            <a:r>
              <a:rPr lang="en-US" altLang="zh-TW" dirty="0"/>
              <a:t>18</a:t>
            </a:r>
            <a:r>
              <a:rPr lang="zh-TW" altLang="en-US" dirty="0"/>
              <a:t>號</a:t>
            </a:r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5838489" y="6644382"/>
            <a:ext cx="523387" cy="313010"/>
          </a:xfrm>
          <a:prstGeom prst="rect">
            <a:avLst/>
          </a:prstGeom>
        </p:spPr>
        <p:txBody>
          <a:bodyPr/>
          <a:lstStyle>
            <a:lvl1pPr algn="ctr">
              <a:defRPr sz="1292">
                <a:solidFill>
                  <a:srgbClr val="FFFFFF"/>
                </a:solidFill>
              </a:defRPr>
            </a:lvl1pPr>
          </a:lstStyle>
          <a:p>
            <a:fld id="{8F4EACC7-37E3-43A5-A5FB-BEB9CE95D266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27912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57" r:id="rId6"/>
    <p:sldLayoutId id="2147483671" r:id="rId7"/>
    <p:sldLayoutId id="2147483670" r:id="rId8"/>
    <p:sldLayoutId id="2147483673" r:id="rId9"/>
    <p:sldLayoutId id="2147483675" r:id="rId10"/>
    <p:sldLayoutId id="2147483676" r:id="rId11"/>
    <p:sldLayoutId id="2147483678" r:id="rId12"/>
    <p:sldLayoutId id="2147483679" r:id="rId13"/>
    <p:sldLayoutId id="2147483680" r:id="rId14"/>
    <p:sldLayoutId id="2147483716" r:id="rId15"/>
    <p:sldLayoutId id="2147483717" r:id="rId16"/>
    <p:sldLayoutId id="2147483718" r:id="rId17"/>
    <p:sldLayoutId id="2147483719" r:id="rId18"/>
    <p:sldLayoutId id="2147483720" r:id="rId19"/>
  </p:sldLayoutIdLst>
  <p:hf hdr="0" ftr="0" dt="0"/>
  <p:txStyles>
    <p:titleStyle>
      <a:lvl1pPr algn="ctr" defTabSz="1125444" rtl="0" eaLnBrk="1" latinLnBrk="0" hangingPunct="1">
        <a:spcBef>
          <a:spcPct val="0"/>
        </a:spcBef>
        <a:buNone/>
        <a:defRPr lang="zh-TW" altLang="en-US" sz="4431" b="1" kern="1200" spc="369" dirty="0">
          <a:solidFill>
            <a:srgbClr val="393939"/>
          </a:solidFill>
          <a:latin typeface="Microsoft YaHei UI" pitchFamily="34" charset="-122"/>
          <a:ea typeface="Microsoft YaHei UI" pitchFamily="34" charset="-122"/>
          <a:cs typeface="+mj-cs"/>
        </a:defRPr>
      </a:lvl1pPr>
    </p:titleStyle>
    <p:bodyStyle>
      <a:lvl1pPr marL="422041" indent="-422041" algn="l" defTabSz="1125444" rtl="0" eaLnBrk="1" latinLnBrk="0" hangingPunct="1">
        <a:lnSpc>
          <a:spcPct val="100000"/>
        </a:lnSpc>
        <a:spcBef>
          <a:spcPts val="738"/>
        </a:spcBef>
        <a:spcAft>
          <a:spcPts val="738"/>
        </a:spcAft>
        <a:buClr>
          <a:schemeClr val="accent1"/>
        </a:buClr>
        <a:buFont typeface="Wingdings" panose="05000000000000000000" pitchFamily="2" charset="2"/>
        <a:buChar char="l"/>
        <a:defRPr sz="3446" b="1" kern="1200">
          <a:solidFill>
            <a:srgbClr val="393939"/>
          </a:solidFill>
          <a:latin typeface="微軟正黑體" pitchFamily="34" charset="-120"/>
          <a:ea typeface="微軟正黑體" pitchFamily="34" charset="-120"/>
          <a:cs typeface="+mn-cs"/>
        </a:defRPr>
      </a:lvl1pPr>
      <a:lvl2pPr marL="879253" indent="-433765" algn="l" defTabSz="1125444" rtl="0" eaLnBrk="1" latinLnBrk="0" hangingPunct="1">
        <a:lnSpc>
          <a:spcPct val="100000"/>
        </a:lnSpc>
        <a:spcBef>
          <a:spcPts val="738"/>
        </a:spcBef>
        <a:spcAft>
          <a:spcPts val="738"/>
        </a:spcAft>
        <a:buClr>
          <a:schemeClr val="accent2"/>
        </a:buClr>
        <a:buFont typeface="Wingdings" panose="05000000000000000000" pitchFamily="2" charset="2"/>
        <a:buChar char="u"/>
        <a:defRPr sz="2954" b="1" kern="1200">
          <a:solidFill>
            <a:srgbClr val="393939"/>
          </a:solidFill>
          <a:latin typeface="微軟正黑體" pitchFamily="34" charset="-120"/>
          <a:ea typeface="微軟正黑體" pitchFamily="34" charset="-120"/>
          <a:cs typeface="+mn-cs"/>
        </a:defRPr>
      </a:lvl2pPr>
      <a:lvl3pPr marL="1219230" indent="-339978" algn="l" defTabSz="1125444" rtl="0" eaLnBrk="1" latinLnBrk="0" hangingPunct="1">
        <a:lnSpc>
          <a:spcPct val="100000"/>
        </a:lnSpc>
        <a:spcBef>
          <a:spcPts val="738"/>
        </a:spcBef>
        <a:spcAft>
          <a:spcPts val="738"/>
        </a:spcAft>
        <a:buClr>
          <a:schemeClr val="accent3"/>
        </a:buClr>
        <a:buFont typeface="Wingdings" panose="05000000000000000000" pitchFamily="2" charset="2"/>
        <a:buChar char="p"/>
        <a:defRPr sz="2462" kern="1200">
          <a:solidFill>
            <a:srgbClr val="393939"/>
          </a:solidFill>
          <a:latin typeface="微軟正黑體" pitchFamily="34" charset="-120"/>
          <a:ea typeface="微軟正黑體" pitchFamily="34" charset="-120"/>
          <a:cs typeface="+mn-cs"/>
        </a:defRPr>
      </a:lvl3pPr>
      <a:lvl4pPr marL="1547485" indent="-328254" algn="l" defTabSz="1125444" rtl="0" eaLnBrk="1" latinLnBrk="0" hangingPunct="1">
        <a:lnSpc>
          <a:spcPct val="100000"/>
        </a:lnSpc>
        <a:spcBef>
          <a:spcPts val="738"/>
        </a:spcBef>
        <a:spcAft>
          <a:spcPts val="738"/>
        </a:spcAft>
        <a:buClr>
          <a:schemeClr val="accent4"/>
        </a:buClr>
        <a:buFont typeface="Wingdings" panose="05000000000000000000" pitchFamily="2" charset="2"/>
        <a:buChar char="n"/>
        <a:defRPr sz="2215" kern="1200">
          <a:solidFill>
            <a:srgbClr val="393939"/>
          </a:solidFill>
          <a:latin typeface="微軟正黑體" pitchFamily="34" charset="-120"/>
          <a:ea typeface="微軟正黑體" pitchFamily="34" charset="-120"/>
          <a:cs typeface="+mn-cs"/>
        </a:defRPr>
      </a:lvl4pPr>
      <a:lvl5pPr marL="1875739" indent="-328254" algn="l" defTabSz="1125444" rtl="0" eaLnBrk="1" latinLnBrk="0" hangingPunct="1">
        <a:lnSpc>
          <a:spcPct val="100000"/>
        </a:lnSpc>
        <a:spcBef>
          <a:spcPts val="738"/>
        </a:spcBef>
        <a:spcAft>
          <a:spcPts val="738"/>
        </a:spcAft>
        <a:buClr>
          <a:schemeClr val="accent5"/>
        </a:buClr>
        <a:buFont typeface="Arial" pitchFamily="34" charset="0"/>
        <a:buChar char="»"/>
        <a:defRPr sz="2215" kern="1200">
          <a:solidFill>
            <a:srgbClr val="393939"/>
          </a:solidFill>
          <a:latin typeface="微軟正黑體" pitchFamily="34" charset="-120"/>
          <a:ea typeface="微軟正黑體" pitchFamily="34" charset="-120"/>
          <a:cs typeface="+mn-cs"/>
        </a:defRPr>
      </a:lvl5pPr>
      <a:lvl6pPr marL="3094970" indent="-281361" algn="l" defTabSz="1125444" rtl="0" eaLnBrk="1" latinLnBrk="0" hangingPunct="1">
        <a:spcBef>
          <a:spcPct val="20000"/>
        </a:spcBef>
        <a:buFont typeface="Arial" pitchFamily="34" charset="0"/>
        <a:buChar char="•"/>
        <a:defRPr sz="2462" kern="1200">
          <a:solidFill>
            <a:schemeClr val="tx1"/>
          </a:solidFill>
          <a:latin typeface="+mn-lt"/>
          <a:ea typeface="+mn-ea"/>
          <a:cs typeface="+mn-cs"/>
        </a:defRPr>
      </a:lvl6pPr>
      <a:lvl7pPr marL="3657691" indent="-281361" algn="l" defTabSz="1125444" rtl="0" eaLnBrk="1" latinLnBrk="0" hangingPunct="1">
        <a:spcBef>
          <a:spcPct val="20000"/>
        </a:spcBef>
        <a:buFont typeface="Arial" pitchFamily="34" charset="0"/>
        <a:buChar char="•"/>
        <a:defRPr sz="2462" kern="1200">
          <a:solidFill>
            <a:schemeClr val="tx1"/>
          </a:solidFill>
          <a:latin typeface="+mn-lt"/>
          <a:ea typeface="+mn-ea"/>
          <a:cs typeface="+mn-cs"/>
        </a:defRPr>
      </a:lvl7pPr>
      <a:lvl8pPr marL="4220413" indent="-281361" algn="l" defTabSz="1125444" rtl="0" eaLnBrk="1" latinLnBrk="0" hangingPunct="1">
        <a:spcBef>
          <a:spcPct val="20000"/>
        </a:spcBef>
        <a:buFont typeface="Arial" pitchFamily="34" charset="0"/>
        <a:buChar char="•"/>
        <a:defRPr sz="2462" kern="1200">
          <a:solidFill>
            <a:schemeClr val="tx1"/>
          </a:solidFill>
          <a:latin typeface="+mn-lt"/>
          <a:ea typeface="+mn-ea"/>
          <a:cs typeface="+mn-cs"/>
        </a:defRPr>
      </a:lvl8pPr>
      <a:lvl9pPr marL="4783135" indent="-281361" algn="l" defTabSz="1125444" rtl="0" eaLnBrk="1" latinLnBrk="0" hangingPunct="1">
        <a:spcBef>
          <a:spcPct val="20000"/>
        </a:spcBef>
        <a:buFont typeface="Arial" pitchFamily="34" charset="0"/>
        <a:buChar char="•"/>
        <a:defRPr sz="246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1125444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1pPr>
      <a:lvl2pPr marL="562722" algn="l" defTabSz="1125444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2pPr>
      <a:lvl3pPr marL="1125444" algn="l" defTabSz="1125444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3pPr>
      <a:lvl4pPr marL="1688165" algn="l" defTabSz="1125444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4pPr>
      <a:lvl5pPr marL="2250887" algn="l" defTabSz="1125444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5pPr>
      <a:lvl6pPr marL="2813609" algn="l" defTabSz="1125444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6pPr>
      <a:lvl7pPr marL="3376331" algn="l" defTabSz="1125444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7pPr>
      <a:lvl8pPr marL="3939052" algn="l" defTabSz="1125444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8pPr>
      <a:lvl9pPr marL="4501774" algn="l" defTabSz="1125444" rtl="0" eaLnBrk="1" latinLnBrk="0" hangingPunct="1">
        <a:defRPr sz="22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Grp="1"/>
          </p:cNvSpPr>
          <p:nvPr>
            <p:ph type="title"/>
          </p:nvPr>
        </p:nvSpPr>
        <p:spPr>
          <a:xfrm>
            <a:off x="1289051" y="115888"/>
            <a:ext cx="9565216" cy="5334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ctr" anchorCtr="1" compatLnSpc="1"/>
          <a:lstStyle/>
          <a:p>
            <a:pPr lvl="0"/>
            <a:r>
              <a:rPr lang="zh-TW"/>
              <a:t>按一下以編輯母片標題樣式</a:t>
            </a:r>
          </a:p>
        </p:txBody>
      </p:sp>
      <p:sp>
        <p:nvSpPr>
          <p:cNvPr id="1027" name="Rectangle 3"/>
          <p:cNvSpPr txBox="1">
            <a:spLocks noGrp="1"/>
          </p:cNvSpPr>
          <p:nvPr>
            <p:ph type="body" idx="1"/>
          </p:nvPr>
        </p:nvSpPr>
        <p:spPr bwMode="auto">
          <a:xfrm>
            <a:off x="309034" y="908053"/>
            <a:ext cx="11573934" cy="547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zh-TW"/>
              <a:t>按一下以編輯母片</a:t>
            </a:r>
          </a:p>
          <a:p>
            <a:pPr lvl="1"/>
            <a:r>
              <a:rPr lang="zh-TW" altLang="zh-TW"/>
              <a:t>第二層</a:t>
            </a:r>
          </a:p>
          <a:p>
            <a:pPr lvl="2"/>
            <a:r>
              <a:rPr lang="zh-TW" altLang="zh-TW"/>
              <a:t>第三層</a:t>
            </a:r>
          </a:p>
          <a:p>
            <a:pPr lvl="3"/>
            <a:r>
              <a:rPr lang="zh-TW" altLang="zh-TW"/>
              <a:t>第四層</a:t>
            </a:r>
          </a:p>
          <a:p>
            <a:pPr lvl="4"/>
            <a:r>
              <a:rPr lang="zh-TW" altLang="zh-TW"/>
              <a:t>第五層</a:t>
            </a:r>
          </a:p>
        </p:txBody>
      </p:sp>
      <p:grpSp>
        <p:nvGrpSpPr>
          <p:cNvPr id="1028" name="Group 3"/>
          <p:cNvGrpSpPr>
            <a:grpSpLocks/>
          </p:cNvGrpSpPr>
          <p:nvPr/>
        </p:nvGrpSpPr>
        <p:grpSpPr bwMode="auto">
          <a:xfrm>
            <a:off x="2055284" y="692153"/>
            <a:ext cx="8026400" cy="74613"/>
            <a:chOff x="1693605" y="765179"/>
            <a:chExt cx="6613416" cy="74615"/>
          </a:xfrm>
        </p:grpSpPr>
        <p:sp>
          <p:nvSpPr>
            <p:cNvPr id="1036" name="Rectangle 4"/>
            <p:cNvSpPr>
              <a:spLocks noChangeArrowheads="1"/>
            </p:cNvSpPr>
            <p:nvPr/>
          </p:nvSpPr>
          <p:spPr bwMode="auto">
            <a:xfrm>
              <a:off x="1693605" y="765179"/>
              <a:ext cx="3264851" cy="74615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FF0000"/>
                </a:gs>
              </a:gsLst>
              <a:lin ang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 anchorCtr="1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9pPr>
            </a:lstStyle>
            <a:p>
              <a:pPr algn="ctr">
                <a:defRPr/>
              </a:pPr>
              <a:endParaRPr kumimoji="0" lang="en-US" altLang="zh-TW" sz="1801">
                <a:solidFill>
                  <a:srgbClr val="000000"/>
                </a:solidFill>
                <a:latin typeface="Arial" pitchFamily="34" charset="0"/>
              </a:endParaRPr>
            </a:p>
          </p:txBody>
        </p:sp>
        <p:sp>
          <p:nvSpPr>
            <p:cNvPr id="1037" name="Rectangle 5"/>
            <p:cNvSpPr>
              <a:spLocks noChangeArrowheads="1"/>
            </p:cNvSpPr>
            <p:nvPr/>
          </p:nvSpPr>
          <p:spPr bwMode="auto">
            <a:xfrm>
              <a:off x="4958456" y="765179"/>
              <a:ext cx="3348565" cy="74615"/>
            </a:xfrm>
            <a:prstGeom prst="rect">
              <a:avLst/>
            </a:prstGeom>
            <a:gradFill rotWithShape="0">
              <a:gsLst>
                <a:gs pos="0">
                  <a:srgbClr val="0033CC"/>
                </a:gs>
                <a:gs pos="100000">
                  <a:srgbClr val="FFFFFF"/>
                </a:gs>
              </a:gsLst>
              <a:lin ang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 anchorCtr="1"/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新細明體" pitchFamily="18" charset="-120"/>
                </a:defRPr>
              </a:lvl9pPr>
            </a:lstStyle>
            <a:p>
              <a:pPr algn="ctr">
                <a:defRPr/>
              </a:pPr>
              <a:endParaRPr kumimoji="0" lang="en-US" altLang="zh-TW" sz="1801">
                <a:solidFill>
                  <a:srgbClr val="000000"/>
                </a:solidFill>
                <a:latin typeface="Arial" pitchFamily="34" charset="0"/>
              </a:endParaRPr>
            </a:p>
          </p:txBody>
        </p:sp>
      </p:grpSp>
      <p:sp>
        <p:nvSpPr>
          <p:cNvPr id="7" name="Rectangle 4"/>
          <p:cNvSpPr txBox="1">
            <a:spLocks noGrp="1"/>
          </p:cNvSpPr>
          <p:nvPr>
            <p:ph type="dt" sz="half" idx="2"/>
          </p:nvPr>
        </p:nvSpPr>
        <p:spPr>
          <a:xfrm>
            <a:off x="-6350" y="6453191"/>
            <a:ext cx="2345268" cy="3778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/>
          <a:lstStyle>
            <a:lvl1pPr marL="0" marR="0" lvl="0" indent="0" algn="l" defTabSz="91442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kumimoji="0" lang="en-US" sz="1801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標楷體"/>
              </a:defRPr>
            </a:lvl1pPr>
          </a:lstStyle>
          <a:p>
            <a:fld id="{0C9D5CCA-14DE-491F-B11D-C877C01CE047}" type="datetimeFigureOut">
              <a:rPr lang="zh-TW" altLang="en-US" smtClean="0"/>
              <a:t>2024/11/11</a:t>
            </a:fld>
            <a:endParaRPr lang="zh-TW" altLang="en-US"/>
          </a:p>
        </p:txBody>
      </p:sp>
      <p:sp>
        <p:nvSpPr>
          <p:cNvPr id="8" name="Rectangle 5"/>
          <p:cNvSpPr txBox="1">
            <a:spLocks noGrp="1"/>
          </p:cNvSpPr>
          <p:nvPr>
            <p:ph type="ftr" sz="quarter" idx="3"/>
          </p:nvPr>
        </p:nvSpPr>
        <p:spPr>
          <a:xfrm>
            <a:off x="4290486" y="6453191"/>
            <a:ext cx="3564466" cy="3778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1" compatLnSpc="1"/>
          <a:lstStyle>
            <a:lvl1pPr marL="0" marR="0" lvl="0" indent="0" algn="ctr" defTabSz="914423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kumimoji="0" lang="en-US" sz="1801" b="0" i="0" u="none" strike="noStrike" kern="1200" cap="none" spc="0" baseline="0">
                <a:solidFill>
                  <a:srgbClr val="000000"/>
                </a:solidFill>
                <a:uFillTx/>
                <a:latin typeface="Arial"/>
                <a:ea typeface="標楷體"/>
              </a:defRPr>
            </a:lvl1pPr>
          </a:lstStyle>
          <a:p>
            <a:endParaRPr lang="zh-TW" altLang="en-US"/>
          </a:p>
        </p:txBody>
      </p:sp>
      <p:grpSp>
        <p:nvGrpSpPr>
          <p:cNvPr id="1031" name="Group 19"/>
          <p:cNvGrpSpPr>
            <a:grpSpLocks/>
          </p:cNvGrpSpPr>
          <p:nvPr/>
        </p:nvGrpSpPr>
        <p:grpSpPr bwMode="auto">
          <a:xfrm>
            <a:off x="114300" y="88903"/>
            <a:ext cx="577851" cy="379413"/>
            <a:chOff x="93661" y="88897"/>
            <a:chExt cx="476219" cy="379037"/>
          </a:xfrm>
        </p:grpSpPr>
        <p:sp>
          <p:nvSpPr>
            <p:cNvPr id="1034" name="Freeform 20"/>
            <p:cNvSpPr>
              <a:spLocks/>
            </p:cNvSpPr>
            <p:nvPr/>
          </p:nvSpPr>
          <p:spPr bwMode="auto">
            <a:xfrm>
              <a:off x="93661" y="88897"/>
              <a:ext cx="352930" cy="377711"/>
            </a:xfrm>
            <a:custGeom>
              <a:avLst/>
              <a:gdLst>
                <a:gd name="T0" fmla="*/ 2147483647 w 229"/>
                <a:gd name="T1" fmla="*/ 0 h 284"/>
                <a:gd name="T2" fmla="*/ 2147483647 w 229"/>
                <a:gd name="T3" fmla="*/ 2147483647 h 284"/>
                <a:gd name="T4" fmla="*/ 2147483647 w 229"/>
                <a:gd name="T5" fmla="*/ 2147483647 h 284"/>
                <a:gd name="T6" fmla="*/ 0 w 229"/>
                <a:gd name="T7" fmla="*/ 2147483647 h 284"/>
                <a:gd name="T8" fmla="*/ 2147483647 w 229"/>
                <a:gd name="T9" fmla="*/ 0 h 284"/>
                <a:gd name="T10" fmla="*/ 2147483647 w 229"/>
                <a:gd name="T11" fmla="*/ 2147483647 h 284"/>
                <a:gd name="T12" fmla="*/ 0 w 229"/>
                <a:gd name="T13" fmla="*/ 2147483647 h 284"/>
                <a:gd name="T14" fmla="*/ 2147483647 w 229"/>
                <a:gd name="T15" fmla="*/ 2147483647 h 284"/>
                <a:gd name="T16" fmla="*/ 2147483647 w 229"/>
                <a:gd name="T17" fmla="*/ 2147483647 h 284"/>
                <a:gd name="T18" fmla="*/ 2147483647 w 229"/>
                <a:gd name="T19" fmla="*/ 2147483647 h 284"/>
                <a:gd name="T20" fmla="*/ 2147483647 w 229"/>
                <a:gd name="T21" fmla="*/ 2147483647 h 284"/>
                <a:gd name="T22" fmla="*/ 2147483647 w 229"/>
                <a:gd name="T23" fmla="*/ 2147483647 h 284"/>
                <a:gd name="T24" fmla="*/ 2147483647 w 229"/>
                <a:gd name="T25" fmla="*/ 2147483647 h 284"/>
                <a:gd name="T26" fmla="*/ 2147483647 w 229"/>
                <a:gd name="T27" fmla="*/ 2147483647 h 284"/>
                <a:gd name="T28" fmla="*/ 2147483647 w 229"/>
                <a:gd name="T29" fmla="*/ 2147483647 h 284"/>
                <a:gd name="T30" fmla="*/ 2147483647 w 229"/>
                <a:gd name="T31" fmla="*/ 2147483647 h 284"/>
                <a:gd name="T32" fmla="*/ 2147483647 w 229"/>
                <a:gd name="T33" fmla="*/ 2147483647 h 284"/>
                <a:gd name="T34" fmla="*/ 2147483647 w 229"/>
                <a:gd name="T35" fmla="*/ 2147483647 h 284"/>
                <a:gd name="T36" fmla="*/ 2147483647 w 229"/>
                <a:gd name="T37" fmla="*/ 2147483647 h 284"/>
                <a:gd name="T38" fmla="*/ 2147483647 w 229"/>
                <a:gd name="T39" fmla="*/ 2147483647 h 284"/>
                <a:gd name="T40" fmla="*/ 2147483647 w 229"/>
                <a:gd name="T41" fmla="*/ 2147483647 h 284"/>
                <a:gd name="T42" fmla="*/ 2147483647 w 229"/>
                <a:gd name="T43" fmla="*/ 2147483647 h 284"/>
                <a:gd name="T44" fmla="*/ 2147483647 w 229"/>
                <a:gd name="T45" fmla="*/ 2147483647 h 284"/>
                <a:gd name="T46" fmla="*/ 2147483647 w 229"/>
                <a:gd name="T47" fmla="*/ 2147483647 h 284"/>
                <a:gd name="T48" fmla="*/ 2147483647 w 229"/>
                <a:gd name="T49" fmla="*/ 2147483647 h 284"/>
                <a:gd name="T50" fmla="*/ 2147483647 w 229"/>
                <a:gd name="T51" fmla="*/ 0 h 284"/>
                <a:gd name="T52" fmla="*/ 17694720 60000 65536"/>
                <a:gd name="T53" fmla="*/ 0 60000 65536"/>
                <a:gd name="T54" fmla="*/ 5898240 60000 65536"/>
                <a:gd name="T55" fmla="*/ 1179648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229"/>
                <a:gd name="T79" fmla="*/ 0 h 284"/>
                <a:gd name="T80" fmla="*/ 229 w 229"/>
                <a:gd name="T81" fmla="*/ 284 h 284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229" h="284">
                  <a:moveTo>
                    <a:pt x="228" y="0"/>
                  </a:moveTo>
                  <a:lnTo>
                    <a:pt x="76" y="1"/>
                  </a:lnTo>
                  <a:lnTo>
                    <a:pt x="0" y="140"/>
                  </a:lnTo>
                  <a:lnTo>
                    <a:pt x="75" y="283"/>
                  </a:lnTo>
                  <a:lnTo>
                    <a:pt x="75" y="263"/>
                  </a:lnTo>
                  <a:lnTo>
                    <a:pt x="77" y="249"/>
                  </a:lnTo>
                  <a:lnTo>
                    <a:pt x="79" y="228"/>
                  </a:lnTo>
                  <a:lnTo>
                    <a:pt x="83" y="209"/>
                  </a:lnTo>
                  <a:lnTo>
                    <a:pt x="84" y="204"/>
                  </a:lnTo>
                  <a:lnTo>
                    <a:pt x="88" y="191"/>
                  </a:lnTo>
                  <a:lnTo>
                    <a:pt x="92" y="178"/>
                  </a:lnTo>
                  <a:lnTo>
                    <a:pt x="95" y="170"/>
                  </a:lnTo>
                  <a:lnTo>
                    <a:pt x="99" y="161"/>
                  </a:lnTo>
                  <a:lnTo>
                    <a:pt x="98" y="164"/>
                  </a:lnTo>
                  <a:lnTo>
                    <a:pt x="102" y="155"/>
                  </a:lnTo>
                  <a:lnTo>
                    <a:pt x="106" y="144"/>
                  </a:lnTo>
                  <a:lnTo>
                    <a:pt x="116" y="124"/>
                  </a:lnTo>
                  <a:lnTo>
                    <a:pt x="131" y="100"/>
                  </a:lnTo>
                  <a:lnTo>
                    <a:pt x="149" y="76"/>
                  </a:lnTo>
                  <a:lnTo>
                    <a:pt x="175" y="46"/>
                  </a:lnTo>
                  <a:lnTo>
                    <a:pt x="195" y="28"/>
                  </a:lnTo>
                  <a:lnTo>
                    <a:pt x="2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 sz="1801"/>
            </a:p>
          </p:txBody>
        </p:sp>
        <p:sp>
          <p:nvSpPr>
            <p:cNvPr id="1035" name="Freeform 21"/>
            <p:cNvSpPr>
              <a:spLocks/>
            </p:cNvSpPr>
            <p:nvPr/>
          </p:nvSpPr>
          <p:spPr bwMode="auto">
            <a:xfrm>
              <a:off x="297097" y="88897"/>
              <a:ext cx="272783" cy="379037"/>
            </a:xfrm>
            <a:custGeom>
              <a:avLst/>
              <a:gdLst>
                <a:gd name="T0" fmla="*/ 2147483647 w 176"/>
                <a:gd name="T1" fmla="*/ 0 h 286"/>
                <a:gd name="T2" fmla="*/ 2147483647 w 176"/>
                <a:gd name="T3" fmla="*/ 2147483647 h 286"/>
                <a:gd name="T4" fmla="*/ 2147483647 w 176"/>
                <a:gd name="T5" fmla="*/ 2147483647 h 286"/>
                <a:gd name="T6" fmla="*/ 0 w 176"/>
                <a:gd name="T7" fmla="*/ 2147483647 h 286"/>
                <a:gd name="T8" fmla="*/ 2147483647 w 176"/>
                <a:gd name="T9" fmla="*/ 2147483647 h 286"/>
                <a:gd name="T10" fmla="*/ 2147483647 w 176"/>
                <a:gd name="T11" fmla="*/ 2147483647 h 286"/>
                <a:gd name="T12" fmla="*/ 2147483647 w 176"/>
                <a:gd name="T13" fmla="*/ 0 h 286"/>
                <a:gd name="T14" fmla="*/ 2147483647 w 176"/>
                <a:gd name="T15" fmla="*/ 2147483647 h 286"/>
                <a:gd name="T16" fmla="*/ 2147483647 w 176"/>
                <a:gd name="T17" fmla="*/ 2147483647 h 286"/>
                <a:gd name="T18" fmla="*/ 2147483647 w 176"/>
                <a:gd name="T19" fmla="*/ 2147483647 h 286"/>
                <a:gd name="T20" fmla="*/ 2147483647 w 176"/>
                <a:gd name="T21" fmla="*/ 2147483647 h 286"/>
                <a:gd name="T22" fmla="*/ 2147483647 w 176"/>
                <a:gd name="T23" fmla="*/ 2147483647 h 286"/>
                <a:gd name="T24" fmla="*/ 2147483647 w 176"/>
                <a:gd name="T25" fmla="*/ 2147483647 h 286"/>
                <a:gd name="T26" fmla="*/ 2147483647 w 176"/>
                <a:gd name="T27" fmla="*/ 2147483647 h 286"/>
                <a:gd name="T28" fmla="*/ 2147483647 w 176"/>
                <a:gd name="T29" fmla="*/ 2147483647 h 286"/>
                <a:gd name="T30" fmla="*/ 2147483647 w 176"/>
                <a:gd name="T31" fmla="*/ 2147483647 h 286"/>
                <a:gd name="T32" fmla="*/ 2147483647 w 176"/>
                <a:gd name="T33" fmla="*/ 2147483647 h 286"/>
                <a:gd name="T34" fmla="*/ 2147483647 w 176"/>
                <a:gd name="T35" fmla="*/ 2147483647 h 286"/>
                <a:gd name="T36" fmla="*/ 2147483647 w 176"/>
                <a:gd name="T37" fmla="*/ 2147483647 h 286"/>
                <a:gd name="T38" fmla="*/ 0 w 176"/>
                <a:gd name="T39" fmla="*/ 2147483647 h 286"/>
                <a:gd name="T40" fmla="*/ 0 w 176"/>
                <a:gd name="T41" fmla="*/ 2147483647 h 286"/>
                <a:gd name="T42" fmla="*/ 2147483647 w 176"/>
                <a:gd name="T43" fmla="*/ 2147483647 h 286"/>
                <a:gd name="T44" fmla="*/ 17694720 60000 65536"/>
                <a:gd name="T45" fmla="*/ 0 60000 65536"/>
                <a:gd name="T46" fmla="*/ 5898240 60000 65536"/>
                <a:gd name="T47" fmla="*/ 1179648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76"/>
                <a:gd name="T67" fmla="*/ 0 h 286"/>
                <a:gd name="T68" fmla="*/ 176 w 176"/>
                <a:gd name="T69" fmla="*/ 286 h 28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76" h="286">
                  <a:moveTo>
                    <a:pt x="96" y="285"/>
                  </a:moveTo>
                  <a:lnTo>
                    <a:pt x="175" y="143"/>
                  </a:lnTo>
                  <a:lnTo>
                    <a:pt x="97" y="0"/>
                  </a:lnTo>
                  <a:lnTo>
                    <a:pt x="89" y="11"/>
                  </a:lnTo>
                  <a:lnTo>
                    <a:pt x="76" y="30"/>
                  </a:lnTo>
                  <a:lnTo>
                    <a:pt x="65" y="49"/>
                  </a:lnTo>
                  <a:lnTo>
                    <a:pt x="57" y="65"/>
                  </a:lnTo>
                  <a:lnTo>
                    <a:pt x="46" y="84"/>
                  </a:lnTo>
                  <a:lnTo>
                    <a:pt x="35" y="106"/>
                  </a:lnTo>
                  <a:lnTo>
                    <a:pt x="25" y="128"/>
                  </a:lnTo>
                  <a:lnTo>
                    <a:pt x="15" y="156"/>
                  </a:lnTo>
                  <a:lnTo>
                    <a:pt x="7" y="184"/>
                  </a:lnTo>
                  <a:lnTo>
                    <a:pt x="4" y="205"/>
                  </a:lnTo>
                  <a:lnTo>
                    <a:pt x="1" y="221"/>
                  </a:lnTo>
                  <a:lnTo>
                    <a:pt x="1" y="239"/>
                  </a:lnTo>
                  <a:lnTo>
                    <a:pt x="0" y="264"/>
                  </a:lnTo>
                  <a:lnTo>
                    <a:pt x="0" y="285"/>
                  </a:lnTo>
                  <a:lnTo>
                    <a:pt x="96" y="28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 sz="1801"/>
            </a:p>
          </p:txBody>
        </p:sp>
      </p:grpSp>
      <p:sp>
        <p:nvSpPr>
          <p:cNvPr id="1032" name="投影片編號版面配置區 3"/>
          <p:cNvSpPr txBox="1">
            <a:spLocks noChangeArrowheads="1"/>
          </p:cNvSpPr>
          <p:nvPr/>
        </p:nvSpPr>
        <p:spPr bwMode="auto">
          <a:xfrm>
            <a:off x="11709401" y="6597650"/>
            <a:ext cx="592667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新細明體" pitchFamily="18" charset="-120"/>
              </a:defRPr>
            </a:lvl9pPr>
          </a:lstStyle>
          <a:p>
            <a:pPr algn="r">
              <a:defRPr/>
            </a:pPr>
            <a:fld id="{C2054ADF-41C4-488F-AB68-9A79E0910809}" type="slidenum">
              <a:rPr kumimoji="0" lang="zh-TW" altLang="zh-TW" sz="1401" smtClean="0">
                <a:solidFill>
                  <a:srgbClr val="000000"/>
                </a:solidFill>
              </a:rPr>
              <a:pPr algn="r">
                <a:defRPr/>
              </a:pPr>
              <a:t>‹#›</a:t>
            </a:fld>
            <a:endParaRPr kumimoji="0" lang="en-US" altLang="zh-TW" sz="1401">
              <a:solidFill>
                <a:srgbClr val="000000"/>
              </a:solidFill>
              <a:latin typeface="Arial" pitchFamily="34" charset="0"/>
              <a:ea typeface="標楷體" pitchFamily="65" charset="-120"/>
            </a:endParaRPr>
          </a:p>
        </p:txBody>
      </p:sp>
      <p:pic>
        <p:nvPicPr>
          <p:cNvPr id="1033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1" y="92078"/>
            <a:ext cx="1013884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5785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</p:sldLayoutIdLst>
  <p:transition spd="slow"/>
  <p:txStyles>
    <p:titleStyle>
      <a:lvl1pPr algn="ctr" rtl="0" eaLnBrk="1" fontAlgn="base" hangingPunct="1">
        <a:spcBef>
          <a:spcPct val="0"/>
        </a:spcBef>
        <a:spcAft>
          <a:spcPct val="0"/>
        </a:spcAft>
        <a:defRPr lang="zh-TW" sz="3200" b="1">
          <a:solidFill>
            <a:srgbClr val="333399"/>
          </a:solidFill>
          <a:effectLst>
            <a:outerShdw dist="38096" dir="2700000">
              <a:srgbClr val="C0C0C0"/>
            </a:outerShdw>
          </a:effectLst>
          <a:latin typeface="Arial"/>
          <a:ea typeface="標楷體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333399"/>
          </a:solidFill>
          <a:latin typeface="Arial" pitchFamily="34" charset="0"/>
          <a:ea typeface="標楷體" pitchFamily="65" charset="-12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333399"/>
          </a:solidFill>
          <a:latin typeface="Arial" pitchFamily="34" charset="0"/>
          <a:ea typeface="標楷體" pitchFamily="65" charset="-12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333399"/>
          </a:solidFill>
          <a:latin typeface="Arial" pitchFamily="34" charset="0"/>
          <a:ea typeface="標楷體" pitchFamily="65" charset="-12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333399"/>
          </a:solidFill>
          <a:latin typeface="Arial" pitchFamily="34" charset="0"/>
          <a:ea typeface="標楷體" pitchFamily="65" charset="-120"/>
        </a:defRPr>
      </a:lvl5pPr>
      <a:lvl6pPr marL="457211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333399"/>
          </a:solidFill>
          <a:latin typeface="Arial" pitchFamily="34" charset="0"/>
          <a:ea typeface="標楷體" pitchFamily="65" charset="-120"/>
        </a:defRPr>
      </a:lvl6pPr>
      <a:lvl7pPr marL="914423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333399"/>
          </a:solidFill>
          <a:latin typeface="Arial" pitchFamily="34" charset="0"/>
          <a:ea typeface="標楷體" pitchFamily="65" charset="-120"/>
        </a:defRPr>
      </a:lvl7pPr>
      <a:lvl8pPr marL="1371634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333399"/>
          </a:solidFill>
          <a:latin typeface="Arial" pitchFamily="34" charset="0"/>
          <a:ea typeface="標楷體" pitchFamily="65" charset="-120"/>
        </a:defRPr>
      </a:lvl8pPr>
      <a:lvl9pPr marL="1828846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333399"/>
          </a:solidFill>
          <a:latin typeface="Arial" pitchFamily="34" charset="0"/>
          <a:ea typeface="標楷體" pitchFamily="65" charset="-120"/>
        </a:defRPr>
      </a:lvl9pPr>
    </p:titleStyle>
    <p:bodyStyle>
      <a:lvl1pPr marL="457211" indent="-457211" algn="l" rtl="0" eaLnBrk="1" fontAlgn="base" hangingPunct="1">
        <a:lnSpc>
          <a:spcPct val="130000"/>
        </a:lnSpc>
        <a:spcBef>
          <a:spcPct val="0"/>
        </a:spcBef>
        <a:spcAft>
          <a:spcPts val="63"/>
        </a:spcAft>
        <a:buSzPct val="100000"/>
        <a:buFont typeface="標楷體" pitchFamily="65" charset="-120"/>
        <a:buAutoNum type="ea1JpnKorPeriod"/>
        <a:tabLst>
          <a:tab pos="685818" algn="l"/>
        </a:tabLst>
        <a:defRPr lang="zh-TW" sz="2400" b="1" kern="1200">
          <a:solidFill>
            <a:srgbClr val="333399"/>
          </a:solidFill>
          <a:latin typeface="Arial"/>
          <a:ea typeface="標楷體" pitchFamily="65"/>
        </a:defRPr>
      </a:lvl1pPr>
      <a:lvl2pPr marL="742969" lvl="1" indent="-285757" algn="l" rtl="0" eaLnBrk="1" fontAlgn="base" hangingPunct="1">
        <a:spcBef>
          <a:spcPts val="500"/>
        </a:spcBef>
        <a:spcAft>
          <a:spcPct val="0"/>
        </a:spcAft>
        <a:buSzPct val="100000"/>
        <a:buChar char="–"/>
        <a:defRPr lang="zh-TW" sz="2201">
          <a:solidFill>
            <a:srgbClr val="000000"/>
          </a:solidFill>
          <a:latin typeface="Arial"/>
          <a:ea typeface="標楷體"/>
        </a:defRPr>
      </a:lvl2pPr>
      <a:lvl3pPr marL="1143029" lvl="2" indent="-228606" algn="l" rtl="0" eaLnBrk="1" fontAlgn="base" hangingPunct="1">
        <a:spcBef>
          <a:spcPts val="601"/>
        </a:spcBef>
        <a:spcAft>
          <a:spcPct val="0"/>
        </a:spcAft>
        <a:buSzPct val="100000"/>
        <a:buChar char="•"/>
        <a:defRPr lang="zh-TW" sz="2400">
          <a:solidFill>
            <a:srgbClr val="000000"/>
          </a:solidFill>
          <a:latin typeface="Arial"/>
          <a:ea typeface="標楷體"/>
        </a:defRPr>
      </a:lvl3pPr>
      <a:lvl4pPr marL="1600241" lvl="3" indent="-228606" algn="l" rtl="0" eaLnBrk="1" fontAlgn="base" hangingPunct="1">
        <a:spcBef>
          <a:spcPts val="500"/>
        </a:spcBef>
        <a:spcAft>
          <a:spcPct val="0"/>
        </a:spcAft>
        <a:buSzPct val="100000"/>
        <a:buChar char="–"/>
        <a:defRPr lang="zh-TW" sz="2000">
          <a:solidFill>
            <a:srgbClr val="000000"/>
          </a:solidFill>
          <a:latin typeface="Arial"/>
          <a:ea typeface="標楷體"/>
        </a:defRPr>
      </a:lvl4pPr>
      <a:lvl5pPr marL="2057452" lvl="4" indent="-228606" algn="l" rtl="0" eaLnBrk="1" fontAlgn="base" hangingPunct="1">
        <a:spcBef>
          <a:spcPts val="500"/>
        </a:spcBef>
        <a:spcAft>
          <a:spcPct val="0"/>
        </a:spcAft>
        <a:buSzPct val="100000"/>
        <a:buChar char="»"/>
        <a:defRPr lang="zh-TW" sz="2000">
          <a:solidFill>
            <a:srgbClr val="000000"/>
          </a:solidFill>
          <a:latin typeface="Arial"/>
          <a:ea typeface="標楷體"/>
        </a:defRPr>
      </a:lvl5pPr>
      <a:lvl6pPr marL="2514663" indent="-228606" algn="l" rtl="0" eaLnBrk="1" fontAlgn="base" hangingPunct="1">
        <a:spcBef>
          <a:spcPts val="500"/>
        </a:spcBef>
        <a:spcAft>
          <a:spcPct val="0"/>
        </a:spcAft>
        <a:buSzPct val="100000"/>
        <a:buChar char="»"/>
        <a:defRPr lang="zh-TW" sz="2000">
          <a:solidFill>
            <a:srgbClr val="000000"/>
          </a:solidFill>
          <a:latin typeface="Arial"/>
          <a:ea typeface="標楷體"/>
        </a:defRPr>
      </a:lvl6pPr>
      <a:lvl7pPr marL="2971875" indent="-228606" algn="l" rtl="0" eaLnBrk="1" fontAlgn="base" hangingPunct="1">
        <a:spcBef>
          <a:spcPts val="500"/>
        </a:spcBef>
        <a:spcAft>
          <a:spcPct val="0"/>
        </a:spcAft>
        <a:buSzPct val="100000"/>
        <a:buChar char="»"/>
        <a:defRPr lang="zh-TW" sz="2000">
          <a:solidFill>
            <a:srgbClr val="000000"/>
          </a:solidFill>
          <a:latin typeface="Arial"/>
          <a:ea typeface="標楷體"/>
        </a:defRPr>
      </a:lvl7pPr>
      <a:lvl8pPr marL="3429086" indent="-228606" algn="l" rtl="0" eaLnBrk="1" fontAlgn="base" hangingPunct="1">
        <a:spcBef>
          <a:spcPts val="500"/>
        </a:spcBef>
        <a:spcAft>
          <a:spcPct val="0"/>
        </a:spcAft>
        <a:buSzPct val="100000"/>
        <a:buChar char="»"/>
        <a:defRPr lang="zh-TW" sz="2000">
          <a:solidFill>
            <a:srgbClr val="000000"/>
          </a:solidFill>
          <a:latin typeface="Arial"/>
          <a:ea typeface="標楷體"/>
        </a:defRPr>
      </a:lvl8pPr>
      <a:lvl9pPr marL="3886298" indent="-228606" algn="l" rtl="0" eaLnBrk="1" fontAlgn="base" hangingPunct="1">
        <a:spcBef>
          <a:spcPts val="500"/>
        </a:spcBef>
        <a:spcAft>
          <a:spcPct val="0"/>
        </a:spcAft>
        <a:buSzPct val="100000"/>
        <a:buChar char="»"/>
        <a:defRPr lang="zh-TW" sz="2000">
          <a:solidFill>
            <a:srgbClr val="000000"/>
          </a:solidFill>
          <a:latin typeface="Arial"/>
          <a:ea typeface="標楷體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7.png"/><Relationship Id="rId18" Type="http://schemas.openxmlformats.org/officeDocument/2006/relationships/image" Target="../media/image22.png"/><Relationship Id="rId26" Type="http://schemas.openxmlformats.org/officeDocument/2006/relationships/image" Target="../media/image30.png"/><Relationship Id="rId39" Type="http://schemas.openxmlformats.org/officeDocument/2006/relationships/image" Target="../media/image43.png"/><Relationship Id="rId21" Type="http://schemas.openxmlformats.org/officeDocument/2006/relationships/image" Target="../media/image25.png"/><Relationship Id="rId34" Type="http://schemas.openxmlformats.org/officeDocument/2006/relationships/image" Target="../media/image38.png"/><Relationship Id="rId42" Type="http://schemas.openxmlformats.org/officeDocument/2006/relationships/image" Target="../media/image46.png"/><Relationship Id="rId47" Type="http://schemas.openxmlformats.org/officeDocument/2006/relationships/image" Target="../media/image51.png"/><Relationship Id="rId50" Type="http://schemas.openxmlformats.org/officeDocument/2006/relationships/image" Target="../media/image54.png"/><Relationship Id="rId55" Type="http://schemas.openxmlformats.org/officeDocument/2006/relationships/image" Target="../media/image59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6" Type="http://schemas.openxmlformats.org/officeDocument/2006/relationships/image" Target="../media/image20.png"/><Relationship Id="rId29" Type="http://schemas.openxmlformats.org/officeDocument/2006/relationships/image" Target="../media/image33.png"/><Relationship Id="rId11" Type="http://schemas.openxmlformats.org/officeDocument/2006/relationships/image" Target="../media/image15.png"/><Relationship Id="rId24" Type="http://schemas.openxmlformats.org/officeDocument/2006/relationships/image" Target="../media/image28.png"/><Relationship Id="rId32" Type="http://schemas.openxmlformats.org/officeDocument/2006/relationships/image" Target="../media/image36.png"/><Relationship Id="rId37" Type="http://schemas.openxmlformats.org/officeDocument/2006/relationships/image" Target="../media/image41.png"/><Relationship Id="rId40" Type="http://schemas.openxmlformats.org/officeDocument/2006/relationships/image" Target="../media/image44.png"/><Relationship Id="rId45" Type="http://schemas.openxmlformats.org/officeDocument/2006/relationships/image" Target="../media/image49.png"/><Relationship Id="rId53" Type="http://schemas.openxmlformats.org/officeDocument/2006/relationships/image" Target="../media/image57.png"/><Relationship Id="rId58" Type="http://schemas.openxmlformats.org/officeDocument/2006/relationships/image" Target="../media/image62.png"/><Relationship Id="rId5" Type="http://schemas.openxmlformats.org/officeDocument/2006/relationships/image" Target="../media/image9.png"/><Relationship Id="rId19" Type="http://schemas.openxmlformats.org/officeDocument/2006/relationships/image" Target="../media/image23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Relationship Id="rId22" Type="http://schemas.openxmlformats.org/officeDocument/2006/relationships/image" Target="../media/image26.png"/><Relationship Id="rId27" Type="http://schemas.openxmlformats.org/officeDocument/2006/relationships/image" Target="../media/image31.png"/><Relationship Id="rId30" Type="http://schemas.openxmlformats.org/officeDocument/2006/relationships/image" Target="../media/image34.png"/><Relationship Id="rId35" Type="http://schemas.openxmlformats.org/officeDocument/2006/relationships/image" Target="../media/image39.png"/><Relationship Id="rId43" Type="http://schemas.openxmlformats.org/officeDocument/2006/relationships/image" Target="../media/image47.png"/><Relationship Id="rId48" Type="http://schemas.openxmlformats.org/officeDocument/2006/relationships/image" Target="../media/image52.png"/><Relationship Id="rId56" Type="http://schemas.openxmlformats.org/officeDocument/2006/relationships/image" Target="../media/image60.png"/><Relationship Id="rId8" Type="http://schemas.openxmlformats.org/officeDocument/2006/relationships/image" Target="../media/image12.png"/><Relationship Id="rId51" Type="http://schemas.openxmlformats.org/officeDocument/2006/relationships/image" Target="../media/image55.png"/><Relationship Id="rId3" Type="http://schemas.openxmlformats.org/officeDocument/2006/relationships/image" Target="../media/image7.png"/><Relationship Id="rId12" Type="http://schemas.openxmlformats.org/officeDocument/2006/relationships/image" Target="../media/image16.png"/><Relationship Id="rId17" Type="http://schemas.openxmlformats.org/officeDocument/2006/relationships/image" Target="../media/image21.png"/><Relationship Id="rId25" Type="http://schemas.openxmlformats.org/officeDocument/2006/relationships/image" Target="../media/image29.png"/><Relationship Id="rId33" Type="http://schemas.openxmlformats.org/officeDocument/2006/relationships/image" Target="../media/image37.png"/><Relationship Id="rId38" Type="http://schemas.openxmlformats.org/officeDocument/2006/relationships/image" Target="../media/image42.png"/><Relationship Id="rId46" Type="http://schemas.openxmlformats.org/officeDocument/2006/relationships/image" Target="../media/image50.png"/><Relationship Id="rId59" Type="http://schemas.openxmlformats.org/officeDocument/2006/relationships/image" Target="../media/image63.png"/><Relationship Id="rId20" Type="http://schemas.openxmlformats.org/officeDocument/2006/relationships/image" Target="../media/image24.png"/><Relationship Id="rId41" Type="http://schemas.openxmlformats.org/officeDocument/2006/relationships/image" Target="../media/image45.png"/><Relationship Id="rId54" Type="http://schemas.openxmlformats.org/officeDocument/2006/relationships/image" Target="../media/image58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0.png"/><Relationship Id="rId15" Type="http://schemas.openxmlformats.org/officeDocument/2006/relationships/image" Target="../media/image19.png"/><Relationship Id="rId23" Type="http://schemas.openxmlformats.org/officeDocument/2006/relationships/image" Target="../media/image27.png"/><Relationship Id="rId28" Type="http://schemas.openxmlformats.org/officeDocument/2006/relationships/image" Target="../media/image32.png"/><Relationship Id="rId36" Type="http://schemas.openxmlformats.org/officeDocument/2006/relationships/image" Target="../media/image40.png"/><Relationship Id="rId49" Type="http://schemas.openxmlformats.org/officeDocument/2006/relationships/image" Target="../media/image53.png"/><Relationship Id="rId57" Type="http://schemas.openxmlformats.org/officeDocument/2006/relationships/image" Target="../media/image61.png"/><Relationship Id="rId10" Type="http://schemas.openxmlformats.org/officeDocument/2006/relationships/image" Target="../media/image14.png"/><Relationship Id="rId31" Type="http://schemas.openxmlformats.org/officeDocument/2006/relationships/image" Target="../media/image35.png"/><Relationship Id="rId44" Type="http://schemas.openxmlformats.org/officeDocument/2006/relationships/image" Target="../media/image48.png"/><Relationship Id="rId52" Type="http://schemas.openxmlformats.org/officeDocument/2006/relationships/image" Target="../media/image5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6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7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81.png"/><Relationship Id="rId4" Type="http://schemas.openxmlformats.org/officeDocument/2006/relationships/image" Target="../media/image8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8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7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1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96.png"/><Relationship Id="rId4" Type="http://schemas.openxmlformats.org/officeDocument/2006/relationships/image" Target="../media/image7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02.png"/><Relationship Id="rId5" Type="http://schemas.openxmlformats.org/officeDocument/2006/relationships/image" Target="../media/image77.png"/><Relationship Id="rId4" Type="http://schemas.openxmlformats.org/officeDocument/2006/relationships/image" Target="../media/image101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66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jpg"/><Relationship Id="rId1" Type="http://schemas.openxmlformats.org/officeDocument/2006/relationships/slideLayout" Target="../slideLayouts/slideLayout1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6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9193AA4-6C4E-4064-FB43-88431B66A9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9001" y="1508760"/>
            <a:ext cx="10414000" cy="1539241"/>
          </a:xfrm>
        </p:spPr>
        <p:txBody>
          <a:bodyPr>
            <a:normAutofit/>
          </a:bodyPr>
          <a:lstStyle/>
          <a:p>
            <a:pPr algn="ctr"/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製造業導入</a:t>
            </a:r>
            <a:r>
              <a:rPr lang="en-US" altLang="zh-TW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AI</a:t>
            </a: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指引報告書</a:t>
            </a:r>
            <a:endParaRPr lang="zh-TW" altLang="en-US" sz="4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724879E9-4ED0-3DAD-BDFE-B111CED460A2}"/>
              </a:ext>
            </a:extLst>
          </p:cNvPr>
          <p:cNvSpPr txBox="1"/>
          <p:nvPr/>
        </p:nvSpPr>
        <p:spPr>
          <a:xfrm>
            <a:off x="5009460" y="4300118"/>
            <a:ext cx="264687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23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經濟部產業發展署</a:t>
            </a:r>
            <a:endParaRPr kumimoji="1" lang="en-US" altLang="zh-TW" sz="2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 defTabSz="914423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24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113/8</a:t>
            </a:r>
          </a:p>
          <a:p>
            <a:pPr algn="ctr" defTabSz="914423" fontAlgn="base">
              <a:spcBef>
                <a:spcPct val="0"/>
              </a:spcBef>
              <a:spcAft>
                <a:spcPct val="0"/>
              </a:spcAft>
            </a:pPr>
            <a:endParaRPr kumimoji="1" lang="zh-TW" altLang="en-US" sz="2400" dirty="0">
              <a:solidFill>
                <a:prstClr val="black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25166603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5535167"/>
            <a:ext cx="12192000" cy="1322830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2646679" y="1768855"/>
            <a:ext cx="6901180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dirty="0">
                <a:solidFill>
                  <a:srgbClr val="006FC0"/>
                </a:solidFill>
              </a:rPr>
              <a:t>「製造業</a:t>
            </a:r>
            <a:r>
              <a:rPr sz="5400" spc="-10" dirty="0">
                <a:solidFill>
                  <a:srgbClr val="006FC0"/>
                </a:solidFill>
              </a:rPr>
              <a:t>AI導入指引」</a:t>
            </a:r>
            <a:endParaRPr sz="5400"/>
          </a:p>
        </p:txBody>
      </p:sp>
      <p:sp>
        <p:nvSpPr>
          <p:cNvPr id="4" name="object 4"/>
          <p:cNvSpPr txBox="1"/>
          <p:nvPr/>
        </p:nvSpPr>
        <p:spPr>
          <a:xfrm>
            <a:off x="4662678" y="2922778"/>
            <a:ext cx="2866390" cy="24669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00"/>
              </a:spcBef>
            </a:pPr>
            <a:r>
              <a:rPr sz="3600" b="1" spc="-10" dirty="0">
                <a:latin typeface="微軟正黑體"/>
                <a:cs typeface="微軟正黑體"/>
              </a:rPr>
              <a:t>【簡報版】</a:t>
            </a:r>
            <a:endParaRPr sz="3600">
              <a:latin typeface="微軟正黑體"/>
              <a:cs typeface="微軟正黑體"/>
            </a:endParaRPr>
          </a:p>
          <a:p>
            <a:pPr>
              <a:lnSpc>
                <a:spcPct val="100000"/>
              </a:lnSpc>
              <a:spcBef>
                <a:spcPts val="1955"/>
              </a:spcBef>
            </a:pPr>
            <a:endParaRPr sz="3600">
              <a:latin typeface="微軟正黑體"/>
              <a:cs typeface="微軟正黑體"/>
            </a:endParaRPr>
          </a:p>
          <a:p>
            <a:pPr marL="12700" marR="5080" algn="ctr">
              <a:lnSpc>
                <a:spcPct val="100000"/>
              </a:lnSpc>
            </a:pPr>
            <a:r>
              <a:rPr sz="2800" spc="-45" dirty="0">
                <a:latin typeface="微軟正黑體"/>
                <a:cs typeface="微軟正黑體"/>
              </a:rPr>
              <a:t>經濟部產業發展署</a:t>
            </a:r>
            <a:r>
              <a:rPr sz="2800" spc="-50" dirty="0">
                <a:latin typeface="微軟正黑體"/>
                <a:cs typeface="微軟正黑體"/>
              </a:rPr>
              <a:t> </a:t>
            </a:r>
            <a:r>
              <a:rPr sz="2800" spc="-10" dirty="0">
                <a:latin typeface="微軟正黑體"/>
                <a:cs typeface="微軟正黑體"/>
              </a:rPr>
              <a:t>113.08.29</a:t>
            </a:r>
            <a:endParaRPr sz="2800">
              <a:latin typeface="微軟正黑體"/>
              <a:cs typeface="微軟正黑體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964429" y="629488"/>
            <a:ext cx="2264410" cy="6972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4400" spc="-15" dirty="0"/>
              <a:t>指引大綱</a:t>
            </a:r>
            <a:endParaRPr sz="4400"/>
          </a:p>
        </p:txBody>
      </p:sp>
      <p:sp>
        <p:nvSpPr>
          <p:cNvPr id="4" name="object 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5570">
              <a:lnSpc>
                <a:spcPts val="1240"/>
              </a:lnSpc>
            </a:pPr>
            <a:fld id="{81D60167-4931-47E6-BA6A-407CBD079E47}" type="slidenum">
              <a:rPr spc="-50" dirty="0"/>
              <a:t>10</a:t>
            </a:fld>
            <a:endParaRPr spc="-50" dirty="0"/>
          </a:p>
        </p:txBody>
      </p:sp>
      <p:sp>
        <p:nvSpPr>
          <p:cNvPr id="3" name="object 3"/>
          <p:cNvSpPr txBox="1"/>
          <p:nvPr/>
        </p:nvSpPr>
        <p:spPr>
          <a:xfrm>
            <a:off x="2822194" y="1718145"/>
            <a:ext cx="5295900" cy="3051810"/>
          </a:xfrm>
          <a:prstGeom prst="rect">
            <a:avLst/>
          </a:prstGeom>
        </p:spPr>
        <p:txBody>
          <a:bodyPr vert="horz" wrap="square" lIns="0" tIns="85090" rIns="0" bIns="0" rtlCol="0">
            <a:spAutoFit/>
          </a:bodyPr>
          <a:lstStyle/>
          <a:p>
            <a:pPr marL="240665" indent="-227965">
              <a:lnSpc>
                <a:spcPct val="100000"/>
              </a:lnSpc>
              <a:spcBef>
                <a:spcPts val="670"/>
              </a:spcBef>
              <a:buFont typeface="Arial"/>
              <a:buChar char="•"/>
              <a:tabLst>
                <a:tab pos="240665" algn="l"/>
              </a:tabLst>
            </a:pPr>
            <a:r>
              <a:rPr sz="3600" b="1" spc="-5" dirty="0">
                <a:latin typeface="微軟正黑體"/>
                <a:cs typeface="微軟正黑體"/>
              </a:rPr>
              <a:t>製造業</a:t>
            </a:r>
            <a:r>
              <a:rPr sz="3600" b="1" spc="-10" dirty="0">
                <a:latin typeface="微軟正黑體"/>
                <a:cs typeface="微軟正黑體"/>
              </a:rPr>
              <a:t>AI</a:t>
            </a:r>
            <a:r>
              <a:rPr sz="3600" b="1" spc="-20" dirty="0">
                <a:latin typeface="微軟正黑體"/>
                <a:cs typeface="微軟正黑體"/>
              </a:rPr>
              <a:t>指引各階段總攬</a:t>
            </a:r>
            <a:endParaRPr sz="3600">
              <a:latin typeface="微軟正黑體"/>
              <a:cs typeface="微軟正黑體"/>
            </a:endParaRPr>
          </a:p>
          <a:p>
            <a:pPr marL="240665" indent="-227965">
              <a:lnSpc>
                <a:spcPct val="100000"/>
              </a:lnSpc>
              <a:spcBef>
                <a:spcPts val="565"/>
              </a:spcBef>
              <a:buFont typeface="Arial"/>
              <a:buChar char="•"/>
              <a:tabLst>
                <a:tab pos="240665" algn="l"/>
              </a:tabLst>
            </a:pPr>
            <a:r>
              <a:rPr sz="3600" b="1" spc="-5" dirty="0">
                <a:latin typeface="微軟正黑體"/>
                <a:cs typeface="微軟正黑體"/>
              </a:rPr>
              <a:t>製造業</a:t>
            </a:r>
            <a:r>
              <a:rPr sz="3600" b="1" spc="-10" dirty="0">
                <a:latin typeface="微軟正黑體"/>
                <a:cs typeface="微軟正黑體"/>
              </a:rPr>
              <a:t>AI</a:t>
            </a:r>
            <a:r>
              <a:rPr sz="3600" b="1" spc="-15" dirty="0">
                <a:latin typeface="微軟正黑體"/>
                <a:cs typeface="微軟正黑體"/>
              </a:rPr>
              <a:t>指引內容</a:t>
            </a:r>
            <a:endParaRPr sz="3600">
              <a:latin typeface="微軟正黑體"/>
              <a:cs typeface="微軟正黑體"/>
            </a:endParaRPr>
          </a:p>
          <a:p>
            <a:pPr marL="697865" lvl="1" indent="-227965">
              <a:lnSpc>
                <a:spcPct val="100000"/>
              </a:lnSpc>
              <a:spcBef>
                <a:spcPts val="190"/>
              </a:spcBef>
              <a:buFont typeface="Arial"/>
              <a:buChar char="•"/>
              <a:tabLst>
                <a:tab pos="697865" algn="l"/>
              </a:tabLst>
            </a:pPr>
            <a:r>
              <a:rPr sz="2800" b="1" spc="-45" dirty="0">
                <a:latin typeface="微軟正黑體"/>
                <a:cs typeface="微軟正黑體"/>
              </a:rPr>
              <a:t>構想階段</a:t>
            </a:r>
            <a:endParaRPr sz="2800">
              <a:latin typeface="微軟正黑體"/>
              <a:cs typeface="微軟正黑體"/>
            </a:endParaRPr>
          </a:p>
          <a:p>
            <a:pPr marL="697865" lvl="1" indent="-227965">
              <a:lnSpc>
                <a:spcPct val="100000"/>
              </a:lnSpc>
              <a:spcBef>
                <a:spcPts val="170"/>
              </a:spcBef>
              <a:buFont typeface="Arial"/>
              <a:buChar char="•"/>
              <a:tabLst>
                <a:tab pos="697865" algn="l"/>
              </a:tabLst>
            </a:pPr>
            <a:r>
              <a:rPr sz="2800" b="1" spc="-40" dirty="0">
                <a:latin typeface="微軟正黑體"/>
                <a:cs typeface="微軟正黑體"/>
              </a:rPr>
              <a:t>設計階段</a:t>
            </a:r>
            <a:endParaRPr sz="2800">
              <a:latin typeface="微軟正黑體"/>
              <a:cs typeface="微軟正黑體"/>
            </a:endParaRPr>
          </a:p>
          <a:p>
            <a:pPr marL="697865" lvl="1" indent="-227965">
              <a:lnSpc>
                <a:spcPct val="100000"/>
              </a:lnSpc>
              <a:spcBef>
                <a:spcPts val="165"/>
              </a:spcBef>
              <a:buFont typeface="Arial"/>
              <a:buChar char="•"/>
              <a:tabLst>
                <a:tab pos="697865" algn="l"/>
              </a:tabLst>
            </a:pPr>
            <a:r>
              <a:rPr sz="2800" b="1" spc="-35" dirty="0">
                <a:latin typeface="微軟正黑體"/>
                <a:cs typeface="微軟正黑體"/>
              </a:rPr>
              <a:t>驗證</a:t>
            </a:r>
            <a:r>
              <a:rPr sz="2800" b="1" spc="-30" dirty="0">
                <a:latin typeface="微軟正黑體"/>
                <a:cs typeface="微軟正黑體"/>
              </a:rPr>
              <a:t>POC</a:t>
            </a:r>
            <a:r>
              <a:rPr sz="2800" b="1" spc="-45" dirty="0">
                <a:latin typeface="微軟正黑體"/>
                <a:cs typeface="微軟正黑體"/>
              </a:rPr>
              <a:t>階段</a:t>
            </a:r>
            <a:endParaRPr sz="2800">
              <a:latin typeface="微軟正黑體"/>
              <a:cs typeface="微軟正黑體"/>
            </a:endParaRPr>
          </a:p>
          <a:p>
            <a:pPr marL="697865" lvl="1" indent="-227965">
              <a:lnSpc>
                <a:spcPct val="100000"/>
              </a:lnSpc>
              <a:spcBef>
                <a:spcPts val="85"/>
              </a:spcBef>
              <a:buFont typeface="Arial"/>
              <a:buChar char="•"/>
              <a:tabLst>
                <a:tab pos="697865" algn="l"/>
              </a:tabLst>
            </a:pPr>
            <a:r>
              <a:rPr sz="2800" b="1" spc="-45" dirty="0">
                <a:latin typeface="微軟正黑體"/>
                <a:cs typeface="微軟正黑體"/>
              </a:rPr>
              <a:t>實施/營運階段</a:t>
            </a:r>
            <a:endParaRPr sz="2800">
              <a:latin typeface="微軟正黑體"/>
              <a:cs typeface="微軟正黑體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1199388"/>
            <a:ext cx="12192000" cy="5654040"/>
            <a:chOff x="0" y="1199388"/>
            <a:chExt cx="12192000" cy="5654040"/>
          </a:xfrm>
        </p:grpSpPr>
        <p:sp>
          <p:nvSpPr>
            <p:cNvPr id="3" name="object 3"/>
            <p:cNvSpPr/>
            <p:nvPr/>
          </p:nvSpPr>
          <p:spPr>
            <a:xfrm>
              <a:off x="1804416" y="1199387"/>
              <a:ext cx="8943340" cy="1083945"/>
            </a:xfrm>
            <a:custGeom>
              <a:avLst/>
              <a:gdLst/>
              <a:ahLst/>
              <a:cxnLst/>
              <a:rect l="l" t="t" r="r" b="b"/>
              <a:pathLst>
                <a:path w="8943340" h="1083945">
                  <a:moveTo>
                    <a:pt x="1965960" y="544068"/>
                  </a:moveTo>
                  <a:lnTo>
                    <a:pt x="1426464" y="4572"/>
                  </a:lnTo>
                  <a:lnTo>
                    <a:pt x="0" y="4572"/>
                  </a:lnTo>
                  <a:lnTo>
                    <a:pt x="0" y="1083564"/>
                  </a:lnTo>
                  <a:lnTo>
                    <a:pt x="1426464" y="1083564"/>
                  </a:lnTo>
                  <a:lnTo>
                    <a:pt x="1965960" y="544068"/>
                  </a:lnTo>
                  <a:close/>
                </a:path>
                <a:path w="8943340" h="1083945">
                  <a:moveTo>
                    <a:pt x="4543044" y="540258"/>
                  </a:moveTo>
                  <a:lnTo>
                    <a:pt x="4002786" y="0"/>
                  </a:lnTo>
                  <a:lnTo>
                    <a:pt x="1514856" y="0"/>
                  </a:lnTo>
                  <a:lnTo>
                    <a:pt x="2055114" y="540258"/>
                  </a:lnTo>
                  <a:lnTo>
                    <a:pt x="1514856" y="1080516"/>
                  </a:lnTo>
                  <a:lnTo>
                    <a:pt x="4002786" y="1080516"/>
                  </a:lnTo>
                  <a:lnTo>
                    <a:pt x="4543044" y="540258"/>
                  </a:lnTo>
                  <a:close/>
                </a:path>
                <a:path w="8943340" h="1083945">
                  <a:moveTo>
                    <a:pt x="6801612" y="540258"/>
                  </a:moveTo>
                  <a:lnTo>
                    <a:pt x="6261354" y="0"/>
                  </a:lnTo>
                  <a:lnTo>
                    <a:pt x="4091940" y="0"/>
                  </a:lnTo>
                  <a:lnTo>
                    <a:pt x="4632198" y="540258"/>
                  </a:lnTo>
                  <a:lnTo>
                    <a:pt x="4091940" y="1080516"/>
                  </a:lnTo>
                  <a:lnTo>
                    <a:pt x="6261354" y="1080516"/>
                  </a:lnTo>
                  <a:lnTo>
                    <a:pt x="6801612" y="540258"/>
                  </a:lnTo>
                  <a:close/>
                </a:path>
                <a:path w="8943340" h="1083945">
                  <a:moveTo>
                    <a:pt x="8942832" y="540258"/>
                  </a:moveTo>
                  <a:lnTo>
                    <a:pt x="8402574" y="0"/>
                  </a:lnTo>
                  <a:lnTo>
                    <a:pt x="6350508" y="0"/>
                  </a:lnTo>
                  <a:lnTo>
                    <a:pt x="6890766" y="540258"/>
                  </a:lnTo>
                  <a:lnTo>
                    <a:pt x="6350508" y="1080516"/>
                  </a:lnTo>
                  <a:lnTo>
                    <a:pt x="8402574" y="1080516"/>
                  </a:lnTo>
                  <a:lnTo>
                    <a:pt x="8942832" y="540258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692651" y="1770900"/>
              <a:ext cx="598170" cy="401561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692651" y="1984260"/>
              <a:ext cx="598170" cy="401561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262627" y="1770900"/>
              <a:ext cx="598170" cy="401561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262627" y="1984260"/>
              <a:ext cx="598170" cy="401561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817363" y="1770900"/>
              <a:ext cx="598170" cy="401561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817363" y="1984260"/>
              <a:ext cx="598170" cy="401561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372100" y="1770900"/>
              <a:ext cx="598170" cy="401561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372100" y="1984260"/>
              <a:ext cx="598170" cy="401561"/>
            </a:xfrm>
            <a:prstGeom prst="rect">
              <a:avLst/>
            </a:prstGeom>
          </p:spPr>
        </p:pic>
      </p:grp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3208152" y="139140"/>
            <a:ext cx="6236971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企業導入</a:t>
            </a:r>
            <a:r>
              <a:rPr spc="-25" dirty="0"/>
              <a:t>AI</a:t>
            </a:r>
            <a:r>
              <a:rPr spc="-10" dirty="0"/>
              <a:t>發展階段與作業項目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3793616" y="1813051"/>
            <a:ext cx="2061210" cy="4527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  <a:tabLst>
                <a:tab pos="582930" algn="l"/>
                <a:tab pos="1137285" algn="l"/>
                <a:tab pos="1691639" algn="l"/>
              </a:tabLst>
            </a:pPr>
            <a:r>
              <a:rPr sz="1400" dirty="0">
                <a:solidFill>
                  <a:srgbClr val="FFFFFF"/>
                </a:solidFill>
                <a:latin typeface="微軟正黑體"/>
                <a:cs typeface="微軟正黑體"/>
              </a:rPr>
              <a:t>導</a:t>
            </a:r>
            <a:r>
              <a:rPr sz="1400" spc="-50" dirty="0">
                <a:solidFill>
                  <a:srgbClr val="FFFFFF"/>
                </a:solidFill>
                <a:latin typeface="微軟正黑體"/>
                <a:cs typeface="微軟正黑體"/>
              </a:rPr>
              <a:t>入</a:t>
            </a:r>
            <a:r>
              <a:rPr sz="1400" dirty="0">
                <a:solidFill>
                  <a:srgbClr val="FFFFFF"/>
                </a:solidFill>
                <a:latin typeface="微軟正黑體"/>
                <a:cs typeface="微軟正黑體"/>
              </a:rPr>
              <a:t>	數</a:t>
            </a:r>
            <a:r>
              <a:rPr sz="1400" spc="-50" dirty="0">
                <a:solidFill>
                  <a:srgbClr val="FFFFFF"/>
                </a:solidFill>
                <a:latin typeface="微軟正黑體"/>
                <a:cs typeface="微軟正黑體"/>
              </a:rPr>
              <a:t>據</a:t>
            </a:r>
            <a:r>
              <a:rPr sz="1400" dirty="0">
                <a:solidFill>
                  <a:srgbClr val="FFFFFF"/>
                </a:solidFill>
                <a:latin typeface="微軟正黑體"/>
                <a:cs typeface="微軟正黑體"/>
              </a:rPr>
              <a:t>	應</a:t>
            </a:r>
            <a:r>
              <a:rPr sz="1400" spc="-50" dirty="0">
                <a:solidFill>
                  <a:srgbClr val="FFFFFF"/>
                </a:solidFill>
                <a:latin typeface="微軟正黑體"/>
                <a:cs typeface="微軟正黑體"/>
              </a:rPr>
              <a:t>用</a:t>
            </a:r>
            <a:r>
              <a:rPr sz="1400" dirty="0">
                <a:solidFill>
                  <a:srgbClr val="FFFFFF"/>
                </a:solidFill>
                <a:latin typeface="微軟正黑體"/>
                <a:cs typeface="微軟正黑體"/>
              </a:rPr>
              <a:t>	評</a:t>
            </a:r>
            <a:r>
              <a:rPr sz="1400" spc="-50" dirty="0">
                <a:solidFill>
                  <a:srgbClr val="FFFFFF"/>
                </a:solidFill>
                <a:latin typeface="微軟正黑體"/>
                <a:cs typeface="微軟正黑體"/>
              </a:rPr>
              <a:t>估</a:t>
            </a:r>
            <a:r>
              <a:rPr sz="1400" dirty="0">
                <a:solidFill>
                  <a:srgbClr val="FFFFFF"/>
                </a:solidFill>
                <a:latin typeface="微軟正黑體"/>
                <a:cs typeface="微軟正黑體"/>
              </a:rPr>
              <a:t>目</a:t>
            </a:r>
            <a:r>
              <a:rPr sz="1400" spc="-50" dirty="0">
                <a:solidFill>
                  <a:srgbClr val="FFFFFF"/>
                </a:solidFill>
                <a:latin typeface="微軟正黑體"/>
                <a:cs typeface="微軟正黑體"/>
              </a:rPr>
              <a:t>的</a:t>
            </a:r>
            <a:r>
              <a:rPr sz="1400" dirty="0">
                <a:solidFill>
                  <a:srgbClr val="FFFFFF"/>
                </a:solidFill>
                <a:latin typeface="微軟正黑體"/>
                <a:cs typeface="微軟正黑體"/>
              </a:rPr>
              <a:t>	確</a:t>
            </a:r>
            <a:r>
              <a:rPr sz="1400" spc="-50" dirty="0">
                <a:solidFill>
                  <a:srgbClr val="FFFFFF"/>
                </a:solidFill>
                <a:latin typeface="微軟正黑體"/>
                <a:cs typeface="微軟正黑體"/>
              </a:rPr>
              <a:t>認</a:t>
            </a:r>
            <a:r>
              <a:rPr sz="1400" dirty="0">
                <a:solidFill>
                  <a:srgbClr val="FFFFFF"/>
                </a:solidFill>
                <a:latin typeface="微軟正黑體"/>
                <a:cs typeface="微軟正黑體"/>
              </a:rPr>
              <a:t>	情</a:t>
            </a:r>
            <a:r>
              <a:rPr sz="1400" spc="-50" dirty="0">
                <a:solidFill>
                  <a:srgbClr val="FFFFFF"/>
                </a:solidFill>
                <a:latin typeface="微軟正黑體"/>
                <a:cs typeface="微軟正黑體"/>
              </a:rPr>
              <a:t>境</a:t>
            </a:r>
            <a:r>
              <a:rPr sz="1400" dirty="0">
                <a:solidFill>
                  <a:srgbClr val="FFFFFF"/>
                </a:solidFill>
                <a:latin typeface="微軟正黑體"/>
                <a:cs typeface="微軟正黑體"/>
              </a:rPr>
              <a:t>	成</a:t>
            </a:r>
            <a:r>
              <a:rPr sz="1400" spc="-50" dirty="0">
                <a:solidFill>
                  <a:srgbClr val="FFFFFF"/>
                </a:solidFill>
                <a:latin typeface="微軟正黑體"/>
                <a:cs typeface="微軟正黑體"/>
              </a:rPr>
              <a:t>本</a:t>
            </a:r>
            <a:endParaRPr sz="1400">
              <a:latin typeface="微軟正黑體"/>
              <a:cs typeface="微軟正黑體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6327647" y="1778520"/>
            <a:ext cx="1893570" cy="616585"/>
            <a:chOff x="6327647" y="1778520"/>
            <a:chExt cx="1893570" cy="616585"/>
          </a:xfrm>
        </p:grpSpPr>
        <p:pic>
          <p:nvPicPr>
            <p:cNvPr id="15" name="object 1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327647" y="1778520"/>
              <a:ext cx="598157" cy="401561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6327647" y="1991880"/>
              <a:ext cx="598157" cy="401561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6982967" y="1780044"/>
              <a:ext cx="598157" cy="401561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6982967" y="1993404"/>
              <a:ext cx="598157" cy="401561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623047" y="1778520"/>
              <a:ext cx="598157" cy="401561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7647431" y="1991880"/>
              <a:ext cx="549401" cy="401561"/>
            </a:xfrm>
            <a:prstGeom prst="rect">
              <a:avLst/>
            </a:prstGeom>
          </p:spPr>
        </p:pic>
      </p:grpSp>
      <p:sp>
        <p:nvSpPr>
          <p:cNvPr id="21" name="object 21"/>
          <p:cNvSpPr txBox="1"/>
          <p:nvPr/>
        </p:nvSpPr>
        <p:spPr>
          <a:xfrm>
            <a:off x="6428613" y="1821307"/>
            <a:ext cx="1678305" cy="453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668655" algn="l"/>
                <a:tab pos="1308100" algn="l"/>
              </a:tabLst>
            </a:pPr>
            <a:r>
              <a:rPr sz="1400" dirty="0">
                <a:solidFill>
                  <a:srgbClr val="FFFFFF"/>
                </a:solidFill>
                <a:latin typeface="微軟正黑體"/>
                <a:cs typeface="微軟正黑體"/>
              </a:rPr>
              <a:t>模</a:t>
            </a:r>
            <a:r>
              <a:rPr sz="1400" spc="-50" dirty="0">
                <a:solidFill>
                  <a:srgbClr val="FFFFFF"/>
                </a:solidFill>
                <a:latin typeface="微軟正黑體"/>
                <a:cs typeface="微軟正黑體"/>
              </a:rPr>
              <a:t>型</a:t>
            </a:r>
            <a:r>
              <a:rPr sz="1400" dirty="0">
                <a:solidFill>
                  <a:srgbClr val="FFFFFF"/>
                </a:solidFill>
                <a:latin typeface="微軟正黑體"/>
                <a:cs typeface="微軟正黑體"/>
              </a:rPr>
              <a:t>	運</a:t>
            </a:r>
            <a:r>
              <a:rPr sz="1400" spc="-50" dirty="0">
                <a:solidFill>
                  <a:srgbClr val="FFFFFF"/>
                </a:solidFill>
                <a:latin typeface="微軟正黑體"/>
                <a:cs typeface="微軟正黑體"/>
              </a:rPr>
              <a:t>作</a:t>
            </a:r>
            <a:r>
              <a:rPr sz="1400" dirty="0">
                <a:solidFill>
                  <a:srgbClr val="FFFFFF"/>
                </a:solidFill>
                <a:latin typeface="微軟正黑體"/>
                <a:cs typeface="微軟正黑體"/>
              </a:rPr>
              <a:t>	評</a:t>
            </a:r>
            <a:r>
              <a:rPr sz="1400" spc="-50" dirty="0">
                <a:solidFill>
                  <a:srgbClr val="FFFFFF"/>
                </a:solidFill>
                <a:latin typeface="微軟正黑體"/>
                <a:cs typeface="微軟正黑體"/>
              </a:rPr>
              <a:t>估</a:t>
            </a:r>
            <a:endParaRPr sz="1400">
              <a:latin typeface="微軟正黑體"/>
              <a:cs typeface="微軟正黑體"/>
            </a:endParaRPr>
          </a:p>
          <a:p>
            <a:pPr marL="12700">
              <a:lnSpc>
                <a:spcPct val="100000"/>
              </a:lnSpc>
              <a:tabLst>
                <a:tab pos="668655" algn="l"/>
                <a:tab pos="1332230" algn="l"/>
              </a:tabLst>
            </a:pPr>
            <a:r>
              <a:rPr sz="1400" spc="-10" dirty="0">
                <a:solidFill>
                  <a:srgbClr val="FFFFFF"/>
                </a:solidFill>
                <a:latin typeface="微軟正黑體"/>
                <a:cs typeface="微軟正黑體"/>
              </a:rPr>
              <a:t>建</a:t>
            </a:r>
            <a:r>
              <a:rPr sz="1400" spc="-50" dirty="0">
                <a:solidFill>
                  <a:srgbClr val="FFFFFF"/>
                </a:solidFill>
                <a:latin typeface="微軟正黑體"/>
                <a:cs typeface="微軟正黑體"/>
              </a:rPr>
              <a:t>置</a:t>
            </a:r>
            <a:r>
              <a:rPr sz="1400" dirty="0">
                <a:solidFill>
                  <a:srgbClr val="FFFFFF"/>
                </a:solidFill>
                <a:latin typeface="微軟正黑體"/>
                <a:cs typeface="微軟正黑體"/>
              </a:rPr>
              <a:t>	</a:t>
            </a:r>
            <a:r>
              <a:rPr sz="1400" spc="-10" dirty="0">
                <a:solidFill>
                  <a:srgbClr val="FFFFFF"/>
                </a:solidFill>
                <a:latin typeface="微軟正黑體"/>
                <a:cs typeface="微軟正黑體"/>
              </a:rPr>
              <a:t>模</a:t>
            </a:r>
            <a:r>
              <a:rPr sz="1400" spc="-50" dirty="0">
                <a:solidFill>
                  <a:srgbClr val="FFFFFF"/>
                </a:solidFill>
                <a:latin typeface="微軟正黑體"/>
                <a:cs typeface="微軟正黑體"/>
              </a:rPr>
              <a:t>式</a:t>
            </a:r>
            <a:r>
              <a:rPr sz="1400" dirty="0">
                <a:solidFill>
                  <a:srgbClr val="FFFFFF"/>
                </a:solidFill>
                <a:latin typeface="微軟正黑體"/>
                <a:cs typeface="微軟正黑體"/>
              </a:rPr>
              <a:t>	</a:t>
            </a:r>
            <a:r>
              <a:rPr sz="1400" spc="-25" dirty="0">
                <a:solidFill>
                  <a:srgbClr val="FFFFFF"/>
                </a:solidFill>
                <a:latin typeface="微軟正黑體"/>
                <a:cs typeface="微軟正黑體"/>
              </a:rPr>
              <a:t>ROI</a:t>
            </a:r>
            <a:endParaRPr sz="1400">
              <a:latin typeface="微軟正黑體"/>
              <a:cs typeface="微軟正黑體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8628888" y="1754136"/>
            <a:ext cx="598170" cy="615315"/>
            <a:chOff x="8628888" y="1754136"/>
            <a:chExt cx="598170" cy="615315"/>
          </a:xfrm>
        </p:grpSpPr>
        <p:pic>
          <p:nvPicPr>
            <p:cNvPr id="23" name="object 23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628888" y="1754136"/>
              <a:ext cx="598157" cy="401561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8628888" y="1967496"/>
              <a:ext cx="598157" cy="401561"/>
            </a:xfrm>
            <a:prstGeom prst="rect">
              <a:avLst/>
            </a:prstGeom>
          </p:spPr>
        </p:pic>
      </p:grpSp>
      <p:sp>
        <p:nvSpPr>
          <p:cNvPr id="25" name="object 25"/>
          <p:cNvSpPr txBox="1"/>
          <p:nvPr/>
        </p:nvSpPr>
        <p:spPr>
          <a:xfrm>
            <a:off x="8730488" y="1796288"/>
            <a:ext cx="382270" cy="4527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1400" spc="-25" dirty="0">
                <a:solidFill>
                  <a:srgbClr val="FFFFFF"/>
                </a:solidFill>
                <a:latin typeface="微軟正黑體"/>
                <a:cs typeface="微軟正黑體"/>
              </a:rPr>
              <a:t>方案落地</a:t>
            </a:r>
            <a:endParaRPr sz="1400">
              <a:latin typeface="微軟正黑體"/>
              <a:cs typeface="微軟正黑體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1798066" y="1202448"/>
            <a:ext cx="8964295" cy="1177290"/>
            <a:chOff x="1798066" y="1202448"/>
            <a:chExt cx="8964295" cy="1177290"/>
          </a:xfrm>
        </p:grpSpPr>
        <p:pic>
          <p:nvPicPr>
            <p:cNvPr id="27" name="object 27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9195816" y="1764804"/>
              <a:ext cx="598157" cy="401561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9195816" y="1978164"/>
              <a:ext cx="598157" cy="401561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1804416" y="1743455"/>
              <a:ext cx="8951595" cy="5080"/>
            </a:xfrm>
            <a:custGeom>
              <a:avLst/>
              <a:gdLst/>
              <a:ahLst/>
              <a:cxnLst/>
              <a:rect l="l" t="t" r="r" b="b"/>
              <a:pathLst>
                <a:path w="8951595" h="5080">
                  <a:moveTo>
                    <a:pt x="0" y="0"/>
                  </a:moveTo>
                  <a:lnTo>
                    <a:pt x="8951087" y="4826"/>
                  </a:lnTo>
                </a:path>
              </a:pathLst>
            </a:custGeom>
            <a:ln w="12192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092452" y="1202448"/>
              <a:ext cx="762762" cy="511289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147316" y="1504175"/>
              <a:ext cx="238518" cy="316242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196084" y="1504175"/>
              <a:ext cx="750569" cy="316242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756916" y="1504175"/>
              <a:ext cx="332981" cy="316242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00172" y="1504175"/>
              <a:ext cx="470141" cy="316242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180588" y="1504175"/>
              <a:ext cx="238518" cy="316242"/>
            </a:xfrm>
            <a:prstGeom prst="rect">
              <a:avLst/>
            </a:prstGeom>
          </p:spPr>
        </p:pic>
      </p:grpSp>
      <p:sp>
        <p:nvSpPr>
          <p:cNvPr id="36" name="object 36"/>
          <p:cNvSpPr txBox="1"/>
          <p:nvPr/>
        </p:nvSpPr>
        <p:spPr>
          <a:xfrm>
            <a:off x="2223261" y="1258570"/>
            <a:ext cx="1108710" cy="4699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 dirty="0">
                <a:solidFill>
                  <a:srgbClr val="FFFFFF"/>
                </a:solidFill>
                <a:latin typeface="微軟正黑體"/>
                <a:cs typeface="微軟正黑體"/>
              </a:rPr>
              <a:t>構想</a:t>
            </a:r>
            <a:endParaRPr sz="1800">
              <a:latin typeface="微軟正黑體"/>
              <a:cs typeface="微軟正黑體"/>
            </a:endParaRPr>
          </a:p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1100" b="1" spc="-5" dirty="0">
                <a:solidFill>
                  <a:srgbClr val="FFFFFF"/>
                </a:solidFill>
                <a:latin typeface="微軟正黑體"/>
                <a:cs typeface="微軟正黑體"/>
              </a:rPr>
              <a:t>(挑選應用</a:t>
            </a:r>
            <a:r>
              <a:rPr sz="1100" b="1" spc="-10" dirty="0">
                <a:solidFill>
                  <a:srgbClr val="FFFFFF"/>
                </a:solidFill>
                <a:latin typeface="微軟正黑體"/>
                <a:cs typeface="微軟正黑體"/>
              </a:rPr>
              <a:t>AI</a:t>
            </a:r>
            <a:r>
              <a:rPr sz="1100" b="1" spc="-20" dirty="0">
                <a:solidFill>
                  <a:srgbClr val="FFFFFF"/>
                </a:solidFill>
                <a:latin typeface="微軟正黑體"/>
                <a:cs typeface="微軟正黑體"/>
              </a:rPr>
              <a:t>方案)</a:t>
            </a:r>
            <a:endParaRPr sz="1100">
              <a:latin typeface="微軟正黑體"/>
              <a:cs typeface="微軟正黑體"/>
            </a:endParaRPr>
          </a:p>
        </p:txBody>
      </p:sp>
      <p:grpSp>
        <p:nvGrpSpPr>
          <p:cNvPr id="37" name="object 37"/>
          <p:cNvGrpSpPr/>
          <p:nvPr/>
        </p:nvGrpSpPr>
        <p:grpSpPr>
          <a:xfrm>
            <a:off x="1851660" y="1328889"/>
            <a:ext cx="376555" cy="422275"/>
            <a:chOff x="1851660" y="1328889"/>
            <a:chExt cx="376555" cy="422275"/>
          </a:xfrm>
        </p:grpSpPr>
        <p:pic>
          <p:nvPicPr>
            <p:cNvPr id="38" name="object 38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880616" y="1357922"/>
              <a:ext cx="318477" cy="318477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851660" y="1328889"/>
              <a:ext cx="376466" cy="422186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906524" y="1383792"/>
              <a:ext cx="216407" cy="216408"/>
            </a:xfrm>
            <a:prstGeom prst="rect">
              <a:avLst/>
            </a:prstGeom>
          </p:spPr>
        </p:pic>
      </p:grpSp>
      <p:sp>
        <p:nvSpPr>
          <p:cNvPr id="41" name="object 41"/>
          <p:cNvSpPr txBox="1"/>
          <p:nvPr/>
        </p:nvSpPr>
        <p:spPr>
          <a:xfrm>
            <a:off x="1957577" y="1383538"/>
            <a:ext cx="1162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50" dirty="0">
                <a:latin typeface="微軟正黑體"/>
                <a:cs typeface="微軟正黑體"/>
              </a:rPr>
              <a:t>1</a:t>
            </a:r>
            <a:endParaRPr sz="1200">
              <a:latin typeface="微軟正黑體"/>
              <a:cs typeface="微軟正黑體"/>
            </a:endParaRPr>
          </a:p>
        </p:txBody>
      </p:sp>
      <p:grpSp>
        <p:nvGrpSpPr>
          <p:cNvPr id="42" name="object 42"/>
          <p:cNvGrpSpPr/>
          <p:nvPr/>
        </p:nvGrpSpPr>
        <p:grpSpPr>
          <a:xfrm>
            <a:off x="4093464" y="1202448"/>
            <a:ext cx="1607185" cy="618490"/>
            <a:chOff x="4093464" y="1202448"/>
            <a:chExt cx="1607185" cy="618490"/>
          </a:xfrm>
        </p:grpSpPr>
        <p:pic>
          <p:nvPicPr>
            <p:cNvPr id="43" name="object 43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4093464" y="1202448"/>
              <a:ext cx="762762" cy="511289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4148328" y="1504175"/>
              <a:ext cx="238518" cy="316242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4197096" y="1504175"/>
              <a:ext cx="470141" cy="316242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4477512" y="1504175"/>
              <a:ext cx="332981" cy="316242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4620768" y="1504175"/>
              <a:ext cx="1030986" cy="316242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5462016" y="1504175"/>
              <a:ext cx="238518" cy="316242"/>
            </a:xfrm>
            <a:prstGeom prst="rect">
              <a:avLst/>
            </a:prstGeom>
          </p:spPr>
        </p:pic>
      </p:grpSp>
      <p:sp>
        <p:nvSpPr>
          <p:cNvPr id="49" name="object 49"/>
          <p:cNvSpPr txBox="1"/>
          <p:nvPr/>
        </p:nvSpPr>
        <p:spPr>
          <a:xfrm>
            <a:off x="4224909" y="1258570"/>
            <a:ext cx="1388745" cy="4699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 dirty="0">
                <a:solidFill>
                  <a:srgbClr val="FFFFFF"/>
                </a:solidFill>
                <a:latin typeface="微軟正黑體"/>
                <a:cs typeface="微軟正黑體"/>
              </a:rPr>
              <a:t>設計</a:t>
            </a:r>
            <a:endParaRPr sz="1800">
              <a:latin typeface="微軟正黑體"/>
              <a:cs typeface="微軟正黑體"/>
            </a:endParaRPr>
          </a:p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1100" b="1" spc="-5" dirty="0">
                <a:solidFill>
                  <a:srgbClr val="FFFFFF"/>
                </a:solidFill>
                <a:latin typeface="微軟正黑體"/>
                <a:cs typeface="微軟正黑體"/>
              </a:rPr>
              <a:t>(開出</a:t>
            </a:r>
            <a:r>
              <a:rPr sz="1100" b="1" spc="-10" dirty="0">
                <a:solidFill>
                  <a:srgbClr val="FFFFFF"/>
                </a:solidFill>
                <a:latin typeface="微軟正黑體"/>
                <a:cs typeface="微軟正黑體"/>
              </a:rPr>
              <a:t>AI應用需求規格)</a:t>
            </a:r>
            <a:endParaRPr sz="1100">
              <a:latin typeface="微軟正黑體"/>
              <a:cs typeface="微軟正黑體"/>
            </a:endParaRPr>
          </a:p>
        </p:txBody>
      </p:sp>
      <p:grpSp>
        <p:nvGrpSpPr>
          <p:cNvPr id="50" name="object 50"/>
          <p:cNvGrpSpPr/>
          <p:nvPr/>
        </p:nvGrpSpPr>
        <p:grpSpPr>
          <a:xfrm>
            <a:off x="3843528" y="1328889"/>
            <a:ext cx="376555" cy="422275"/>
            <a:chOff x="3843528" y="1328889"/>
            <a:chExt cx="376555" cy="422275"/>
          </a:xfrm>
        </p:grpSpPr>
        <p:pic>
          <p:nvPicPr>
            <p:cNvPr id="51" name="object 51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3872484" y="1357922"/>
              <a:ext cx="318477" cy="318477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3843528" y="1328889"/>
              <a:ext cx="376466" cy="422186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3898392" y="1383792"/>
              <a:ext cx="216408" cy="216408"/>
            </a:xfrm>
            <a:prstGeom prst="rect">
              <a:avLst/>
            </a:prstGeom>
          </p:spPr>
        </p:pic>
      </p:grpSp>
      <p:sp>
        <p:nvSpPr>
          <p:cNvPr id="54" name="object 54"/>
          <p:cNvSpPr txBox="1"/>
          <p:nvPr/>
        </p:nvSpPr>
        <p:spPr>
          <a:xfrm>
            <a:off x="3948810" y="1383538"/>
            <a:ext cx="1162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50" dirty="0">
                <a:latin typeface="微軟正黑體"/>
                <a:cs typeface="微軟正黑體"/>
              </a:rPr>
              <a:t>2</a:t>
            </a:r>
            <a:endParaRPr sz="1200">
              <a:latin typeface="微軟正黑體"/>
              <a:cs typeface="微軟正黑體"/>
            </a:endParaRPr>
          </a:p>
        </p:txBody>
      </p:sp>
      <p:grpSp>
        <p:nvGrpSpPr>
          <p:cNvPr id="55" name="object 55"/>
          <p:cNvGrpSpPr/>
          <p:nvPr/>
        </p:nvGrpSpPr>
        <p:grpSpPr>
          <a:xfrm>
            <a:off x="6786371" y="1202448"/>
            <a:ext cx="1245870" cy="618490"/>
            <a:chOff x="6786371" y="1202448"/>
            <a:chExt cx="1245870" cy="618490"/>
          </a:xfrm>
        </p:grpSpPr>
        <p:pic>
          <p:nvPicPr>
            <p:cNvPr id="56" name="object 56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6786371" y="1202448"/>
              <a:ext cx="762762" cy="511289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7243571" y="1202448"/>
              <a:ext cx="788670" cy="511289"/>
            </a:xfrm>
            <a:prstGeom prst="rect">
              <a:avLst/>
            </a:prstGeom>
          </p:spPr>
        </p:pic>
        <p:pic>
          <p:nvPicPr>
            <p:cNvPr id="58" name="object 58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6841235" y="1504175"/>
              <a:ext cx="238518" cy="316242"/>
            </a:xfrm>
            <a:prstGeom prst="rect">
              <a:avLst/>
            </a:prstGeom>
          </p:spPr>
        </p:pic>
        <p:pic>
          <p:nvPicPr>
            <p:cNvPr id="59" name="object 59"/>
            <p:cNvPicPr/>
            <p:nvPr/>
          </p:nvPicPr>
          <p:blipFill>
            <a:blip r:embed="rId40" cstate="print"/>
            <a:stretch>
              <a:fillRect/>
            </a:stretch>
          </p:blipFill>
          <p:spPr>
            <a:xfrm>
              <a:off x="6890003" y="1504175"/>
              <a:ext cx="470141" cy="316242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7170419" y="1504175"/>
              <a:ext cx="332981" cy="316242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313675" y="1504175"/>
              <a:ext cx="470141" cy="316242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7594091" y="1504175"/>
              <a:ext cx="238518" cy="316242"/>
            </a:xfrm>
            <a:prstGeom prst="rect">
              <a:avLst/>
            </a:prstGeom>
          </p:spPr>
        </p:pic>
      </p:grpSp>
      <p:sp>
        <p:nvSpPr>
          <p:cNvPr id="63" name="object 63"/>
          <p:cNvSpPr txBox="1"/>
          <p:nvPr/>
        </p:nvSpPr>
        <p:spPr>
          <a:xfrm>
            <a:off x="6917563" y="1258570"/>
            <a:ext cx="965835" cy="4699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FFFFFF"/>
                </a:solidFill>
                <a:latin typeface="微軟正黑體"/>
                <a:cs typeface="微軟正黑體"/>
              </a:rPr>
              <a:t>驗證</a:t>
            </a:r>
            <a:r>
              <a:rPr sz="1800" b="1" spc="-25" dirty="0">
                <a:solidFill>
                  <a:srgbClr val="FFFFFF"/>
                </a:solidFill>
                <a:latin typeface="微軟正黑體"/>
                <a:cs typeface="微軟正黑體"/>
              </a:rPr>
              <a:t>POC</a:t>
            </a:r>
            <a:endParaRPr sz="1800">
              <a:latin typeface="微軟正黑體"/>
              <a:cs typeface="微軟正黑體"/>
            </a:endParaRPr>
          </a:p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1100" b="1" spc="-5" dirty="0">
                <a:solidFill>
                  <a:srgbClr val="FFFFFF"/>
                </a:solidFill>
                <a:latin typeface="微軟正黑體"/>
                <a:cs typeface="微軟正黑體"/>
              </a:rPr>
              <a:t>(驗證</a:t>
            </a:r>
            <a:r>
              <a:rPr sz="1100" b="1" spc="-10" dirty="0">
                <a:solidFill>
                  <a:srgbClr val="FFFFFF"/>
                </a:solidFill>
                <a:latin typeface="微軟正黑體"/>
                <a:cs typeface="微軟正黑體"/>
              </a:rPr>
              <a:t>AI</a:t>
            </a:r>
            <a:r>
              <a:rPr sz="1100" b="1" spc="-20" dirty="0">
                <a:solidFill>
                  <a:srgbClr val="FFFFFF"/>
                </a:solidFill>
                <a:latin typeface="微軟正黑體"/>
                <a:cs typeface="微軟正黑體"/>
              </a:rPr>
              <a:t>效果)</a:t>
            </a:r>
            <a:endParaRPr sz="1100">
              <a:latin typeface="微軟正黑體"/>
              <a:cs typeface="微軟正黑體"/>
            </a:endParaRPr>
          </a:p>
        </p:txBody>
      </p:sp>
      <p:grpSp>
        <p:nvGrpSpPr>
          <p:cNvPr id="64" name="object 64"/>
          <p:cNvGrpSpPr/>
          <p:nvPr/>
        </p:nvGrpSpPr>
        <p:grpSpPr>
          <a:xfrm>
            <a:off x="6534911" y="1328889"/>
            <a:ext cx="376555" cy="422275"/>
            <a:chOff x="6534911" y="1328889"/>
            <a:chExt cx="376555" cy="422275"/>
          </a:xfrm>
        </p:grpSpPr>
        <p:pic>
          <p:nvPicPr>
            <p:cNvPr id="65" name="object 65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6563867" y="1357922"/>
              <a:ext cx="318477" cy="318477"/>
            </a:xfrm>
            <a:prstGeom prst="rect">
              <a:avLst/>
            </a:prstGeom>
          </p:spPr>
        </p:pic>
        <p:pic>
          <p:nvPicPr>
            <p:cNvPr id="66" name="object 66"/>
            <p:cNvPicPr/>
            <p:nvPr/>
          </p:nvPicPr>
          <p:blipFill>
            <a:blip r:embed="rId44" cstate="print"/>
            <a:stretch>
              <a:fillRect/>
            </a:stretch>
          </p:blipFill>
          <p:spPr>
            <a:xfrm>
              <a:off x="6534911" y="1328889"/>
              <a:ext cx="376466" cy="422186"/>
            </a:xfrm>
            <a:prstGeom prst="rect">
              <a:avLst/>
            </a:prstGeom>
          </p:spPr>
        </p:pic>
        <p:pic>
          <p:nvPicPr>
            <p:cNvPr id="67" name="object 67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6589775" y="1383792"/>
              <a:ext cx="216407" cy="216408"/>
            </a:xfrm>
            <a:prstGeom prst="rect">
              <a:avLst/>
            </a:prstGeom>
          </p:spPr>
        </p:pic>
      </p:grpSp>
      <p:sp>
        <p:nvSpPr>
          <p:cNvPr id="68" name="object 68"/>
          <p:cNvSpPr txBox="1"/>
          <p:nvPr/>
        </p:nvSpPr>
        <p:spPr>
          <a:xfrm>
            <a:off x="6641338" y="1383538"/>
            <a:ext cx="1162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50" dirty="0">
                <a:latin typeface="微軟正黑體"/>
                <a:cs typeface="微軟正黑體"/>
              </a:rPr>
              <a:t>3</a:t>
            </a:r>
            <a:endParaRPr sz="1200">
              <a:latin typeface="微軟正黑體"/>
              <a:cs typeface="微軟正黑體"/>
            </a:endParaRPr>
          </a:p>
        </p:txBody>
      </p:sp>
      <p:grpSp>
        <p:nvGrpSpPr>
          <p:cNvPr id="69" name="object 69"/>
          <p:cNvGrpSpPr/>
          <p:nvPr/>
        </p:nvGrpSpPr>
        <p:grpSpPr>
          <a:xfrm>
            <a:off x="9009888" y="1202448"/>
            <a:ext cx="1320800" cy="618490"/>
            <a:chOff x="9009888" y="1202448"/>
            <a:chExt cx="1320800" cy="618490"/>
          </a:xfrm>
        </p:grpSpPr>
        <p:pic>
          <p:nvPicPr>
            <p:cNvPr id="70" name="object 70"/>
            <p:cNvPicPr/>
            <p:nvPr/>
          </p:nvPicPr>
          <p:blipFill>
            <a:blip r:embed="rId45" cstate="print"/>
            <a:stretch>
              <a:fillRect/>
            </a:stretch>
          </p:blipFill>
          <p:spPr>
            <a:xfrm>
              <a:off x="9009888" y="1202448"/>
              <a:ext cx="762761" cy="511289"/>
            </a:xfrm>
            <a:prstGeom prst="rect">
              <a:avLst/>
            </a:prstGeom>
          </p:spPr>
        </p:pic>
        <p:pic>
          <p:nvPicPr>
            <p:cNvPr id="71" name="object 71"/>
            <p:cNvPicPr/>
            <p:nvPr/>
          </p:nvPicPr>
          <p:blipFill>
            <a:blip r:embed="rId46" cstate="print"/>
            <a:stretch>
              <a:fillRect/>
            </a:stretch>
          </p:blipFill>
          <p:spPr>
            <a:xfrm>
              <a:off x="9467088" y="1202448"/>
              <a:ext cx="406133" cy="511289"/>
            </a:xfrm>
            <a:prstGeom prst="rect">
              <a:avLst/>
            </a:prstGeom>
          </p:spPr>
        </p:pic>
        <p:pic>
          <p:nvPicPr>
            <p:cNvPr id="72" name="object 72"/>
            <p:cNvPicPr/>
            <p:nvPr/>
          </p:nvPicPr>
          <p:blipFill>
            <a:blip r:embed="rId47" cstate="print"/>
            <a:stretch>
              <a:fillRect/>
            </a:stretch>
          </p:blipFill>
          <p:spPr>
            <a:xfrm>
              <a:off x="9567672" y="1202448"/>
              <a:ext cx="762762" cy="511289"/>
            </a:xfrm>
            <a:prstGeom prst="rect">
              <a:avLst/>
            </a:prstGeom>
          </p:spPr>
        </p:pic>
        <p:pic>
          <p:nvPicPr>
            <p:cNvPr id="73" name="object 73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9064752" y="1504175"/>
              <a:ext cx="238518" cy="316242"/>
            </a:xfrm>
            <a:prstGeom prst="rect">
              <a:avLst/>
            </a:prstGeom>
          </p:spPr>
        </p:pic>
        <p:pic>
          <p:nvPicPr>
            <p:cNvPr id="74" name="object 74"/>
            <p:cNvPicPr/>
            <p:nvPr/>
          </p:nvPicPr>
          <p:blipFill>
            <a:blip r:embed="rId48" cstate="print"/>
            <a:stretch>
              <a:fillRect/>
            </a:stretch>
          </p:blipFill>
          <p:spPr>
            <a:xfrm>
              <a:off x="9113520" y="1504175"/>
              <a:ext cx="1030985" cy="316242"/>
            </a:xfrm>
            <a:prstGeom prst="rect">
              <a:avLst/>
            </a:prstGeom>
          </p:spPr>
        </p:pic>
        <p:pic>
          <p:nvPicPr>
            <p:cNvPr id="75" name="object 75"/>
            <p:cNvPicPr/>
            <p:nvPr/>
          </p:nvPicPr>
          <p:blipFill>
            <a:blip r:embed="rId49" cstate="print"/>
            <a:stretch>
              <a:fillRect/>
            </a:stretch>
          </p:blipFill>
          <p:spPr>
            <a:xfrm>
              <a:off x="9954768" y="1504175"/>
              <a:ext cx="238518" cy="316242"/>
            </a:xfrm>
            <a:prstGeom prst="rect">
              <a:avLst/>
            </a:prstGeom>
          </p:spPr>
        </p:pic>
      </p:grpSp>
      <p:sp>
        <p:nvSpPr>
          <p:cNvPr id="76" name="object 76"/>
          <p:cNvSpPr txBox="1"/>
          <p:nvPr/>
        </p:nvSpPr>
        <p:spPr>
          <a:xfrm>
            <a:off x="9141332" y="1258570"/>
            <a:ext cx="1040765" cy="4699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0" dirty="0">
                <a:solidFill>
                  <a:srgbClr val="FFFFFF"/>
                </a:solidFill>
                <a:latin typeface="微軟正黑體"/>
                <a:cs typeface="微軟正黑體"/>
              </a:rPr>
              <a:t>實施/營運</a:t>
            </a:r>
            <a:endParaRPr sz="1800">
              <a:latin typeface="微軟正黑體"/>
              <a:cs typeface="微軟正黑體"/>
            </a:endParaRPr>
          </a:p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1100" b="1" spc="-15" dirty="0">
                <a:solidFill>
                  <a:srgbClr val="FFFFFF"/>
                </a:solidFill>
                <a:latin typeface="微軟正黑體"/>
                <a:cs typeface="微軟正黑體"/>
              </a:rPr>
              <a:t>(持續發揮價值)</a:t>
            </a:r>
            <a:endParaRPr sz="1100">
              <a:latin typeface="微軟正黑體"/>
              <a:cs typeface="微軟正黑體"/>
            </a:endParaRPr>
          </a:p>
        </p:txBody>
      </p:sp>
      <p:grpSp>
        <p:nvGrpSpPr>
          <p:cNvPr id="77" name="object 77"/>
          <p:cNvGrpSpPr/>
          <p:nvPr/>
        </p:nvGrpSpPr>
        <p:grpSpPr>
          <a:xfrm>
            <a:off x="8758428" y="1328889"/>
            <a:ext cx="376555" cy="422275"/>
            <a:chOff x="8758428" y="1328889"/>
            <a:chExt cx="376555" cy="422275"/>
          </a:xfrm>
        </p:grpSpPr>
        <p:pic>
          <p:nvPicPr>
            <p:cNvPr id="78" name="object 78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8787384" y="1357922"/>
              <a:ext cx="318477" cy="318477"/>
            </a:xfrm>
            <a:prstGeom prst="rect">
              <a:avLst/>
            </a:prstGeom>
          </p:spPr>
        </p:pic>
        <p:pic>
          <p:nvPicPr>
            <p:cNvPr id="79" name="object 79"/>
            <p:cNvPicPr/>
            <p:nvPr/>
          </p:nvPicPr>
          <p:blipFill>
            <a:blip r:embed="rId50" cstate="print"/>
            <a:stretch>
              <a:fillRect/>
            </a:stretch>
          </p:blipFill>
          <p:spPr>
            <a:xfrm>
              <a:off x="8758428" y="1328889"/>
              <a:ext cx="376466" cy="422186"/>
            </a:xfrm>
            <a:prstGeom prst="rect">
              <a:avLst/>
            </a:prstGeom>
          </p:spPr>
        </p:pic>
        <p:pic>
          <p:nvPicPr>
            <p:cNvPr id="80" name="object 80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8813292" y="1383792"/>
              <a:ext cx="216407" cy="216408"/>
            </a:xfrm>
            <a:prstGeom prst="rect">
              <a:avLst/>
            </a:prstGeom>
          </p:spPr>
        </p:pic>
      </p:grpSp>
      <p:sp>
        <p:nvSpPr>
          <p:cNvPr id="81" name="object 81"/>
          <p:cNvSpPr txBox="1"/>
          <p:nvPr/>
        </p:nvSpPr>
        <p:spPr>
          <a:xfrm>
            <a:off x="8865234" y="1383538"/>
            <a:ext cx="1162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50" dirty="0">
                <a:latin typeface="微軟正黑體"/>
                <a:cs typeface="微軟正黑體"/>
              </a:rPr>
              <a:t>4</a:t>
            </a:r>
            <a:endParaRPr sz="1200">
              <a:latin typeface="微軟正黑體"/>
              <a:cs typeface="微軟正黑體"/>
            </a:endParaRPr>
          </a:p>
        </p:txBody>
      </p:sp>
      <p:grpSp>
        <p:nvGrpSpPr>
          <p:cNvPr id="82" name="object 82"/>
          <p:cNvGrpSpPr/>
          <p:nvPr/>
        </p:nvGrpSpPr>
        <p:grpSpPr>
          <a:xfrm>
            <a:off x="1776983" y="1764804"/>
            <a:ext cx="8587105" cy="621030"/>
            <a:chOff x="1776983" y="1764804"/>
            <a:chExt cx="8587105" cy="621030"/>
          </a:xfrm>
        </p:grpSpPr>
        <p:pic>
          <p:nvPicPr>
            <p:cNvPr id="83" name="object 83"/>
            <p:cNvPicPr/>
            <p:nvPr/>
          </p:nvPicPr>
          <p:blipFill>
            <a:blip r:embed="rId51" cstate="print"/>
            <a:stretch>
              <a:fillRect/>
            </a:stretch>
          </p:blipFill>
          <p:spPr>
            <a:xfrm>
              <a:off x="1776983" y="1770900"/>
              <a:ext cx="598169" cy="401561"/>
            </a:xfrm>
            <a:prstGeom prst="rect">
              <a:avLst/>
            </a:prstGeom>
          </p:spPr>
        </p:pic>
        <p:pic>
          <p:nvPicPr>
            <p:cNvPr id="84" name="object 84"/>
            <p:cNvPicPr/>
            <p:nvPr/>
          </p:nvPicPr>
          <p:blipFill>
            <a:blip r:embed="rId52" cstate="print"/>
            <a:stretch>
              <a:fillRect/>
            </a:stretch>
          </p:blipFill>
          <p:spPr>
            <a:xfrm>
              <a:off x="1776983" y="1984260"/>
              <a:ext cx="598169" cy="401561"/>
            </a:xfrm>
            <a:prstGeom prst="rect">
              <a:avLst/>
            </a:prstGeom>
          </p:spPr>
        </p:pic>
        <p:pic>
          <p:nvPicPr>
            <p:cNvPr id="85" name="object 85"/>
            <p:cNvPicPr/>
            <p:nvPr/>
          </p:nvPicPr>
          <p:blipFill>
            <a:blip r:embed="rId53" cstate="print"/>
            <a:stretch>
              <a:fillRect/>
            </a:stretch>
          </p:blipFill>
          <p:spPr>
            <a:xfrm>
              <a:off x="2292095" y="1770900"/>
              <a:ext cx="598169" cy="401561"/>
            </a:xfrm>
            <a:prstGeom prst="rect">
              <a:avLst/>
            </a:prstGeom>
          </p:spPr>
        </p:pic>
        <p:pic>
          <p:nvPicPr>
            <p:cNvPr id="86" name="object 86"/>
            <p:cNvPicPr/>
            <p:nvPr/>
          </p:nvPicPr>
          <p:blipFill>
            <a:blip r:embed="rId54" cstate="print"/>
            <a:stretch>
              <a:fillRect/>
            </a:stretch>
          </p:blipFill>
          <p:spPr>
            <a:xfrm>
              <a:off x="2292095" y="1984260"/>
              <a:ext cx="598169" cy="401561"/>
            </a:xfrm>
            <a:prstGeom prst="rect">
              <a:avLst/>
            </a:prstGeom>
          </p:spPr>
        </p:pic>
        <p:pic>
          <p:nvPicPr>
            <p:cNvPr id="87" name="object 87"/>
            <p:cNvPicPr/>
            <p:nvPr/>
          </p:nvPicPr>
          <p:blipFill>
            <a:blip r:embed="rId55" cstate="print"/>
            <a:stretch>
              <a:fillRect/>
            </a:stretch>
          </p:blipFill>
          <p:spPr>
            <a:xfrm>
              <a:off x="2805683" y="1770900"/>
              <a:ext cx="598169" cy="401561"/>
            </a:xfrm>
            <a:prstGeom prst="rect">
              <a:avLst/>
            </a:prstGeom>
          </p:spPr>
        </p:pic>
        <p:pic>
          <p:nvPicPr>
            <p:cNvPr id="88" name="object 88"/>
            <p:cNvPicPr/>
            <p:nvPr/>
          </p:nvPicPr>
          <p:blipFill>
            <a:blip r:embed="rId56" cstate="print"/>
            <a:stretch>
              <a:fillRect/>
            </a:stretch>
          </p:blipFill>
          <p:spPr>
            <a:xfrm>
              <a:off x="2805683" y="1984260"/>
              <a:ext cx="598169" cy="401561"/>
            </a:xfrm>
            <a:prstGeom prst="rect">
              <a:avLst/>
            </a:prstGeom>
          </p:spPr>
        </p:pic>
        <p:pic>
          <p:nvPicPr>
            <p:cNvPr id="89" name="object 89"/>
            <p:cNvPicPr/>
            <p:nvPr/>
          </p:nvPicPr>
          <p:blipFill>
            <a:blip r:embed="rId57" cstate="print"/>
            <a:stretch>
              <a:fillRect/>
            </a:stretch>
          </p:blipFill>
          <p:spPr>
            <a:xfrm>
              <a:off x="9765791" y="1764804"/>
              <a:ext cx="598157" cy="401561"/>
            </a:xfrm>
            <a:prstGeom prst="rect">
              <a:avLst/>
            </a:prstGeom>
          </p:spPr>
        </p:pic>
        <p:pic>
          <p:nvPicPr>
            <p:cNvPr id="90" name="object 90"/>
            <p:cNvPicPr/>
            <p:nvPr/>
          </p:nvPicPr>
          <p:blipFill>
            <a:blip r:embed="rId58" cstate="print"/>
            <a:stretch>
              <a:fillRect/>
            </a:stretch>
          </p:blipFill>
          <p:spPr>
            <a:xfrm>
              <a:off x="9765791" y="1978164"/>
              <a:ext cx="598157" cy="401561"/>
            </a:xfrm>
            <a:prstGeom prst="rect">
              <a:avLst/>
            </a:prstGeom>
          </p:spPr>
        </p:pic>
      </p:grpSp>
      <p:sp>
        <p:nvSpPr>
          <p:cNvPr id="91" name="object 91"/>
          <p:cNvSpPr txBox="1"/>
          <p:nvPr/>
        </p:nvSpPr>
        <p:spPr>
          <a:xfrm>
            <a:off x="9298051" y="1805762"/>
            <a:ext cx="951865" cy="453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581660" algn="l"/>
              </a:tabLst>
            </a:pPr>
            <a:r>
              <a:rPr sz="1400" spc="-10" dirty="0">
                <a:solidFill>
                  <a:srgbClr val="FFFFFF"/>
                </a:solidFill>
                <a:latin typeface="微軟正黑體"/>
                <a:cs typeface="微軟正黑體"/>
              </a:rPr>
              <a:t>模</a:t>
            </a:r>
            <a:r>
              <a:rPr sz="1400" spc="-50" dirty="0">
                <a:solidFill>
                  <a:srgbClr val="FFFFFF"/>
                </a:solidFill>
                <a:latin typeface="微軟正黑體"/>
                <a:cs typeface="微軟正黑體"/>
              </a:rPr>
              <a:t>型</a:t>
            </a:r>
            <a:r>
              <a:rPr sz="1400" dirty="0">
                <a:solidFill>
                  <a:srgbClr val="FFFFFF"/>
                </a:solidFill>
                <a:latin typeface="微軟正黑體"/>
                <a:cs typeface="微軟正黑體"/>
              </a:rPr>
              <a:t>	</a:t>
            </a:r>
            <a:r>
              <a:rPr sz="1400" spc="-10" dirty="0">
                <a:solidFill>
                  <a:srgbClr val="FFFFFF"/>
                </a:solidFill>
                <a:latin typeface="微軟正黑體"/>
                <a:cs typeface="微軟正黑體"/>
              </a:rPr>
              <a:t>應</a:t>
            </a:r>
            <a:r>
              <a:rPr sz="1400" spc="-50" dirty="0">
                <a:solidFill>
                  <a:srgbClr val="FFFFFF"/>
                </a:solidFill>
                <a:latin typeface="微軟正黑體"/>
                <a:cs typeface="微軟正黑體"/>
              </a:rPr>
              <a:t>用</a:t>
            </a:r>
            <a:endParaRPr sz="1400">
              <a:latin typeface="微軟正黑體"/>
              <a:cs typeface="微軟正黑體"/>
            </a:endParaRPr>
          </a:p>
          <a:p>
            <a:pPr marL="12700">
              <a:lnSpc>
                <a:spcPct val="100000"/>
              </a:lnSpc>
              <a:tabLst>
                <a:tab pos="581660" algn="l"/>
              </a:tabLst>
            </a:pPr>
            <a:r>
              <a:rPr sz="1400" dirty="0">
                <a:solidFill>
                  <a:srgbClr val="FFFFFF"/>
                </a:solidFill>
                <a:latin typeface="微軟正黑體"/>
                <a:cs typeface="微軟正黑體"/>
              </a:rPr>
              <a:t>監</a:t>
            </a:r>
            <a:r>
              <a:rPr sz="1400" spc="-50" dirty="0">
                <a:solidFill>
                  <a:srgbClr val="FFFFFF"/>
                </a:solidFill>
                <a:latin typeface="微軟正黑體"/>
                <a:cs typeface="微軟正黑體"/>
              </a:rPr>
              <a:t>控</a:t>
            </a:r>
            <a:r>
              <a:rPr sz="1400" dirty="0">
                <a:solidFill>
                  <a:srgbClr val="FFFFFF"/>
                </a:solidFill>
                <a:latin typeface="微軟正黑體"/>
                <a:cs typeface="微軟正黑體"/>
              </a:rPr>
              <a:t>	擴</a:t>
            </a:r>
            <a:r>
              <a:rPr sz="1400" spc="-50" dirty="0">
                <a:solidFill>
                  <a:srgbClr val="FFFFFF"/>
                </a:solidFill>
                <a:latin typeface="微軟正黑體"/>
                <a:cs typeface="微軟正黑體"/>
              </a:rPr>
              <a:t>散</a:t>
            </a:r>
            <a:endParaRPr sz="1400">
              <a:latin typeface="微軟正黑體"/>
              <a:cs typeface="微軟正黑體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1362202" y="1212596"/>
            <a:ext cx="1951989" cy="106362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 marR="1677035">
              <a:lnSpc>
                <a:spcPct val="100000"/>
              </a:lnSpc>
              <a:spcBef>
                <a:spcPts val="100"/>
              </a:spcBef>
            </a:pPr>
            <a:r>
              <a:rPr sz="1800" b="1" spc="-50" dirty="0">
                <a:latin typeface="微軟正黑體"/>
                <a:cs typeface="微軟正黑體"/>
              </a:rPr>
              <a:t>發展</a:t>
            </a:r>
            <a:endParaRPr sz="1800">
              <a:latin typeface="微軟正黑體"/>
              <a:cs typeface="微軟正黑體"/>
            </a:endParaRPr>
          </a:p>
          <a:p>
            <a:pPr marL="38100">
              <a:lnSpc>
                <a:spcPts val="1920"/>
              </a:lnSpc>
              <a:spcBef>
                <a:spcPts val="10"/>
              </a:spcBef>
              <a:tabLst>
                <a:tab pos="528320" algn="l"/>
                <a:tab pos="1042669" algn="l"/>
                <a:tab pos="1557020" algn="l"/>
              </a:tabLst>
            </a:pPr>
            <a:r>
              <a:rPr sz="1800" b="1" spc="-50" dirty="0">
                <a:latin typeface="微軟正黑體"/>
                <a:cs typeface="微軟正黑體"/>
              </a:rPr>
              <a:t>階</a:t>
            </a:r>
            <a:r>
              <a:rPr sz="1800" b="1" dirty="0">
                <a:latin typeface="微軟正黑體"/>
                <a:cs typeface="微軟正黑體"/>
              </a:rPr>
              <a:t>	</a:t>
            </a:r>
            <a:r>
              <a:rPr sz="1400" dirty="0">
                <a:solidFill>
                  <a:srgbClr val="FFFFFF"/>
                </a:solidFill>
                <a:latin typeface="微軟正黑體"/>
                <a:cs typeface="微軟正黑體"/>
              </a:rPr>
              <a:t>瞭</a:t>
            </a:r>
            <a:r>
              <a:rPr sz="1400" spc="-50" dirty="0">
                <a:solidFill>
                  <a:srgbClr val="FFFFFF"/>
                </a:solidFill>
                <a:latin typeface="微軟正黑體"/>
                <a:cs typeface="微軟正黑體"/>
              </a:rPr>
              <a:t>解</a:t>
            </a:r>
            <a:r>
              <a:rPr sz="1400" dirty="0">
                <a:solidFill>
                  <a:srgbClr val="FFFFFF"/>
                </a:solidFill>
                <a:latin typeface="微軟正黑體"/>
                <a:cs typeface="微軟正黑體"/>
              </a:rPr>
              <a:t>	盤</a:t>
            </a:r>
            <a:r>
              <a:rPr sz="1400" spc="-50" dirty="0">
                <a:solidFill>
                  <a:srgbClr val="FFFFFF"/>
                </a:solidFill>
                <a:latin typeface="微軟正黑體"/>
                <a:cs typeface="微軟正黑體"/>
              </a:rPr>
              <a:t>點</a:t>
            </a:r>
            <a:r>
              <a:rPr sz="1400" dirty="0">
                <a:solidFill>
                  <a:srgbClr val="FFFFFF"/>
                </a:solidFill>
                <a:latin typeface="微軟正黑體"/>
                <a:cs typeface="微軟正黑體"/>
              </a:rPr>
              <a:t>	方</a:t>
            </a:r>
            <a:r>
              <a:rPr sz="1400" spc="-50" dirty="0">
                <a:solidFill>
                  <a:srgbClr val="FFFFFF"/>
                </a:solidFill>
                <a:latin typeface="微軟正黑體"/>
                <a:cs typeface="微軟正黑體"/>
              </a:rPr>
              <a:t>案</a:t>
            </a:r>
            <a:endParaRPr sz="1400">
              <a:latin typeface="微軟正黑體"/>
              <a:cs typeface="微軟正黑體"/>
            </a:endParaRPr>
          </a:p>
          <a:p>
            <a:pPr marL="38100">
              <a:lnSpc>
                <a:spcPts val="1920"/>
              </a:lnSpc>
              <a:tabLst>
                <a:tab pos="528320" algn="l"/>
                <a:tab pos="1042669" algn="l"/>
                <a:tab pos="1557020" algn="l"/>
              </a:tabLst>
            </a:pPr>
            <a:r>
              <a:rPr sz="2700" b="1" spc="-75" baseline="-13888" dirty="0">
                <a:latin typeface="微軟正黑體"/>
                <a:cs typeface="微軟正黑體"/>
              </a:rPr>
              <a:t>段</a:t>
            </a:r>
            <a:r>
              <a:rPr sz="2700" b="1" baseline="-13888" dirty="0">
                <a:latin typeface="微軟正黑體"/>
                <a:cs typeface="微軟正黑體"/>
              </a:rPr>
              <a:t>	</a:t>
            </a:r>
            <a:r>
              <a:rPr sz="1400" dirty="0">
                <a:solidFill>
                  <a:srgbClr val="FFFFFF"/>
                </a:solidFill>
                <a:latin typeface="微軟正黑體"/>
                <a:cs typeface="微軟正黑體"/>
              </a:rPr>
              <a:t>問</a:t>
            </a:r>
            <a:r>
              <a:rPr sz="1400" spc="-50" dirty="0">
                <a:solidFill>
                  <a:srgbClr val="FFFFFF"/>
                </a:solidFill>
                <a:latin typeface="微軟正黑體"/>
                <a:cs typeface="微軟正黑體"/>
              </a:rPr>
              <a:t>題</a:t>
            </a:r>
            <a:r>
              <a:rPr sz="1400" dirty="0">
                <a:solidFill>
                  <a:srgbClr val="FFFFFF"/>
                </a:solidFill>
                <a:latin typeface="微軟正黑體"/>
                <a:cs typeface="微軟正黑體"/>
              </a:rPr>
              <a:t>	資</a:t>
            </a:r>
            <a:r>
              <a:rPr sz="1400" spc="-50" dirty="0">
                <a:solidFill>
                  <a:srgbClr val="FFFFFF"/>
                </a:solidFill>
                <a:latin typeface="微軟正黑體"/>
                <a:cs typeface="微軟正黑體"/>
              </a:rPr>
              <a:t>源</a:t>
            </a:r>
            <a:r>
              <a:rPr sz="1400" dirty="0">
                <a:solidFill>
                  <a:srgbClr val="FFFFFF"/>
                </a:solidFill>
                <a:latin typeface="微軟正黑體"/>
                <a:cs typeface="微軟正黑體"/>
              </a:rPr>
              <a:t>	排</a:t>
            </a:r>
            <a:r>
              <a:rPr sz="1400" spc="-50" dirty="0">
                <a:solidFill>
                  <a:srgbClr val="FFFFFF"/>
                </a:solidFill>
                <a:latin typeface="微軟正黑體"/>
                <a:cs typeface="微軟正黑體"/>
              </a:rPr>
              <a:t>序</a:t>
            </a:r>
            <a:endParaRPr sz="1400">
              <a:latin typeface="微軟正黑體"/>
              <a:cs typeface="微軟正黑體"/>
            </a:endParaRPr>
          </a:p>
        </p:txBody>
      </p:sp>
      <p:grpSp>
        <p:nvGrpSpPr>
          <p:cNvPr id="93" name="object 93"/>
          <p:cNvGrpSpPr/>
          <p:nvPr/>
        </p:nvGrpSpPr>
        <p:grpSpPr>
          <a:xfrm>
            <a:off x="1682495" y="2441448"/>
            <a:ext cx="2087880" cy="4165600"/>
            <a:chOff x="1682495" y="2441448"/>
            <a:chExt cx="2087880" cy="4165600"/>
          </a:xfrm>
        </p:grpSpPr>
        <p:sp>
          <p:nvSpPr>
            <p:cNvPr id="94" name="object 94"/>
            <p:cNvSpPr/>
            <p:nvPr/>
          </p:nvSpPr>
          <p:spPr>
            <a:xfrm>
              <a:off x="1682495" y="2441448"/>
              <a:ext cx="2087880" cy="4165600"/>
            </a:xfrm>
            <a:custGeom>
              <a:avLst/>
              <a:gdLst/>
              <a:ahLst/>
              <a:cxnLst/>
              <a:rect l="l" t="t" r="r" b="b"/>
              <a:pathLst>
                <a:path w="2087879" h="4165600">
                  <a:moveTo>
                    <a:pt x="1739900" y="0"/>
                  </a:moveTo>
                  <a:lnTo>
                    <a:pt x="347980" y="0"/>
                  </a:lnTo>
                  <a:lnTo>
                    <a:pt x="300768" y="3177"/>
                  </a:lnTo>
                  <a:lnTo>
                    <a:pt x="255484" y="12432"/>
                  </a:lnTo>
                  <a:lnTo>
                    <a:pt x="212544" y="27350"/>
                  </a:lnTo>
                  <a:lnTo>
                    <a:pt x="172362" y="47516"/>
                  </a:lnTo>
                  <a:lnTo>
                    <a:pt x="135353" y="72516"/>
                  </a:lnTo>
                  <a:lnTo>
                    <a:pt x="101933" y="101933"/>
                  </a:lnTo>
                  <a:lnTo>
                    <a:pt x="72516" y="135353"/>
                  </a:lnTo>
                  <a:lnTo>
                    <a:pt x="47516" y="172362"/>
                  </a:lnTo>
                  <a:lnTo>
                    <a:pt x="27350" y="212544"/>
                  </a:lnTo>
                  <a:lnTo>
                    <a:pt x="12432" y="255484"/>
                  </a:lnTo>
                  <a:lnTo>
                    <a:pt x="3177" y="300768"/>
                  </a:lnTo>
                  <a:lnTo>
                    <a:pt x="0" y="347979"/>
                  </a:lnTo>
                  <a:lnTo>
                    <a:pt x="0" y="3817099"/>
                  </a:lnTo>
                  <a:lnTo>
                    <a:pt x="3177" y="3864319"/>
                  </a:lnTo>
                  <a:lnTo>
                    <a:pt x="12432" y="3909608"/>
                  </a:lnTo>
                  <a:lnTo>
                    <a:pt x="27350" y="3952552"/>
                  </a:lnTo>
                  <a:lnTo>
                    <a:pt x="47516" y="3992737"/>
                  </a:lnTo>
                  <a:lnTo>
                    <a:pt x="72516" y="4029746"/>
                  </a:lnTo>
                  <a:lnTo>
                    <a:pt x="101933" y="4063166"/>
                  </a:lnTo>
                  <a:lnTo>
                    <a:pt x="135353" y="4092582"/>
                  </a:lnTo>
                  <a:lnTo>
                    <a:pt x="172362" y="4117580"/>
                  </a:lnTo>
                  <a:lnTo>
                    <a:pt x="212544" y="4137744"/>
                  </a:lnTo>
                  <a:lnTo>
                    <a:pt x="255484" y="4152661"/>
                  </a:lnTo>
                  <a:lnTo>
                    <a:pt x="300768" y="4161915"/>
                  </a:lnTo>
                  <a:lnTo>
                    <a:pt x="347980" y="4165091"/>
                  </a:lnTo>
                  <a:lnTo>
                    <a:pt x="1739900" y="4165091"/>
                  </a:lnTo>
                  <a:lnTo>
                    <a:pt x="1787111" y="4161915"/>
                  </a:lnTo>
                  <a:lnTo>
                    <a:pt x="1832395" y="4152661"/>
                  </a:lnTo>
                  <a:lnTo>
                    <a:pt x="1875335" y="4137744"/>
                  </a:lnTo>
                  <a:lnTo>
                    <a:pt x="1915517" y="4117580"/>
                  </a:lnTo>
                  <a:lnTo>
                    <a:pt x="1952526" y="4092582"/>
                  </a:lnTo>
                  <a:lnTo>
                    <a:pt x="1985946" y="4063166"/>
                  </a:lnTo>
                  <a:lnTo>
                    <a:pt x="2015363" y="4029746"/>
                  </a:lnTo>
                  <a:lnTo>
                    <a:pt x="2040363" y="3992737"/>
                  </a:lnTo>
                  <a:lnTo>
                    <a:pt x="2060529" y="3952552"/>
                  </a:lnTo>
                  <a:lnTo>
                    <a:pt x="2075447" y="3909608"/>
                  </a:lnTo>
                  <a:lnTo>
                    <a:pt x="2084702" y="3864319"/>
                  </a:lnTo>
                  <a:lnTo>
                    <a:pt x="2087880" y="3817099"/>
                  </a:lnTo>
                  <a:lnTo>
                    <a:pt x="2087880" y="347979"/>
                  </a:lnTo>
                  <a:lnTo>
                    <a:pt x="2084702" y="300768"/>
                  </a:lnTo>
                  <a:lnTo>
                    <a:pt x="2075447" y="255484"/>
                  </a:lnTo>
                  <a:lnTo>
                    <a:pt x="2060529" y="212544"/>
                  </a:lnTo>
                  <a:lnTo>
                    <a:pt x="2040363" y="172362"/>
                  </a:lnTo>
                  <a:lnTo>
                    <a:pt x="2015363" y="135353"/>
                  </a:lnTo>
                  <a:lnTo>
                    <a:pt x="1985946" y="101933"/>
                  </a:lnTo>
                  <a:lnTo>
                    <a:pt x="1952526" y="72516"/>
                  </a:lnTo>
                  <a:lnTo>
                    <a:pt x="1915517" y="47516"/>
                  </a:lnTo>
                  <a:lnTo>
                    <a:pt x="1875335" y="27350"/>
                  </a:lnTo>
                  <a:lnTo>
                    <a:pt x="1832395" y="12432"/>
                  </a:lnTo>
                  <a:lnTo>
                    <a:pt x="1787111" y="3177"/>
                  </a:lnTo>
                  <a:lnTo>
                    <a:pt x="1739900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95"/>
            <p:cNvSpPr/>
            <p:nvPr/>
          </p:nvSpPr>
          <p:spPr>
            <a:xfrm>
              <a:off x="1772284" y="2946654"/>
              <a:ext cx="111760" cy="3352800"/>
            </a:xfrm>
            <a:custGeom>
              <a:avLst/>
              <a:gdLst/>
              <a:ahLst/>
              <a:cxnLst/>
              <a:rect l="l" t="t" r="r" b="b"/>
              <a:pathLst>
                <a:path w="111760" h="3352800">
                  <a:moveTo>
                    <a:pt x="65658" y="0"/>
                  </a:moveTo>
                  <a:lnTo>
                    <a:pt x="45846" y="0"/>
                  </a:lnTo>
                  <a:lnTo>
                    <a:pt x="45846" y="59436"/>
                  </a:lnTo>
                  <a:lnTo>
                    <a:pt x="65658" y="59436"/>
                  </a:lnTo>
                  <a:lnTo>
                    <a:pt x="65658" y="0"/>
                  </a:lnTo>
                  <a:close/>
                </a:path>
                <a:path w="111760" h="3352800">
                  <a:moveTo>
                    <a:pt x="65658" y="79248"/>
                  </a:moveTo>
                  <a:lnTo>
                    <a:pt x="45846" y="79248"/>
                  </a:lnTo>
                  <a:lnTo>
                    <a:pt x="45846" y="138684"/>
                  </a:lnTo>
                  <a:lnTo>
                    <a:pt x="65658" y="138684"/>
                  </a:lnTo>
                  <a:lnTo>
                    <a:pt x="65658" y="79248"/>
                  </a:lnTo>
                  <a:close/>
                </a:path>
                <a:path w="111760" h="3352800">
                  <a:moveTo>
                    <a:pt x="65658" y="158496"/>
                  </a:moveTo>
                  <a:lnTo>
                    <a:pt x="45846" y="158496"/>
                  </a:lnTo>
                  <a:lnTo>
                    <a:pt x="45846" y="217932"/>
                  </a:lnTo>
                  <a:lnTo>
                    <a:pt x="65658" y="217932"/>
                  </a:lnTo>
                  <a:lnTo>
                    <a:pt x="65658" y="158496"/>
                  </a:lnTo>
                  <a:close/>
                </a:path>
                <a:path w="111760" h="3352800">
                  <a:moveTo>
                    <a:pt x="65658" y="237744"/>
                  </a:moveTo>
                  <a:lnTo>
                    <a:pt x="45846" y="237744"/>
                  </a:lnTo>
                  <a:lnTo>
                    <a:pt x="45846" y="297180"/>
                  </a:lnTo>
                  <a:lnTo>
                    <a:pt x="65658" y="297180"/>
                  </a:lnTo>
                  <a:lnTo>
                    <a:pt x="65658" y="237744"/>
                  </a:lnTo>
                  <a:close/>
                </a:path>
                <a:path w="111760" h="3352800">
                  <a:moveTo>
                    <a:pt x="65658" y="316992"/>
                  </a:moveTo>
                  <a:lnTo>
                    <a:pt x="45846" y="316992"/>
                  </a:lnTo>
                  <a:lnTo>
                    <a:pt x="45846" y="376428"/>
                  </a:lnTo>
                  <a:lnTo>
                    <a:pt x="65658" y="376428"/>
                  </a:lnTo>
                  <a:lnTo>
                    <a:pt x="65658" y="316992"/>
                  </a:lnTo>
                  <a:close/>
                </a:path>
                <a:path w="111760" h="3352800">
                  <a:moveTo>
                    <a:pt x="65658" y="396240"/>
                  </a:moveTo>
                  <a:lnTo>
                    <a:pt x="45846" y="396240"/>
                  </a:lnTo>
                  <a:lnTo>
                    <a:pt x="45846" y="455675"/>
                  </a:lnTo>
                  <a:lnTo>
                    <a:pt x="65658" y="455675"/>
                  </a:lnTo>
                  <a:lnTo>
                    <a:pt x="65658" y="396240"/>
                  </a:lnTo>
                  <a:close/>
                </a:path>
                <a:path w="111760" h="3352800">
                  <a:moveTo>
                    <a:pt x="65658" y="475488"/>
                  </a:moveTo>
                  <a:lnTo>
                    <a:pt x="45846" y="475488"/>
                  </a:lnTo>
                  <a:lnTo>
                    <a:pt x="45846" y="534924"/>
                  </a:lnTo>
                  <a:lnTo>
                    <a:pt x="65658" y="534924"/>
                  </a:lnTo>
                  <a:lnTo>
                    <a:pt x="65658" y="475488"/>
                  </a:lnTo>
                  <a:close/>
                </a:path>
                <a:path w="111760" h="3352800">
                  <a:moveTo>
                    <a:pt x="65658" y="554736"/>
                  </a:moveTo>
                  <a:lnTo>
                    <a:pt x="45846" y="554736"/>
                  </a:lnTo>
                  <a:lnTo>
                    <a:pt x="45846" y="614172"/>
                  </a:lnTo>
                  <a:lnTo>
                    <a:pt x="65658" y="614172"/>
                  </a:lnTo>
                  <a:lnTo>
                    <a:pt x="65658" y="554736"/>
                  </a:lnTo>
                  <a:close/>
                </a:path>
                <a:path w="111760" h="3352800">
                  <a:moveTo>
                    <a:pt x="65658" y="633984"/>
                  </a:moveTo>
                  <a:lnTo>
                    <a:pt x="45846" y="633984"/>
                  </a:lnTo>
                  <a:lnTo>
                    <a:pt x="45846" y="693420"/>
                  </a:lnTo>
                  <a:lnTo>
                    <a:pt x="65658" y="693420"/>
                  </a:lnTo>
                  <a:lnTo>
                    <a:pt x="65658" y="633984"/>
                  </a:lnTo>
                  <a:close/>
                </a:path>
                <a:path w="111760" h="3352800">
                  <a:moveTo>
                    <a:pt x="65658" y="713232"/>
                  </a:moveTo>
                  <a:lnTo>
                    <a:pt x="45846" y="713232"/>
                  </a:lnTo>
                  <a:lnTo>
                    <a:pt x="45846" y="772668"/>
                  </a:lnTo>
                  <a:lnTo>
                    <a:pt x="65658" y="772668"/>
                  </a:lnTo>
                  <a:lnTo>
                    <a:pt x="65658" y="713232"/>
                  </a:lnTo>
                  <a:close/>
                </a:path>
                <a:path w="111760" h="3352800">
                  <a:moveTo>
                    <a:pt x="65658" y="792480"/>
                  </a:moveTo>
                  <a:lnTo>
                    <a:pt x="45846" y="792480"/>
                  </a:lnTo>
                  <a:lnTo>
                    <a:pt x="45846" y="851916"/>
                  </a:lnTo>
                  <a:lnTo>
                    <a:pt x="65658" y="851916"/>
                  </a:lnTo>
                  <a:lnTo>
                    <a:pt x="65658" y="792480"/>
                  </a:lnTo>
                  <a:close/>
                </a:path>
                <a:path w="111760" h="3352800">
                  <a:moveTo>
                    <a:pt x="65658" y="871728"/>
                  </a:moveTo>
                  <a:lnTo>
                    <a:pt x="45846" y="871728"/>
                  </a:lnTo>
                  <a:lnTo>
                    <a:pt x="45846" y="931164"/>
                  </a:lnTo>
                  <a:lnTo>
                    <a:pt x="65658" y="931164"/>
                  </a:lnTo>
                  <a:lnTo>
                    <a:pt x="65658" y="871728"/>
                  </a:lnTo>
                  <a:close/>
                </a:path>
                <a:path w="111760" h="3352800">
                  <a:moveTo>
                    <a:pt x="65658" y="950976"/>
                  </a:moveTo>
                  <a:lnTo>
                    <a:pt x="45846" y="950976"/>
                  </a:lnTo>
                  <a:lnTo>
                    <a:pt x="45846" y="1010412"/>
                  </a:lnTo>
                  <a:lnTo>
                    <a:pt x="65658" y="1010412"/>
                  </a:lnTo>
                  <a:lnTo>
                    <a:pt x="65658" y="950976"/>
                  </a:lnTo>
                  <a:close/>
                </a:path>
                <a:path w="111760" h="3352800">
                  <a:moveTo>
                    <a:pt x="65658" y="1030224"/>
                  </a:moveTo>
                  <a:lnTo>
                    <a:pt x="45846" y="1030224"/>
                  </a:lnTo>
                  <a:lnTo>
                    <a:pt x="45846" y="1089660"/>
                  </a:lnTo>
                  <a:lnTo>
                    <a:pt x="65658" y="1089660"/>
                  </a:lnTo>
                  <a:lnTo>
                    <a:pt x="65658" y="1030224"/>
                  </a:lnTo>
                  <a:close/>
                </a:path>
                <a:path w="111760" h="3352800">
                  <a:moveTo>
                    <a:pt x="65658" y="1109472"/>
                  </a:moveTo>
                  <a:lnTo>
                    <a:pt x="45846" y="1109472"/>
                  </a:lnTo>
                  <a:lnTo>
                    <a:pt x="45846" y="1168908"/>
                  </a:lnTo>
                  <a:lnTo>
                    <a:pt x="65658" y="1168908"/>
                  </a:lnTo>
                  <a:lnTo>
                    <a:pt x="65658" y="1109472"/>
                  </a:lnTo>
                  <a:close/>
                </a:path>
                <a:path w="111760" h="3352800">
                  <a:moveTo>
                    <a:pt x="65658" y="1188720"/>
                  </a:moveTo>
                  <a:lnTo>
                    <a:pt x="45846" y="1188720"/>
                  </a:lnTo>
                  <a:lnTo>
                    <a:pt x="45846" y="1248156"/>
                  </a:lnTo>
                  <a:lnTo>
                    <a:pt x="65658" y="1248156"/>
                  </a:lnTo>
                  <a:lnTo>
                    <a:pt x="65658" y="1188720"/>
                  </a:lnTo>
                  <a:close/>
                </a:path>
                <a:path w="111760" h="3352800">
                  <a:moveTo>
                    <a:pt x="65658" y="1267968"/>
                  </a:moveTo>
                  <a:lnTo>
                    <a:pt x="45846" y="1267968"/>
                  </a:lnTo>
                  <a:lnTo>
                    <a:pt x="45846" y="1327404"/>
                  </a:lnTo>
                  <a:lnTo>
                    <a:pt x="65658" y="1327404"/>
                  </a:lnTo>
                  <a:lnTo>
                    <a:pt x="65658" y="1267968"/>
                  </a:lnTo>
                  <a:close/>
                </a:path>
                <a:path w="111760" h="3352800">
                  <a:moveTo>
                    <a:pt x="65658" y="1347216"/>
                  </a:moveTo>
                  <a:lnTo>
                    <a:pt x="45846" y="1347216"/>
                  </a:lnTo>
                  <a:lnTo>
                    <a:pt x="45846" y="1406652"/>
                  </a:lnTo>
                  <a:lnTo>
                    <a:pt x="65658" y="1406652"/>
                  </a:lnTo>
                  <a:lnTo>
                    <a:pt x="65658" y="1347216"/>
                  </a:lnTo>
                  <a:close/>
                </a:path>
                <a:path w="111760" h="3352800">
                  <a:moveTo>
                    <a:pt x="65658" y="1426464"/>
                  </a:moveTo>
                  <a:lnTo>
                    <a:pt x="45846" y="1426464"/>
                  </a:lnTo>
                  <a:lnTo>
                    <a:pt x="45846" y="1485900"/>
                  </a:lnTo>
                  <a:lnTo>
                    <a:pt x="65658" y="1485900"/>
                  </a:lnTo>
                  <a:lnTo>
                    <a:pt x="65658" y="1426464"/>
                  </a:lnTo>
                  <a:close/>
                </a:path>
                <a:path w="111760" h="3352800">
                  <a:moveTo>
                    <a:pt x="65658" y="1505712"/>
                  </a:moveTo>
                  <a:lnTo>
                    <a:pt x="45846" y="1505712"/>
                  </a:lnTo>
                  <a:lnTo>
                    <a:pt x="45846" y="1565148"/>
                  </a:lnTo>
                  <a:lnTo>
                    <a:pt x="65658" y="1565148"/>
                  </a:lnTo>
                  <a:lnTo>
                    <a:pt x="65658" y="1505712"/>
                  </a:lnTo>
                  <a:close/>
                </a:path>
                <a:path w="111760" h="3352800">
                  <a:moveTo>
                    <a:pt x="65658" y="1584960"/>
                  </a:moveTo>
                  <a:lnTo>
                    <a:pt x="45846" y="1584960"/>
                  </a:lnTo>
                  <a:lnTo>
                    <a:pt x="45846" y="1644396"/>
                  </a:lnTo>
                  <a:lnTo>
                    <a:pt x="65658" y="1644396"/>
                  </a:lnTo>
                  <a:lnTo>
                    <a:pt x="65658" y="1584960"/>
                  </a:lnTo>
                  <a:close/>
                </a:path>
                <a:path w="111760" h="3352800">
                  <a:moveTo>
                    <a:pt x="65658" y="1664208"/>
                  </a:moveTo>
                  <a:lnTo>
                    <a:pt x="45846" y="1664208"/>
                  </a:lnTo>
                  <a:lnTo>
                    <a:pt x="45846" y="1723644"/>
                  </a:lnTo>
                  <a:lnTo>
                    <a:pt x="65658" y="1723644"/>
                  </a:lnTo>
                  <a:lnTo>
                    <a:pt x="65658" y="1664208"/>
                  </a:lnTo>
                  <a:close/>
                </a:path>
                <a:path w="111760" h="3352800">
                  <a:moveTo>
                    <a:pt x="65658" y="1743456"/>
                  </a:moveTo>
                  <a:lnTo>
                    <a:pt x="45846" y="1743456"/>
                  </a:lnTo>
                  <a:lnTo>
                    <a:pt x="45846" y="1802892"/>
                  </a:lnTo>
                  <a:lnTo>
                    <a:pt x="65658" y="1802892"/>
                  </a:lnTo>
                  <a:lnTo>
                    <a:pt x="65658" y="1743456"/>
                  </a:lnTo>
                  <a:close/>
                </a:path>
                <a:path w="111760" h="3352800">
                  <a:moveTo>
                    <a:pt x="65658" y="1822704"/>
                  </a:moveTo>
                  <a:lnTo>
                    <a:pt x="45846" y="1822704"/>
                  </a:lnTo>
                  <a:lnTo>
                    <a:pt x="45846" y="1882140"/>
                  </a:lnTo>
                  <a:lnTo>
                    <a:pt x="65658" y="1882140"/>
                  </a:lnTo>
                  <a:lnTo>
                    <a:pt x="65658" y="1822704"/>
                  </a:lnTo>
                  <a:close/>
                </a:path>
                <a:path w="111760" h="3352800">
                  <a:moveTo>
                    <a:pt x="65658" y="1901952"/>
                  </a:moveTo>
                  <a:lnTo>
                    <a:pt x="45846" y="1901952"/>
                  </a:lnTo>
                  <a:lnTo>
                    <a:pt x="45846" y="1961388"/>
                  </a:lnTo>
                  <a:lnTo>
                    <a:pt x="65658" y="1961388"/>
                  </a:lnTo>
                  <a:lnTo>
                    <a:pt x="65658" y="1901952"/>
                  </a:lnTo>
                  <a:close/>
                </a:path>
                <a:path w="111760" h="3352800">
                  <a:moveTo>
                    <a:pt x="65658" y="1981200"/>
                  </a:moveTo>
                  <a:lnTo>
                    <a:pt x="45846" y="1981200"/>
                  </a:lnTo>
                  <a:lnTo>
                    <a:pt x="45846" y="2040636"/>
                  </a:lnTo>
                  <a:lnTo>
                    <a:pt x="65658" y="2040636"/>
                  </a:lnTo>
                  <a:lnTo>
                    <a:pt x="65658" y="1981200"/>
                  </a:lnTo>
                  <a:close/>
                </a:path>
                <a:path w="111760" h="3352800">
                  <a:moveTo>
                    <a:pt x="65658" y="2060448"/>
                  </a:moveTo>
                  <a:lnTo>
                    <a:pt x="45846" y="2060448"/>
                  </a:lnTo>
                  <a:lnTo>
                    <a:pt x="45846" y="2119884"/>
                  </a:lnTo>
                  <a:lnTo>
                    <a:pt x="65658" y="2119884"/>
                  </a:lnTo>
                  <a:lnTo>
                    <a:pt x="65658" y="2060448"/>
                  </a:lnTo>
                  <a:close/>
                </a:path>
                <a:path w="111760" h="3352800">
                  <a:moveTo>
                    <a:pt x="65658" y="2139696"/>
                  </a:moveTo>
                  <a:lnTo>
                    <a:pt x="45846" y="2139696"/>
                  </a:lnTo>
                  <a:lnTo>
                    <a:pt x="45846" y="2199132"/>
                  </a:lnTo>
                  <a:lnTo>
                    <a:pt x="65658" y="2199132"/>
                  </a:lnTo>
                  <a:lnTo>
                    <a:pt x="65658" y="2139696"/>
                  </a:lnTo>
                  <a:close/>
                </a:path>
                <a:path w="111760" h="3352800">
                  <a:moveTo>
                    <a:pt x="65658" y="2218944"/>
                  </a:moveTo>
                  <a:lnTo>
                    <a:pt x="45846" y="2218944"/>
                  </a:lnTo>
                  <a:lnTo>
                    <a:pt x="45846" y="2278380"/>
                  </a:lnTo>
                  <a:lnTo>
                    <a:pt x="65658" y="2278380"/>
                  </a:lnTo>
                  <a:lnTo>
                    <a:pt x="65658" y="2218944"/>
                  </a:lnTo>
                  <a:close/>
                </a:path>
                <a:path w="111760" h="3352800">
                  <a:moveTo>
                    <a:pt x="65658" y="2298192"/>
                  </a:moveTo>
                  <a:lnTo>
                    <a:pt x="45846" y="2298192"/>
                  </a:lnTo>
                  <a:lnTo>
                    <a:pt x="45846" y="2357628"/>
                  </a:lnTo>
                  <a:lnTo>
                    <a:pt x="65658" y="2357628"/>
                  </a:lnTo>
                  <a:lnTo>
                    <a:pt x="65658" y="2298192"/>
                  </a:lnTo>
                  <a:close/>
                </a:path>
                <a:path w="111760" h="3352800">
                  <a:moveTo>
                    <a:pt x="65658" y="2377440"/>
                  </a:moveTo>
                  <a:lnTo>
                    <a:pt x="45846" y="2377440"/>
                  </a:lnTo>
                  <a:lnTo>
                    <a:pt x="45846" y="2436876"/>
                  </a:lnTo>
                  <a:lnTo>
                    <a:pt x="65658" y="2436876"/>
                  </a:lnTo>
                  <a:lnTo>
                    <a:pt x="65658" y="2377440"/>
                  </a:lnTo>
                  <a:close/>
                </a:path>
                <a:path w="111760" h="3352800">
                  <a:moveTo>
                    <a:pt x="65658" y="2456688"/>
                  </a:moveTo>
                  <a:lnTo>
                    <a:pt x="45846" y="2456688"/>
                  </a:lnTo>
                  <a:lnTo>
                    <a:pt x="45846" y="2516124"/>
                  </a:lnTo>
                  <a:lnTo>
                    <a:pt x="65658" y="2516124"/>
                  </a:lnTo>
                  <a:lnTo>
                    <a:pt x="65658" y="2456688"/>
                  </a:lnTo>
                  <a:close/>
                </a:path>
                <a:path w="111760" h="3352800">
                  <a:moveTo>
                    <a:pt x="65658" y="2535936"/>
                  </a:moveTo>
                  <a:lnTo>
                    <a:pt x="45846" y="2535936"/>
                  </a:lnTo>
                  <a:lnTo>
                    <a:pt x="45846" y="2595372"/>
                  </a:lnTo>
                  <a:lnTo>
                    <a:pt x="65658" y="2595372"/>
                  </a:lnTo>
                  <a:lnTo>
                    <a:pt x="65658" y="2535936"/>
                  </a:lnTo>
                  <a:close/>
                </a:path>
                <a:path w="111760" h="3352800">
                  <a:moveTo>
                    <a:pt x="65658" y="2615184"/>
                  </a:moveTo>
                  <a:lnTo>
                    <a:pt x="45846" y="2615184"/>
                  </a:lnTo>
                  <a:lnTo>
                    <a:pt x="45846" y="2674620"/>
                  </a:lnTo>
                  <a:lnTo>
                    <a:pt x="65658" y="2674620"/>
                  </a:lnTo>
                  <a:lnTo>
                    <a:pt x="65658" y="2615184"/>
                  </a:lnTo>
                  <a:close/>
                </a:path>
                <a:path w="111760" h="3352800">
                  <a:moveTo>
                    <a:pt x="65658" y="2694432"/>
                  </a:moveTo>
                  <a:lnTo>
                    <a:pt x="45846" y="2694432"/>
                  </a:lnTo>
                  <a:lnTo>
                    <a:pt x="45846" y="2753868"/>
                  </a:lnTo>
                  <a:lnTo>
                    <a:pt x="65658" y="2753868"/>
                  </a:lnTo>
                  <a:lnTo>
                    <a:pt x="65658" y="2694432"/>
                  </a:lnTo>
                  <a:close/>
                </a:path>
                <a:path w="111760" h="3352800">
                  <a:moveTo>
                    <a:pt x="65658" y="2773680"/>
                  </a:moveTo>
                  <a:lnTo>
                    <a:pt x="45846" y="2773680"/>
                  </a:lnTo>
                  <a:lnTo>
                    <a:pt x="45846" y="2833116"/>
                  </a:lnTo>
                  <a:lnTo>
                    <a:pt x="65658" y="2833116"/>
                  </a:lnTo>
                  <a:lnTo>
                    <a:pt x="65658" y="2773680"/>
                  </a:lnTo>
                  <a:close/>
                </a:path>
                <a:path w="111760" h="3352800">
                  <a:moveTo>
                    <a:pt x="65658" y="2852928"/>
                  </a:moveTo>
                  <a:lnTo>
                    <a:pt x="45846" y="2852928"/>
                  </a:lnTo>
                  <a:lnTo>
                    <a:pt x="45846" y="2912364"/>
                  </a:lnTo>
                  <a:lnTo>
                    <a:pt x="65658" y="2912364"/>
                  </a:lnTo>
                  <a:lnTo>
                    <a:pt x="65658" y="2852928"/>
                  </a:lnTo>
                  <a:close/>
                </a:path>
                <a:path w="111760" h="3352800">
                  <a:moveTo>
                    <a:pt x="65658" y="2932176"/>
                  </a:moveTo>
                  <a:lnTo>
                    <a:pt x="45846" y="2932176"/>
                  </a:lnTo>
                  <a:lnTo>
                    <a:pt x="45846" y="2991612"/>
                  </a:lnTo>
                  <a:lnTo>
                    <a:pt x="65658" y="2991612"/>
                  </a:lnTo>
                  <a:lnTo>
                    <a:pt x="65658" y="2932176"/>
                  </a:lnTo>
                  <a:close/>
                </a:path>
                <a:path w="111760" h="3352800">
                  <a:moveTo>
                    <a:pt x="65658" y="3011424"/>
                  </a:moveTo>
                  <a:lnTo>
                    <a:pt x="45846" y="3011424"/>
                  </a:lnTo>
                  <a:lnTo>
                    <a:pt x="45846" y="3070860"/>
                  </a:lnTo>
                  <a:lnTo>
                    <a:pt x="65658" y="3070860"/>
                  </a:lnTo>
                  <a:lnTo>
                    <a:pt x="65658" y="3011424"/>
                  </a:lnTo>
                  <a:close/>
                </a:path>
                <a:path w="111760" h="3352800">
                  <a:moveTo>
                    <a:pt x="65658" y="3090672"/>
                  </a:moveTo>
                  <a:lnTo>
                    <a:pt x="45846" y="3090672"/>
                  </a:lnTo>
                  <a:lnTo>
                    <a:pt x="45846" y="3150108"/>
                  </a:lnTo>
                  <a:lnTo>
                    <a:pt x="65658" y="3150108"/>
                  </a:lnTo>
                  <a:lnTo>
                    <a:pt x="65658" y="3090672"/>
                  </a:lnTo>
                  <a:close/>
                </a:path>
                <a:path w="111760" h="3352800">
                  <a:moveTo>
                    <a:pt x="65658" y="3169920"/>
                  </a:moveTo>
                  <a:lnTo>
                    <a:pt x="45846" y="3169920"/>
                  </a:lnTo>
                  <a:lnTo>
                    <a:pt x="45846" y="3229356"/>
                  </a:lnTo>
                  <a:lnTo>
                    <a:pt x="65658" y="3229356"/>
                  </a:lnTo>
                  <a:lnTo>
                    <a:pt x="65658" y="3169920"/>
                  </a:lnTo>
                  <a:close/>
                </a:path>
                <a:path w="111760" h="3352800">
                  <a:moveTo>
                    <a:pt x="11048" y="3245561"/>
                  </a:moveTo>
                  <a:lnTo>
                    <a:pt x="6350" y="3248317"/>
                  </a:lnTo>
                  <a:lnTo>
                    <a:pt x="1523" y="3251073"/>
                  </a:lnTo>
                  <a:lnTo>
                    <a:pt x="0" y="3257143"/>
                  </a:lnTo>
                  <a:lnTo>
                    <a:pt x="2793" y="3261868"/>
                  </a:lnTo>
                  <a:lnTo>
                    <a:pt x="55752" y="3352736"/>
                  </a:lnTo>
                  <a:lnTo>
                    <a:pt x="67195" y="3333102"/>
                  </a:lnTo>
                  <a:lnTo>
                    <a:pt x="45846" y="3333102"/>
                  </a:lnTo>
                  <a:lnTo>
                    <a:pt x="45846" y="3328416"/>
                  </a:lnTo>
                  <a:lnTo>
                    <a:pt x="69927" y="3328416"/>
                  </a:lnTo>
                  <a:lnTo>
                    <a:pt x="70119" y="3328085"/>
                  </a:lnTo>
                  <a:lnTo>
                    <a:pt x="47243" y="3328085"/>
                  </a:lnTo>
                  <a:lnTo>
                    <a:pt x="55752" y="3313498"/>
                  </a:lnTo>
                  <a:lnTo>
                    <a:pt x="52897" y="3308604"/>
                  </a:lnTo>
                  <a:lnTo>
                    <a:pt x="45846" y="3308604"/>
                  </a:lnTo>
                  <a:lnTo>
                    <a:pt x="45846" y="3296517"/>
                  </a:lnTo>
                  <a:lnTo>
                    <a:pt x="19812" y="3251885"/>
                  </a:lnTo>
                  <a:lnTo>
                    <a:pt x="17144" y="3247161"/>
                  </a:lnTo>
                  <a:lnTo>
                    <a:pt x="11048" y="3245561"/>
                  </a:lnTo>
                  <a:close/>
                </a:path>
                <a:path w="111760" h="3352800">
                  <a:moveTo>
                    <a:pt x="65658" y="3328416"/>
                  </a:moveTo>
                  <a:lnTo>
                    <a:pt x="45846" y="3328416"/>
                  </a:lnTo>
                  <a:lnTo>
                    <a:pt x="45846" y="3333102"/>
                  </a:lnTo>
                  <a:lnTo>
                    <a:pt x="65658" y="3333102"/>
                  </a:lnTo>
                  <a:lnTo>
                    <a:pt x="65658" y="3328416"/>
                  </a:lnTo>
                  <a:close/>
                </a:path>
                <a:path w="111760" h="3352800">
                  <a:moveTo>
                    <a:pt x="69927" y="3328416"/>
                  </a:moveTo>
                  <a:lnTo>
                    <a:pt x="65658" y="3328416"/>
                  </a:lnTo>
                  <a:lnTo>
                    <a:pt x="65658" y="3333102"/>
                  </a:lnTo>
                  <a:lnTo>
                    <a:pt x="67195" y="3333102"/>
                  </a:lnTo>
                  <a:lnTo>
                    <a:pt x="69927" y="3328416"/>
                  </a:lnTo>
                  <a:close/>
                </a:path>
                <a:path w="111760" h="3352800">
                  <a:moveTo>
                    <a:pt x="55752" y="3313498"/>
                  </a:moveTo>
                  <a:lnTo>
                    <a:pt x="47243" y="3328085"/>
                  </a:lnTo>
                  <a:lnTo>
                    <a:pt x="64262" y="3328085"/>
                  </a:lnTo>
                  <a:lnTo>
                    <a:pt x="55752" y="3313498"/>
                  </a:lnTo>
                  <a:close/>
                </a:path>
                <a:path w="111760" h="3352800">
                  <a:moveTo>
                    <a:pt x="65658" y="3296517"/>
                  </a:moveTo>
                  <a:lnTo>
                    <a:pt x="55752" y="3313498"/>
                  </a:lnTo>
                  <a:lnTo>
                    <a:pt x="64262" y="3328085"/>
                  </a:lnTo>
                  <a:lnTo>
                    <a:pt x="70119" y="3328085"/>
                  </a:lnTo>
                  <a:lnTo>
                    <a:pt x="81473" y="3308604"/>
                  </a:lnTo>
                  <a:lnTo>
                    <a:pt x="65658" y="3308604"/>
                  </a:lnTo>
                  <a:lnTo>
                    <a:pt x="65658" y="3296517"/>
                  </a:lnTo>
                  <a:close/>
                </a:path>
                <a:path w="111760" h="3352800">
                  <a:moveTo>
                    <a:pt x="45847" y="3296517"/>
                  </a:moveTo>
                  <a:lnTo>
                    <a:pt x="45846" y="3308604"/>
                  </a:lnTo>
                  <a:lnTo>
                    <a:pt x="52897" y="3308604"/>
                  </a:lnTo>
                  <a:lnTo>
                    <a:pt x="45847" y="3296517"/>
                  </a:lnTo>
                  <a:close/>
                </a:path>
                <a:path w="111760" h="3352800">
                  <a:moveTo>
                    <a:pt x="65658" y="3249168"/>
                  </a:moveTo>
                  <a:lnTo>
                    <a:pt x="45846" y="3249168"/>
                  </a:lnTo>
                  <a:lnTo>
                    <a:pt x="45847" y="3296517"/>
                  </a:lnTo>
                  <a:lnTo>
                    <a:pt x="52897" y="3308604"/>
                  </a:lnTo>
                  <a:lnTo>
                    <a:pt x="58608" y="3308604"/>
                  </a:lnTo>
                  <a:lnTo>
                    <a:pt x="65658" y="3296517"/>
                  </a:lnTo>
                  <a:lnTo>
                    <a:pt x="65658" y="3249168"/>
                  </a:lnTo>
                  <a:close/>
                </a:path>
                <a:path w="111760" h="3352800">
                  <a:moveTo>
                    <a:pt x="100456" y="3245561"/>
                  </a:moveTo>
                  <a:lnTo>
                    <a:pt x="94360" y="3247161"/>
                  </a:lnTo>
                  <a:lnTo>
                    <a:pt x="91693" y="3251885"/>
                  </a:lnTo>
                  <a:lnTo>
                    <a:pt x="65658" y="3296517"/>
                  </a:lnTo>
                  <a:lnTo>
                    <a:pt x="65658" y="3308604"/>
                  </a:lnTo>
                  <a:lnTo>
                    <a:pt x="81473" y="3308604"/>
                  </a:lnTo>
                  <a:lnTo>
                    <a:pt x="108712" y="3261868"/>
                  </a:lnTo>
                  <a:lnTo>
                    <a:pt x="111506" y="3257143"/>
                  </a:lnTo>
                  <a:lnTo>
                    <a:pt x="109981" y="3251073"/>
                  </a:lnTo>
                  <a:lnTo>
                    <a:pt x="105156" y="3248317"/>
                  </a:lnTo>
                  <a:lnTo>
                    <a:pt x="100456" y="3245561"/>
                  </a:lnTo>
                  <a:close/>
                </a:path>
              </a:pathLst>
            </a:custGeom>
            <a:solidFill>
              <a:srgbClr val="BEBEB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6" name="object 96"/>
          <p:cNvSpPr txBox="1"/>
          <p:nvPr/>
        </p:nvSpPr>
        <p:spPr>
          <a:xfrm>
            <a:off x="1356741" y="3909441"/>
            <a:ext cx="254635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800" b="1" spc="-50" dirty="0">
                <a:latin typeface="微軟正黑體"/>
                <a:cs typeface="微軟正黑體"/>
              </a:rPr>
              <a:t>作業項目</a:t>
            </a:r>
            <a:endParaRPr sz="1800">
              <a:latin typeface="微軟正黑體"/>
              <a:cs typeface="微軟正黑體"/>
            </a:endParaRPr>
          </a:p>
        </p:txBody>
      </p:sp>
      <p:sp>
        <p:nvSpPr>
          <p:cNvPr id="97" name="object 97"/>
          <p:cNvSpPr txBox="1"/>
          <p:nvPr/>
        </p:nvSpPr>
        <p:spPr>
          <a:xfrm>
            <a:off x="1955038" y="2838069"/>
            <a:ext cx="1630680" cy="4527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1400" spc="-10" dirty="0">
                <a:latin typeface="微軟正黑體"/>
                <a:cs typeface="微軟正黑體"/>
              </a:rPr>
              <a:t>設定企業發展目標與了解各部門問題</a:t>
            </a:r>
            <a:endParaRPr sz="1400">
              <a:latin typeface="微軟正黑體"/>
              <a:cs typeface="微軟正黑體"/>
            </a:endParaRPr>
          </a:p>
        </p:txBody>
      </p:sp>
      <p:sp>
        <p:nvSpPr>
          <p:cNvPr id="98" name="object 98"/>
          <p:cNvSpPr txBox="1"/>
          <p:nvPr/>
        </p:nvSpPr>
        <p:spPr>
          <a:xfrm>
            <a:off x="1955038" y="3898519"/>
            <a:ext cx="1626235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latin typeface="微軟正黑體"/>
                <a:cs typeface="微軟正黑體"/>
              </a:rPr>
              <a:t>盤點企業能採用的</a:t>
            </a:r>
            <a:r>
              <a:rPr sz="1400" spc="-25" dirty="0">
                <a:latin typeface="微軟正黑體"/>
                <a:cs typeface="微軟正黑體"/>
              </a:rPr>
              <a:t>AI</a:t>
            </a:r>
            <a:r>
              <a:rPr sz="1400" spc="-10" dirty="0">
                <a:latin typeface="微軟正黑體"/>
                <a:cs typeface="微軟正黑體"/>
              </a:rPr>
              <a:t>解決方案選項</a:t>
            </a:r>
            <a:endParaRPr sz="1400">
              <a:latin typeface="微軟正黑體"/>
              <a:cs typeface="微軟正黑體"/>
            </a:endParaRPr>
          </a:p>
        </p:txBody>
      </p:sp>
      <p:sp>
        <p:nvSpPr>
          <p:cNvPr id="99" name="object 99"/>
          <p:cNvSpPr txBox="1"/>
          <p:nvPr/>
        </p:nvSpPr>
        <p:spPr>
          <a:xfrm>
            <a:off x="1955038" y="4692777"/>
            <a:ext cx="1804035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latin typeface="微軟正黑體"/>
                <a:cs typeface="微軟正黑體"/>
              </a:rPr>
              <a:t>評估</a:t>
            </a:r>
            <a:r>
              <a:rPr sz="1400" spc="-20" dirty="0">
                <a:latin typeface="微軟正黑體"/>
                <a:cs typeface="微軟正黑體"/>
              </a:rPr>
              <a:t>AI</a:t>
            </a:r>
            <a:r>
              <a:rPr sz="1400" spc="-10" dirty="0">
                <a:latin typeface="微軟正黑體"/>
                <a:cs typeface="微軟正黑體"/>
              </a:rPr>
              <a:t>方案導入優先序</a:t>
            </a:r>
            <a:endParaRPr sz="1400">
              <a:latin typeface="微軟正黑體"/>
              <a:cs typeface="微軟正黑體"/>
            </a:endParaRPr>
          </a:p>
        </p:txBody>
      </p:sp>
      <p:sp>
        <p:nvSpPr>
          <p:cNvPr id="100" name="object 100"/>
          <p:cNvSpPr txBox="1"/>
          <p:nvPr/>
        </p:nvSpPr>
        <p:spPr>
          <a:xfrm>
            <a:off x="2125726" y="5531916"/>
            <a:ext cx="1567180" cy="6667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sz="1400" b="1" spc="-10" dirty="0">
                <a:latin typeface="微軟正黑體"/>
                <a:cs typeface="微軟正黑體"/>
              </a:rPr>
              <a:t>Endpoint:</a:t>
            </a:r>
            <a:endParaRPr sz="1400">
              <a:latin typeface="微軟正黑體"/>
              <a:cs typeface="微軟正黑體"/>
            </a:endParaRPr>
          </a:p>
          <a:p>
            <a:pPr marL="635" algn="ctr">
              <a:lnSpc>
                <a:spcPct val="100000"/>
              </a:lnSpc>
            </a:pPr>
            <a:r>
              <a:rPr sz="1400" dirty="0">
                <a:latin typeface="微軟正黑體"/>
                <a:cs typeface="微軟正黑體"/>
              </a:rPr>
              <a:t>選定</a:t>
            </a:r>
            <a:r>
              <a:rPr sz="1400" spc="-20" dirty="0">
                <a:latin typeface="微軟正黑體"/>
                <a:cs typeface="微軟正黑體"/>
              </a:rPr>
              <a:t>AI</a:t>
            </a:r>
            <a:r>
              <a:rPr sz="1400" spc="-25" dirty="0">
                <a:latin typeface="微軟正黑體"/>
                <a:cs typeface="微軟正黑體"/>
              </a:rPr>
              <a:t>方案</a:t>
            </a:r>
            <a:endParaRPr sz="1400">
              <a:latin typeface="微軟正黑體"/>
              <a:cs typeface="微軟正黑體"/>
            </a:endParaRPr>
          </a:p>
          <a:p>
            <a:pPr algn="ctr">
              <a:lnSpc>
                <a:spcPct val="100000"/>
              </a:lnSpc>
            </a:pPr>
            <a:r>
              <a:rPr sz="1400" spc="-5" dirty="0">
                <a:latin typeface="微軟正黑體"/>
                <a:cs typeface="微軟正黑體"/>
              </a:rPr>
              <a:t>(例如產品瑕疵檢測)</a:t>
            </a:r>
            <a:endParaRPr sz="1400">
              <a:latin typeface="微軟正黑體"/>
              <a:cs typeface="微軟正黑體"/>
            </a:endParaRPr>
          </a:p>
        </p:txBody>
      </p:sp>
      <p:grpSp>
        <p:nvGrpSpPr>
          <p:cNvPr id="101" name="object 101"/>
          <p:cNvGrpSpPr/>
          <p:nvPr/>
        </p:nvGrpSpPr>
        <p:grpSpPr>
          <a:xfrm>
            <a:off x="1786127" y="2441448"/>
            <a:ext cx="4198620" cy="4170679"/>
            <a:chOff x="1786127" y="2441448"/>
            <a:chExt cx="4198620" cy="4170679"/>
          </a:xfrm>
        </p:grpSpPr>
        <p:pic>
          <p:nvPicPr>
            <p:cNvPr id="102" name="object 102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1786127" y="5609844"/>
              <a:ext cx="467868" cy="469392"/>
            </a:xfrm>
            <a:prstGeom prst="rect">
              <a:avLst/>
            </a:prstGeom>
          </p:spPr>
        </p:pic>
        <p:sp>
          <p:nvSpPr>
            <p:cNvPr id="103" name="object 103"/>
            <p:cNvSpPr/>
            <p:nvPr/>
          </p:nvSpPr>
          <p:spPr>
            <a:xfrm>
              <a:off x="3448811" y="6323076"/>
              <a:ext cx="466725" cy="282575"/>
            </a:xfrm>
            <a:custGeom>
              <a:avLst/>
              <a:gdLst/>
              <a:ahLst/>
              <a:cxnLst/>
              <a:rect l="l" t="t" r="r" b="b"/>
              <a:pathLst>
                <a:path w="466725" h="282575">
                  <a:moveTo>
                    <a:pt x="0" y="77025"/>
                  </a:moveTo>
                  <a:lnTo>
                    <a:pt x="43466" y="123435"/>
                  </a:lnTo>
                  <a:lnTo>
                    <a:pt x="86503" y="167713"/>
                  </a:lnTo>
                  <a:lnTo>
                    <a:pt x="128699" y="207725"/>
                  </a:lnTo>
                  <a:lnTo>
                    <a:pt x="169639" y="241337"/>
                  </a:lnTo>
                  <a:lnTo>
                    <a:pt x="208911" y="266415"/>
                  </a:lnTo>
                  <a:lnTo>
                    <a:pt x="246101" y="280826"/>
                  </a:lnTo>
                  <a:lnTo>
                    <a:pt x="280797" y="282435"/>
                  </a:lnTo>
                  <a:lnTo>
                    <a:pt x="312722" y="269821"/>
                  </a:lnTo>
                  <a:lnTo>
                    <a:pt x="342152" y="244407"/>
                  </a:lnTo>
                  <a:lnTo>
                    <a:pt x="369501" y="208325"/>
                  </a:lnTo>
                  <a:lnTo>
                    <a:pt x="395181" y="163711"/>
                  </a:lnTo>
                  <a:lnTo>
                    <a:pt x="419606" y="112696"/>
                  </a:lnTo>
                  <a:lnTo>
                    <a:pt x="443189" y="57414"/>
                  </a:lnTo>
                  <a:lnTo>
                    <a:pt x="466343" y="0"/>
                  </a:lnTo>
                </a:path>
              </a:pathLst>
            </a:custGeom>
            <a:ln w="12192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" name="object 104"/>
            <p:cNvSpPr/>
            <p:nvPr/>
          </p:nvSpPr>
          <p:spPr>
            <a:xfrm>
              <a:off x="3896867" y="2441448"/>
              <a:ext cx="2087880" cy="4165600"/>
            </a:xfrm>
            <a:custGeom>
              <a:avLst/>
              <a:gdLst/>
              <a:ahLst/>
              <a:cxnLst/>
              <a:rect l="l" t="t" r="r" b="b"/>
              <a:pathLst>
                <a:path w="2087879" h="4165600">
                  <a:moveTo>
                    <a:pt x="1739900" y="0"/>
                  </a:moveTo>
                  <a:lnTo>
                    <a:pt x="347980" y="0"/>
                  </a:lnTo>
                  <a:lnTo>
                    <a:pt x="300768" y="3177"/>
                  </a:lnTo>
                  <a:lnTo>
                    <a:pt x="255484" y="12432"/>
                  </a:lnTo>
                  <a:lnTo>
                    <a:pt x="212544" y="27350"/>
                  </a:lnTo>
                  <a:lnTo>
                    <a:pt x="172362" y="47516"/>
                  </a:lnTo>
                  <a:lnTo>
                    <a:pt x="135353" y="72516"/>
                  </a:lnTo>
                  <a:lnTo>
                    <a:pt x="101933" y="101933"/>
                  </a:lnTo>
                  <a:lnTo>
                    <a:pt x="72516" y="135353"/>
                  </a:lnTo>
                  <a:lnTo>
                    <a:pt x="47516" y="172362"/>
                  </a:lnTo>
                  <a:lnTo>
                    <a:pt x="27350" y="212544"/>
                  </a:lnTo>
                  <a:lnTo>
                    <a:pt x="12432" y="255484"/>
                  </a:lnTo>
                  <a:lnTo>
                    <a:pt x="3177" y="300768"/>
                  </a:lnTo>
                  <a:lnTo>
                    <a:pt x="0" y="347979"/>
                  </a:lnTo>
                  <a:lnTo>
                    <a:pt x="0" y="3817099"/>
                  </a:lnTo>
                  <a:lnTo>
                    <a:pt x="3177" y="3864319"/>
                  </a:lnTo>
                  <a:lnTo>
                    <a:pt x="12432" y="3909608"/>
                  </a:lnTo>
                  <a:lnTo>
                    <a:pt x="27350" y="3952552"/>
                  </a:lnTo>
                  <a:lnTo>
                    <a:pt x="47516" y="3992737"/>
                  </a:lnTo>
                  <a:lnTo>
                    <a:pt x="72516" y="4029746"/>
                  </a:lnTo>
                  <a:lnTo>
                    <a:pt x="101933" y="4063166"/>
                  </a:lnTo>
                  <a:lnTo>
                    <a:pt x="135353" y="4092582"/>
                  </a:lnTo>
                  <a:lnTo>
                    <a:pt x="172362" y="4117580"/>
                  </a:lnTo>
                  <a:lnTo>
                    <a:pt x="212544" y="4137744"/>
                  </a:lnTo>
                  <a:lnTo>
                    <a:pt x="255484" y="4152661"/>
                  </a:lnTo>
                  <a:lnTo>
                    <a:pt x="300768" y="4161915"/>
                  </a:lnTo>
                  <a:lnTo>
                    <a:pt x="347980" y="4165091"/>
                  </a:lnTo>
                  <a:lnTo>
                    <a:pt x="1739900" y="4165091"/>
                  </a:lnTo>
                  <a:lnTo>
                    <a:pt x="1787111" y="4161915"/>
                  </a:lnTo>
                  <a:lnTo>
                    <a:pt x="1832395" y="4152661"/>
                  </a:lnTo>
                  <a:lnTo>
                    <a:pt x="1875335" y="4137744"/>
                  </a:lnTo>
                  <a:lnTo>
                    <a:pt x="1915517" y="4117580"/>
                  </a:lnTo>
                  <a:lnTo>
                    <a:pt x="1952526" y="4092582"/>
                  </a:lnTo>
                  <a:lnTo>
                    <a:pt x="1985946" y="4063166"/>
                  </a:lnTo>
                  <a:lnTo>
                    <a:pt x="2015363" y="4029746"/>
                  </a:lnTo>
                  <a:lnTo>
                    <a:pt x="2040363" y="3992737"/>
                  </a:lnTo>
                  <a:lnTo>
                    <a:pt x="2060529" y="3952552"/>
                  </a:lnTo>
                  <a:lnTo>
                    <a:pt x="2075447" y="3909608"/>
                  </a:lnTo>
                  <a:lnTo>
                    <a:pt x="2084702" y="3864319"/>
                  </a:lnTo>
                  <a:lnTo>
                    <a:pt x="2087880" y="3817099"/>
                  </a:lnTo>
                  <a:lnTo>
                    <a:pt x="2087880" y="347979"/>
                  </a:lnTo>
                  <a:lnTo>
                    <a:pt x="2084702" y="300768"/>
                  </a:lnTo>
                  <a:lnTo>
                    <a:pt x="2075447" y="255484"/>
                  </a:lnTo>
                  <a:lnTo>
                    <a:pt x="2060529" y="212544"/>
                  </a:lnTo>
                  <a:lnTo>
                    <a:pt x="2040363" y="172362"/>
                  </a:lnTo>
                  <a:lnTo>
                    <a:pt x="2015363" y="135353"/>
                  </a:lnTo>
                  <a:lnTo>
                    <a:pt x="1985946" y="101933"/>
                  </a:lnTo>
                  <a:lnTo>
                    <a:pt x="1952526" y="72516"/>
                  </a:lnTo>
                  <a:lnTo>
                    <a:pt x="1915517" y="47516"/>
                  </a:lnTo>
                  <a:lnTo>
                    <a:pt x="1875335" y="27350"/>
                  </a:lnTo>
                  <a:lnTo>
                    <a:pt x="1832395" y="12432"/>
                  </a:lnTo>
                  <a:lnTo>
                    <a:pt x="1787111" y="3177"/>
                  </a:lnTo>
                  <a:lnTo>
                    <a:pt x="1739900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5" name="object 105"/>
          <p:cNvSpPr txBox="1"/>
          <p:nvPr/>
        </p:nvSpPr>
        <p:spPr>
          <a:xfrm>
            <a:off x="3953002" y="2838069"/>
            <a:ext cx="1808480" cy="10572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56515" marR="186055" indent="-44450">
              <a:lnSpc>
                <a:spcPct val="100000"/>
              </a:lnSpc>
              <a:spcBef>
                <a:spcPts val="105"/>
              </a:spcBef>
            </a:pPr>
            <a:r>
              <a:rPr sz="1400" dirty="0">
                <a:latin typeface="微軟正黑體"/>
                <a:cs typeface="微軟正黑體"/>
              </a:rPr>
              <a:t>設定</a:t>
            </a:r>
            <a:r>
              <a:rPr sz="1400" spc="-20" dirty="0">
                <a:latin typeface="微軟正黑體"/>
                <a:cs typeface="微軟正黑體"/>
              </a:rPr>
              <a:t>AI</a:t>
            </a:r>
            <a:r>
              <a:rPr sz="1400" spc="-10" dirty="0">
                <a:latin typeface="微軟正黑體"/>
                <a:cs typeface="微軟正黑體"/>
              </a:rPr>
              <a:t>方案導入目標</a:t>
            </a:r>
            <a:r>
              <a:rPr sz="1400" spc="-50" dirty="0">
                <a:latin typeface="微軟正黑體"/>
                <a:cs typeface="微軟正黑體"/>
              </a:rPr>
              <a:t> </a:t>
            </a:r>
            <a:r>
              <a:rPr sz="1400" spc="-10" dirty="0">
                <a:latin typeface="微軟正黑體"/>
                <a:cs typeface="微軟正黑體"/>
              </a:rPr>
              <a:t>(例如降低漏檢率)</a:t>
            </a:r>
            <a:endParaRPr sz="1400">
              <a:latin typeface="微軟正黑體"/>
              <a:cs typeface="微軟正黑體"/>
            </a:endParaRPr>
          </a:p>
          <a:p>
            <a:pPr marL="12700">
              <a:lnSpc>
                <a:spcPct val="100000"/>
              </a:lnSpc>
              <a:spcBef>
                <a:spcPts val="1395"/>
              </a:spcBef>
            </a:pPr>
            <a:r>
              <a:rPr sz="1400" spc="-10" dirty="0">
                <a:latin typeface="微軟正黑體"/>
                <a:cs typeface="微軟正黑體"/>
              </a:rPr>
              <a:t>確認數據條件(Input)-</a:t>
            </a:r>
            <a:endParaRPr sz="1400">
              <a:latin typeface="微軟正黑體"/>
              <a:cs typeface="微軟正黑體"/>
            </a:endParaRPr>
          </a:p>
          <a:p>
            <a:pPr marL="12700">
              <a:lnSpc>
                <a:spcPct val="100000"/>
              </a:lnSpc>
            </a:pPr>
            <a:r>
              <a:rPr sz="1400" spc="-5" dirty="0">
                <a:latin typeface="微軟正黑體"/>
                <a:cs typeface="微軟正黑體"/>
              </a:rPr>
              <a:t>數據量、品質、多樣性</a:t>
            </a:r>
            <a:endParaRPr sz="1400">
              <a:latin typeface="微軟正黑體"/>
              <a:cs typeface="微軟正黑體"/>
            </a:endParaRPr>
          </a:p>
        </p:txBody>
      </p:sp>
      <p:sp>
        <p:nvSpPr>
          <p:cNvPr id="106" name="object 106"/>
          <p:cNvSpPr txBox="1"/>
          <p:nvPr/>
        </p:nvSpPr>
        <p:spPr>
          <a:xfrm>
            <a:off x="3953002" y="4115765"/>
            <a:ext cx="1986914" cy="11036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10" dirty="0">
                <a:latin typeface="微軟正黑體"/>
                <a:cs typeface="微軟正黑體"/>
              </a:rPr>
              <a:t>設定應用產出(output)-</a:t>
            </a:r>
            <a:endParaRPr sz="1400">
              <a:latin typeface="微軟正黑體"/>
              <a:cs typeface="微軟正黑體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400" spc="-5" dirty="0">
                <a:latin typeface="微軟正黑體"/>
                <a:cs typeface="微軟正黑體"/>
              </a:rPr>
              <a:t>分析項目、顆粒度、週期</a:t>
            </a:r>
            <a:endParaRPr sz="1400">
              <a:latin typeface="微軟正黑體"/>
              <a:cs typeface="微軟正黑體"/>
            </a:endParaRPr>
          </a:p>
          <a:p>
            <a:pPr marL="12700">
              <a:lnSpc>
                <a:spcPct val="100000"/>
              </a:lnSpc>
              <a:spcBef>
                <a:spcPts val="1755"/>
              </a:spcBef>
            </a:pPr>
            <a:r>
              <a:rPr sz="1400" spc="-10" dirty="0">
                <a:latin typeface="微軟正黑體"/>
                <a:cs typeface="微軟正黑體"/>
              </a:rPr>
              <a:t>估計按此規格設計的</a:t>
            </a:r>
            <a:endParaRPr sz="1400">
              <a:latin typeface="微軟正黑體"/>
              <a:cs typeface="微軟正黑體"/>
            </a:endParaRPr>
          </a:p>
          <a:p>
            <a:pPr marL="12700">
              <a:lnSpc>
                <a:spcPct val="100000"/>
              </a:lnSpc>
            </a:pPr>
            <a:r>
              <a:rPr sz="1400" spc="-20" dirty="0">
                <a:latin typeface="微軟正黑體"/>
                <a:cs typeface="微軟正黑體"/>
              </a:rPr>
              <a:t>方案預算</a:t>
            </a:r>
            <a:endParaRPr sz="1400">
              <a:latin typeface="微軟正黑體"/>
              <a:cs typeface="微軟正黑體"/>
            </a:endParaRPr>
          </a:p>
        </p:txBody>
      </p:sp>
      <p:sp>
        <p:nvSpPr>
          <p:cNvPr id="107" name="object 107"/>
          <p:cNvSpPr txBox="1"/>
          <p:nvPr/>
        </p:nvSpPr>
        <p:spPr>
          <a:xfrm>
            <a:off x="4258183" y="5531916"/>
            <a:ext cx="1625600" cy="453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sz="1400" b="1" spc="-10" dirty="0">
                <a:latin typeface="微軟正黑體"/>
                <a:cs typeface="微軟正黑體"/>
              </a:rPr>
              <a:t>Endpoint:</a:t>
            </a:r>
            <a:endParaRPr sz="1400">
              <a:latin typeface="微軟正黑體"/>
              <a:cs typeface="微軟正黑體"/>
            </a:endParaRPr>
          </a:p>
          <a:p>
            <a:pPr algn="ctr">
              <a:lnSpc>
                <a:spcPct val="100000"/>
              </a:lnSpc>
            </a:pPr>
            <a:r>
              <a:rPr sz="1400" dirty="0">
                <a:latin typeface="微軟正黑體"/>
                <a:cs typeface="微軟正黑體"/>
              </a:rPr>
              <a:t>確認</a:t>
            </a:r>
            <a:r>
              <a:rPr sz="1400" spc="-20" dirty="0">
                <a:latin typeface="微軟正黑體"/>
                <a:cs typeface="微軟正黑體"/>
              </a:rPr>
              <a:t>AI</a:t>
            </a:r>
            <a:r>
              <a:rPr sz="1400" spc="-10" dirty="0">
                <a:latin typeface="微軟正黑體"/>
                <a:cs typeface="微軟正黑體"/>
              </a:rPr>
              <a:t>應用需求規格</a:t>
            </a:r>
            <a:endParaRPr sz="1400">
              <a:latin typeface="微軟正黑體"/>
              <a:cs typeface="微軟正黑體"/>
            </a:endParaRPr>
          </a:p>
        </p:txBody>
      </p:sp>
      <p:grpSp>
        <p:nvGrpSpPr>
          <p:cNvPr id="108" name="object 108"/>
          <p:cNvGrpSpPr/>
          <p:nvPr/>
        </p:nvGrpSpPr>
        <p:grpSpPr>
          <a:xfrm>
            <a:off x="3874008" y="2310257"/>
            <a:ext cx="4325620" cy="4302125"/>
            <a:chOff x="3874008" y="2310257"/>
            <a:chExt cx="4325620" cy="4302125"/>
          </a:xfrm>
        </p:grpSpPr>
        <p:sp>
          <p:nvSpPr>
            <p:cNvPr id="109" name="object 109"/>
            <p:cNvSpPr/>
            <p:nvPr/>
          </p:nvSpPr>
          <p:spPr>
            <a:xfrm>
              <a:off x="4439031" y="2310257"/>
              <a:ext cx="332105" cy="297180"/>
            </a:xfrm>
            <a:custGeom>
              <a:avLst/>
              <a:gdLst/>
              <a:ahLst/>
              <a:cxnLst/>
              <a:rect l="l" t="t" r="r" b="b"/>
              <a:pathLst>
                <a:path w="332104" h="297180">
                  <a:moveTo>
                    <a:pt x="237363" y="254888"/>
                  </a:moveTo>
                  <a:lnTo>
                    <a:pt x="233807" y="256793"/>
                  </a:lnTo>
                  <a:lnTo>
                    <a:pt x="232903" y="259841"/>
                  </a:lnTo>
                  <a:lnTo>
                    <a:pt x="231775" y="263525"/>
                  </a:lnTo>
                  <a:lnTo>
                    <a:pt x="233748" y="267207"/>
                  </a:lnTo>
                  <a:lnTo>
                    <a:pt x="234092" y="267207"/>
                  </a:lnTo>
                  <a:lnTo>
                    <a:pt x="331851" y="296798"/>
                  </a:lnTo>
                  <a:lnTo>
                    <a:pt x="330711" y="291718"/>
                  </a:lnTo>
                  <a:lnTo>
                    <a:pt x="318516" y="291718"/>
                  </a:lnTo>
                  <a:lnTo>
                    <a:pt x="316992" y="289940"/>
                  </a:lnTo>
                  <a:lnTo>
                    <a:pt x="311509" y="283337"/>
                  </a:lnTo>
                  <a:lnTo>
                    <a:pt x="305562" y="275589"/>
                  </a:lnTo>
                  <a:lnTo>
                    <a:pt x="305791" y="275589"/>
                  </a:lnTo>
                  <a:lnTo>
                    <a:pt x="237363" y="254888"/>
                  </a:lnTo>
                  <a:close/>
                </a:path>
                <a:path w="332104" h="297180">
                  <a:moveTo>
                    <a:pt x="145055" y="19050"/>
                  </a:moveTo>
                  <a:lnTo>
                    <a:pt x="124714" y="19050"/>
                  </a:lnTo>
                  <a:lnTo>
                    <a:pt x="125242" y="19402"/>
                  </a:lnTo>
                  <a:lnTo>
                    <a:pt x="125412" y="19557"/>
                  </a:lnTo>
                  <a:lnTo>
                    <a:pt x="153496" y="46665"/>
                  </a:lnTo>
                  <a:lnTo>
                    <a:pt x="153570" y="46936"/>
                  </a:lnTo>
                  <a:lnTo>
                    <a:pt x="158274" y="52751"/>
                  </a:lnTo>
                  <a:lnTo>
                    <a:pt x="159845" y="54648"/>
                  </a:lnTo>
                  <a:lnTo>
                    <a:pt x="160063" y="54830"/>
                  </a:lnTo>
                  <a:lnTo>
                    <a:pt x="160845" y="55879"/>
                  </a:lnTo>
                  <a:lnTo>
                    <a:pt x="161383" y="56542"/>
                  </a:lnTo>
                  <a:lnTo>
                    <a:pt x="166642" y="63358"/>
                  </a:lnTo>
                  <a:lnTo>
                    <a:pt x="166728" y="63516"/>
                  </a:lnTo>
                  <a:lnTo>
                    <a:pt x="173482" y="72770"/>
                  </a:lnTo>
                  <a:lnTo>
                    <a:pt x="209169" y="125729"/>
                  </a:lnTo>
                  <a:lnTo>
                    <a:pt x="238379" y="172212"/>
                  </a:lnTo>
                  <a:lnTo>
                    <a:pt x="252730" y="195325"/>
                  </a:lnTo>
                  <a:lnTo>
                    <a:pt x="266827" y="217804"/>
                  </a:lnTo>
                  <a:lnTo>
                    <a:pt x="293370" y="258317"/>
                  </a:lnTo>
                  <a:lnTo>
                    <a:pt x="316992" y="289940"/>
                  </a:lnTo>
                  <a:lnTo>
                    <a:pt x="318516" y="291718"/>
                  </a:lnTo>
                  <a:lnTo>
                    <a:pt x="321691" y="288925"/>
                  </a:lnTo>
                  <a:lnTo>
                    <a:pt x="317119" y="288925"/>
                  </a:lnTo>
                  <a:lnTo>
                    <a:pt x="314720" y="278288"/>
                  </a:lnTo>
                  <a:lnTo>
                    <a:pt x="305791" y="275589"/>
                  </a:lnTo>
                  <a:lnTo>
                    <a:pt x="314111" y="275589"/>
                  </a:lnTo>
                  <a:lnTo>
                    <a:pt x="310820" y="260999"/>
                  </a:lnTo>
                  <a:lnTo>
                    <a:pt x="277622" y="210946"/>
                  </a:lnTo>
                  <a:lnTo>
                    <a:pt x="234569" y="141985"/>
                  </a:lnTo>
                  <a:lnTo>
                    <a:pt x="219837" y="118744"/>
                  </a:lnTo>
                  <a:lnTo>
                    <a:pt x="190881" y="75310"/>
                  </a:lnTo>
                  <a:lnTo>
                    <a:pt x="163322" y="38607"/>
                  </a:lnTo>
                  <a:lnTo>
                    <a:pt x="150241" y="24129"/>
                  </a:lnTo>
                  <a:lnTo>
                    <a:pt x="145055" y="19050"/>
                  </a:lnTo>
                  <a:close/>
                </a:path>
                <a:path w="332104" h="297180">
                  <a:moveTo>
                    <a:pt x="305943" y="194437"/>
                  </a:moveTo>
                  <a:lnTo>
                    <a:pt x="302514" y="195325"/>
                  </a:lnTo>
                  <a:lnTo>
                    <a:pt x="299085" y="196087"/>
                  </a:lnTo>
                  <a:lnTo>
                    <a:pt x="296926" y="199389"/>
                  </a:lnTo>
                  <a:lnTo>
                    <a:pt x="310820" y="260999"/>
                  </a:lnTo>
                  <a:lnTo>
                    <a:pt x="315820" y="268096"/>
                  </a:lnTo>
                  <a:lnTo>
                    <a:pt x="321310" y="275208"/>
                  </a:lnTo>
                  <a:lnTo>
                    <a:pt x="326665" y="281685"/>
                  </a:lnTo>
                  <a:lnTo>
                    <a:pt x="326751" y="281813"/>
                  </a:lnTo>
                  <a:lnTo>
                    <a:pt x="327933" y="283209"/>
                  </a:lnTo>
                  <a:lnTo>
                    <a:pt x="328041" y="283337"/>
                  </a:lnTo>
                  <a:lnTo>
                    <a:pt x="318516" y="291718"/>
                  </a:lnTo>
                  <a:lnTo>
                    <a:pt x="330711" y="291718"/>
                  </a:lnTo>
                  <a:lnTo>
                    <a:pt x="309372" y="196595"/>
                  </a:lnTo>
                  <a:lnTo>
                    <a:pt x="305943" y="194437"/>
                  </a:lnTo>
                  <a:close/>
                </a:path>
                <a:path w="332104" h="297180">
                  <a:moveTo>
                    <a:pt x="314720" y="278288"/>
                  </a:moveTo>
                  <a:lnTo>
                    <a:pt x="317119" y="288925"/>
                  </a:lnTo>
                  <a:lnTo>
                    <a:pt x="325120" y="281431"/>
                  </a:lnTo>
                  <a:lnTo>
                    <a:pt x="314720" y="278288"/>
                  </a:lnTo>
                  <a:close/>
                </a:path>
                <a:path w="332104" h="297180">
                  <a:moveTo>
                    <a:pt x="310820" y="260999"/>
                  </a:moveTo>
                  <a:lnTo>
                    <a:pt x="314720" y="278288"/>
                  </a:lnTo>
                  <a:lnTo>
                    <a:pt x="325120" y="281431"/>
                  </a:lnTo>
                  <a:lnTo>
                    <a:pt x="317119" y="288925"/>
                  </a:lnTo>
                  <a:lnTo>
                    <a:pt x="321691" y="288925"/>
                  </a:lnTo>
                  <a:lnTo>
                    <a:pt x="328041" y="283337"/>
                  </a:lnTo>
                  <a:lnTo>
                    <a:pt x="326751" y="281813"/>
                  </a:lnTo>
                  <a:lnTo>
                    <a:pt x="326455" y="281431"/>
                  </a:lnTo>
                  <a:lnTo>
                    <a:pt x="321310" y="275208"/>
                  </a:lnTo>
                  <a:lnTo>
                    <a:pt x="315820" y="268096"/>
                  </a:lnTo>
                  <a:lnTo>
                    <a:pt x="310820" y="260999"/>
                  </a:lnTo>
                  <a:close/>
                </a:path>
                <a:path w="332104" h="297180">
                  <a:moveTo>
                    <a:pt x="314111" y="275589"/>
                  </a:moveTo>
                  <a:lnTo>
                    <a:pt x="305791" y="275589"/>
                  </a:lnTo>
                  <a:lnTo>
                    <a:pt x="314720" y="278288"/>
                  </a:lnTo>
                  <a:lnTo>
                    <a:pt x="314111" y="275589"/>
                  </a:lnTo>
                  <a:close/>
                </a:path>
                <a:path w="332104" h="297180">
                  <a:moveTo>
                    <a:pt x="103759" y="0"/>
                  </a:moveTo>
                  <a:lnTo>
                    <a:pt x="66167" y="16637"/>
                  </a:lnTo>
                  <a:lnTo>
                    <a:pt x="37071" y="57708"/>
                  </a:lnTo>
                  <a:lnTo>
                    <a:pt x="18034" y="98297"/>
                  </a:lnTo>
                  <a:lnTo>
                    <a:pt x="0" y="142493"/>
                  </a:lnTo>
                  <a:lnTo>
                    <a:pt x="11811" y="147319"/>
                  </a:lnTo>
                  <a:lnTo>
                    <a:pt x="23749" y="117601"/>
                  </a:lnTo>
                  <a:lnTo>
                    <a:pt x="29612" y="103504"/>
                  </a:lnTo>
                  <a:lnTo>
                    <a:pt x="35687" y="89407"/>
                  </a:lnTo>
                  <a:lnTo>
                    <a:pt x="41790" y="76453"/>
                  </a:lnTo>
                  <a:lnTo>
                    <a:pt x="48260" y="63753"/>
                  </a:lnTo>
                  <a:lnTo>
                    <a:pt x="48811" y="62820"/>
                  </a:lnTo>
                  <a:lnTo>
                    <a:pt x="55377" y="51330"/>
                  </a:lnTo>
                  <a:lnTo>
                    <a:pt x="61341" y="42163"/>
                  </a:lnTo>
                  <a:lnTo>
                    <a:pt x="63297" y="39623"/>
                  </a:lnTo>
                  <a:lnTo>
                    <a:pt x="68199" y="33146"/>
                  </a:lnTo>
                  <a:lnTo>
                    <a:pt x="68423" y="32997"/>
                  </a:lnTo>
                  <a:lnTo>
                    <a:pt x="74716" y="26162"/>
                  </a:lnTo>
                  <a:lnTo>
                    <a:pt x="74820" y="26017"/>
                  </a:lnTo>
                  <a:lnTo>
                    <a:pt x="75184" y="25653"/>
                  </a:lnTo>
                  <a:lnTo>
                    <a:pt x="75895" y="25145"/>
                  </a:lnTo>
                  <a:lnTo>
                    <a:pt x="81686" y="20319"/>
                  </a:lnTo>
                  <a:lnTo>
                    <a:pt x="81534" y="20319"/>
                  </a:lnTo>
                  <a:lnTo>
                    <a:pt x="82296" y="19812"/>
                  </a:lnTo>
                  <a:lnTo>
                    <a:pt x="82852" y="19557"/>
                  </a:lnTo>
                  <a:lnTo>
                    <a:pt x="88783" y="16128"/>
                  </a:lnTo>
                  <a:lnTo>
                    <a:pt x="88519" y="16128"/>
                  </a:lnTo>
                  <a:lnTo>
                    <a:pt x="89662" y="15620"/>
                  </a:lnTo>
                  <a:lnTo>
                    <a:pt x="89998" y="15620"/>
                  </a:lnTo>
                  <a:lnTo>
                    <a:pt x="96288" y="13462"/>
                  </a:lnTo>
                  <a:lnTo>
                    <a:pt x="95631" y="13462"/>
                  </a:lnTo>
                  <a:lnTo>
                    <a:pt x="97028" y="13207"/>
                  </a:lnTo>
                  <a:lnTo>
                    <a:pt x="98594" y="13207"/>
                  </a:lnTo>
                  <a:lnTo>
                    <a:pt x="101557" y="12953"/>
                  </a:lnTo>
                  <a:lnTo>
                    <a:pt x="137922" y="12953"/>
                  </a:lnTo>
                  <a:lnTo>
                    <a:pt x="109347" y="253"/>
                  </a:lnTo>
                  <a:lnTo>
                    <a:pt x="103759" y="0"/>
                  </a:lnTo>
                  <a:close/>
                </a:path>
                <a:path w="332104" h="297180">
                  <a:moveTo>
                    <a:pt x="152890" y="45973"/>
                  </a:moveTo>
                  <a:lnTo>
                    <a:pt x="153358" y="46665"/>
                  </a:lnTo>
                  <a:lnTo>
                    <a:pt x="153579" y="46936"/>
                  </a:lnTo>
                  <a:lnTo>
                    <a:pt x="153496" y="46665"/>
                  </a:lnTo>
                  <a:lnTo>
                    <a:pt x="152890" y="45973"/>
                  </a:lnTo>
                  <a:close/>
                </a:path>
                <a:path w="332104" h="297180">
                  <a:moveTo>
                    <a:pt x="82031" y="20032"/>
                  </a:moveTo>
                  <a:lnTo>
                    <a:pt x="81534" y="20319"/>
                  </a:lnTo>
                  <a:lnTo>
                    <a:pt x="81686" y="20319"/>
                  </a:lnTo>
                  <a:lnTo>
                    <a:pt x="82031" y="20032"/>
                  </a:lnTo>
                  <a:close/>
                </a:path>
                <a:path w="332104" h="297180">
                  <a:moveTo>
                    <a:pt x="140208" y="14858"/>
                  </a:moveTo>
                  <a:lnTo>
                    <a:pt x="115824" y="14858"/>
                  </a:lnTo>
                  <a:lnTo>
                    <a:pt x="118919" y="16128"/>
                  </a:lnTo>
                  <a:lnTo>
                    <a:pt x="120269" y="16637"/>
                  </a:lnTo>
                  <a:lnTo>
                    <a:pt x="125198" y="19402"/>
                  </a:lnTo>
                  <a:lnTo>
                    <a:pt x="124714" y="19050"/>
                  </a:lnTo>
                  <a:lnTo>
                    <a:pt x="145055" y="19050"/>
                  </a:lnTo>
                  <a:lnTo>
                    <a:pt x="144018" y="18033"/>
                  </a:lnTo>
                  <a:lnTo>
                    <a:pt x="140208" y="14858"/>
                  </a:lnTo>
                  <a:close/>
                </a:path>
                <a:path w="332104" h="297180">
                  <a:moveTo>
                    <a:pt x="89662" y="15620"/>
                  </a:moveTo>
                  <a:lnTo>
                    <a:pt x="88519" y="16128"/>
                  </a:lnTo>
                  <a:lnTo>
                    <a:pt x="89169" y="15905"/>
                  </a:lnTo>
                  <a:lnTo>
                    <a:pt x="89662" y="15620"/>
                  </a:lnTo>
                  <a:close/>
                </a:path>
                <a:path w="332104" h="297180">
                  <a:moveTo>
                    <a:pt x="89169" y="15905"/>
                  </a:moveTo>
                  <a:lnTo>
                    <a:pt x="88519" y="16128"/>
                  </a:lnTo>
                  <a:lnTo>
                    <a:pt x="88783" y="16128"/>
                  </a:lnTo>
                  <a:lnTo>
                    <a:pt x="89169" y="15905"/>
                  </a:lnTo>
                  <a:close/>
                </a:path>
                <a:path w="332104" h="297180">
                  <a:moveTo>
                    <a:pt x="89998" y="15620"/>
                  </a:moveTo>
                  <a:lnTo>
                    <a:pt x="89662" y="15620"/>
                  </a:lnTo>
                  <a:lnTo>
                    <a:pt x="89169" y="15905"/>
                  </a:lnTo>
                  <a:lnTo>
                    <a:pt x="89998" y="15620"/>
                  </a:lnTo>
                  <a:close/>
                </a:path>
                <a:path w="332104" h="297180">
                  <a:moveTo>
                    <a:pt x="138924" y="13789"/>
                  </a:moveTo>
                  <a:lnTo>
                    <a:pt x="112157" y="13789"/>
                  </a:lnTo>
                  <a:lnTo>
                    <a:pt x="116459" y="15112"/>
                  </a:lnTo>
                  <a:lnTo>
                    <a:pt x="115824" y="14858"/>
                  </a:lnTo>
                  <a:lnTo>
                    <a:pt x="140208" y="14858"/>
                  </a:lnTo>
                  <a:lnTo>
                    <a:pt x="138924" y="13789"/>
                  </a:lnTo>
                  <a:close/>
                </a:path>
                <a:path w="332104" h="297180">
                  <a:moveTo>
                    <a:pt x="137922" y="12953"/>
                  </a:moveTo>
                  <a:lnTo>
                    <a:pt x="107918" y="12953"/>
                  </a:lnTo>
                  <a:lnTo>
                    <a:pt x="112744" y="13969"/>
                  </a:lnTo>
                  <a:lnTo>
                    <a:pt x="112157" y="13789"/>
                  </a:lnTo>
                  <a:lnTo>
                    <a:pt x="138924" y="13789"/>
                  </a:lnTo>
                  <a:lnTo>
                    <a:pt x="137922" y="12953"/>
                  </a:lnTo>
                  <a:close/>
                </a:path>
                <a:path w="332104" h="297180">
                  <a:moveTo>
                    <a:pt x="97028" y="13207"/>
                  </a:moveTo>
                  <a:lnTo>
                    <a:pt x="95631" y="13462"/>
                  </a:lnTo>
                  <a:lnTo>
                    <a:pt x="96288" y="13462"/>
                  </a:lnTo>
                  <a:lnTo>
                    <a:pt x="97028" y="13207"/>
                  </a:lnTo>
                  <a:close/>
                </a:path>
                <a:path w="332104" h="297180">
                  <a:moveTo>
                    <a:pt x="98594" y="13207"/>
                  </a:moveTo>
                  <a:lnTo>
                    <a:pt x="97028" y="13207"/>
                  </a:lnTo>
                  <a:lnTo>
                    <a:pt x="96288" y="13462"/>
                  </a:lnTo>
                  <a:lnTo>
                    <a:pt x="95631" y="13462"/>
                  </a:lnTo>
                  <a:lnTo>
                    <a:pt x="98594" y="13207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0" name="object 110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3874008" y="5609844"/>
              <a:ext cx="467867" cy="469392"/>
            </a:xfrm>
            <a:prstGeom prst="rect">
              <a:avLst/>
            </a:prstGeom>
          </p:spPr>
        </p:pic>
        <p:sp>
          <p:nvSpPr>
            <p:cNvPr id="111" name="object 111"/>
            <p:cNvSpPr/>
            <p:nvPr/>
          </p:nvSpPr>
          <p:spPr>
            <a:xfrm>
              <a:off x="5655564" y="6323076"/>
              <a:ext cx="466725" cy="282575"/>
            </a:xfrm>
            <a:custGeom>
              <a:avLst/>
              <a:gdLst/>
              <a:ahLst/>
              <a:cxnLst/>
              <a:rect l="l" t="t" r="r" b="b"/>
              <a:pathLst>
                <a:path w="466725" h="282575">
                  <a:moveTo>
                    <a:pt x="0" y="77025"/>
                  </a:moveTo>
                  <a:lnTo>
                    <a:pt x="43466" y="123435"/>
                  </a:lnTo>
                  <a:lnTo>
                    <a:pt x="86503" y="167713"/>
                  </a:lnTo>
                  <a:lnTo>
                    <a:pt x="128699" y="207725"/>
                  </a:lnTo>
                  <a:lnTo>
                    <a:pt x="169639" y="241337"/>
                  </a:lnTo>
                  <a:lnTo>
                    <a:pt x="208911" y="266415"/>
                  </a:lnTo>
                  <a:lnTo>
                    <a:pt x="246101" y="280826"/>
                  </a:lnTo>
                  <a:lnTo>
                    <a:pt x="280797" y="282435"/>
                  </a:lnTo>
                  <a:lnTo>
                    <a:pt x="312722" y="269821"/>
                  </a:lnTo>
                  <a:lnTo>
                    <a:pt x="342152" y="244407"/>
                  </a:lnTo>
                  <a:lnTo>
                    <a:pt x="369501" y="208325"/>
                  </a:lnTo>
                  <a:lnTo>
                    <a:pt x="395181" y="163711"/>
                  </a:lnTo>
                  <a:lnTo>
                    <a:pt x="419606" y="112696"/>
                  </a:lnTo>
                  <a:lnTo>
                    <a:pt x="443189" y="57414"/>
                  </a:lnTo>
                  <a:lnTo>
                    <a:pt x="466344" y="0"/>
                  </a:lnTo>
                </a:path>
              </a:pathLst>
            </a:custGeom>
            <a:ln w="12192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2" name="object 112"/>
            <p:cNvSpPr/>
            <p:nvPr/>
          </p:nvSpPr>
          <p:spPr>
            <a:xfrm>
              <a:off x="6111240" y="2441448"/>
              <a:ext cx="2087880" cy="4165600"/>
            </a:xfrm>
            <a:custGeom>
              <a:avLst/>
              <a:gdLst/>
              <a:ahLst/>
              <a:cxnLst/>
              <a:rect l="l" t="t" r="r" b="b"/>
              <a:pathLst>
                <a:path w="2087879" h="4165600">
                  <a:moveTo>
                    <a:pt x="1739900" y="0"/>
                  </a:moveTo>
                  <a:lnTo>
                    <a:pt x="347980" y="0"/>
                  </a:lnTo>
                  <a:lnTo>
                    <a:pt x="300768" y="3177"/>
                  </a:lnTo>
                  <a:lnTo>
                    <a:pt x="255484" y="12432"/>
                  </a:lnTo>
                  <a:lnTo>
                    <a:pt x="212544" y="27350"/>
                  </a:lnTo>
                  <a:lnTo>
                    <a:pt x="172362" y="47516"/>
                  </a:lnTo>
                  <a:lnTo>
                    <a:pt x="135353" y="72516"/>
                  </a:lnTo>
                  <a:lnTo>
                    <a:pt x="101933" y="101933"/>
                  </a:lnTo>
                  <a:lnTo>
                    <a:pt x="72516" y="135353"/>
                  </a:lnTo>
                  <a:lnTo>
                    <a:pt x="47516" y="172362"/>
                  </a:lnTo>
                  <a:lnTo>
                    <a:pt x="27350" y="212544"/>
                  </a:lnTo>
                  <a:lnTo>
                    <a:pt x="12432" y="255484"/>
                  </a:lnTo>
                  <a:lnTo>
                    <a:pt x="3177" y="300768"/>
                  </a:lnTo>
                  <a:lnTo>
                    <a:pt x="0" y="347979"/>
                  </a:lnTo>
                  <a:lnTo>
                    <a:pt x="0" y="3817099"/>
                  </a:lnTo>
                  <a:lnTo>
                    <a:pt x="3177" y="3864319"/>
                  </a:lnTo>
                  <a:lnTo>
                    <a:pt x="12432" y="3909608"/>
                  </a:lnTo>
                  <a:lnTo>
                    <a:pt x="27350" y="3952552"/>
                  </a:lnTo>
                  <a:lnTo>
                    <a:pt x="47516" y="3992737"/>
                  </a:lnTo>
                  <a:lnTo>
                    <a:pt x="72516" y="4029746"/>
                  </a:lnTo>
                  <a:lnTo>
                    <a:pt x="101933" y="4063166"/>
                  </a:lnTo>
                  <a:lnTo>
                    <a:pt x="135353" y="4092582"/>
                  </a:lnTo>
                  <a:lnTo>
                    <a:pt x="172362" y="4117580"/>
                  </a:lnTo>
                  <a:lnTo>
                    <a:pt x="212544" y="4137744"/>
                  </a:lnTo>
                  <a:lnTo>
                    <a:pt x="255484" y="4152661"/>
                  </a:lnTo>
                  <a:lnTo>
                    <a:pt x="300768" y="4161915"/>
                  </a:lnTo>
                  <a:lnTo>
                    <a:pt x="347980" y="4165091"/>
                  </a:lnTo>
                  <a:lnTo>
                    <a:pt x="1739900" y="4165091"/>
                  </a:lnTo>
                  <a:lnTo>
                    <a:pt x="1787111" y="4161915"/>
                  </a:lnTo>
                  <a:lnTo>
                    <a:pt x="1832395" y="4152661"/>
                  </a:lnTo>
                  <a:lnTo>
                    <a:pt x="1875335" y="4137744"/>
                  </a:lnTo>
                  <a:lnTo>
                    <a:pt x="1915517" y="4117580"/>
                  </a:lnTo>
                  <a:lnTo>
                    <a:pt x="1952526" y="4092582"/>
                  </a:lnTo>
                  <a:lnTo>
                    <a:pt x="1985946" y="4063166"/>
                  </a:lnTo>
                  <a:lnTo>
                    <a:pt x="2015363" y="4029746"/>
                  </a:lnTo>
                  <a:lnTo>
                    <a:pt x="2040363" y="3992737"/>
                  </a:lnTo>
                  <a:lnTo>
                    <a:pt x="2060529" y="3952552"/>
                  </a:lnTo>
                  <a:lnTo>
                    <a:pt x="2075447" y="3909608"/>
                  </a:lnTo>
                  <a:lnTo>
                    <a:pt x="2084702" y="3864319"/>
                  </a:lnTo>
                  <a:lnTo>
                    <a:pt x="2087880" y="3817099"/>
                  </a:lnTo>
                  <a:lnTo>
                    <a:pt x="2087880" y="347979"/>
                  </a:lnTo>
                  <a:lnTo>
                    <a:pt x="2084702" y="300768"/>
                  </a:lnTo>
                  <a:lnTo>
                    <a:pt x="2075447" y="255484"/>
                  </a:lnTo>
                  <a:lnTo>
                    <a:pt x="2060529" y="212544"/>
                  </a:lnTo>
                  <a:lnTo>
                    <a:pt x="2040363" y="172362"/>
                  </a:lnTo>
                  <a:lnTo>
                    <a:pt x="2015363" y="135353"/>
                  </a:lnTo>
                  <a:lnTo>
                    <a:pt x="1985946" y="101933"/>
                  </a:lnTo>
                  <a:lnTo>
                    <a:pt x="1952526" y="72516"/>
                  </a:lnTo>
                  <a:lnTo>
                    <a:pt x="1915517" y="47516"/>
                  </a:lnTo>
                  <a:lnTo>
                    <a:pt x="1875335" y="27350"/>
                  </a:lnTo>
                  <a:lnTo>
                    <a:pt x="1832395" y="12432"/>
                  </a:lnTo>
                  <a:lnTo>
                    <a:pt x="1787111" y="3177"/>
                  </a:lnTo>
                  <a:lnTo>
                    <a:pt x="1739900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3" name="object 113"/>
          <p:cNvSpPr txBox="1"/>
          <p:nvPr/>
        </p:nvSpPr>
        <p:spPr>
          <a:xfrm>
            <a:off x="6168009" y="2838069"/>
            <a:ext cx="1986914" cy="4527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1400" spc="-5" dirty="0">
                <a:latin typeface="微軟正黑體"/>
                <a:cs typeface="微軟正黑體"/>
              </a:rPr>
              <a:t>模型開發、訓練、優化、</a:t>
            </a:r>
            <a:r>
              <a:rPr sz="1400" spc="-25" dirty="0">
                <a:latin typeface="微軟正黑體"/>
                <a:cs typeface="微軟正黑體"/>
              </a:rPr>
              <a:t>部署</a:t>
            </a:r>
            <a:endParaRPr sz="1400">
              <a:latin typeface="微軟正黑體"/>
              <a:cs typeface="微軟正黑體"/>
            </a:endParaRPr>
          </a:p>
        </p:txBody>
      </p:sp>
      <p:sp>
        <p:nvSpPr>
          <p:cNvPr id="114" name="object 114"/>
          <p:cNvSpPr txBox="1"/>
          <p:nvPr/>
        </p:nvSpPr>
        <p:spPr>
          <a:xfrm>
            <a:off x="6257925" y="3765296"/>
            <a:ext cx="1979930" cy="6667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400" spc="-10" dirty="0">
                <a:latin typeface="微軟正黑體"/>
                <a:cs typeface="微軟正黑體"/>
              </a:rPr>
              <a:t>AI</a:t>
            </a:r>
            <a:r>
              <a:rPr sz="1400" dirty="0">
                <a:latin typeface="微軟正黑體"/>
                <a:cs typeface="微軟正黑體"/>
              </a:rPr>
              <a:t>於作業主輔角色，人員於</a:t>
            </a:r>
            <a:r>
              <a:rPr sz="1400" spc="-15" dirty="0">
                <a:latin typeface="微軟正黑體"/>
                <a:cs typeface="微軟正黑體"/>
              </a:rPr>
              <a:t>AI</a:t>
            </a:r>
            <a:r>
              <a:rPr sz="1400" spc="-10" dirty="0">
                <a:latin typeface="微軟正黑體"/>
                <a:cs typeface="微軟正黑體"/>
              </a:rPr>
              <a:t>分析完應做項目，以</a:t>
            </a:r>
            <a:r>
              <a:rPr sz="1400" dirty="0">
                <a:latin typeface="微軟正黑體"/>
                <a:cs typeface="微軟正黑體"/>
              </a:rPr>
              <a:t>及回饋機制設計</a:t>
            </a:r>
            <a:endParaRPr sz="1400">
              <a:latin typeface="微軟正黑體"/>
              <a:cs typeface="微軟正黑體"/>
            </a:endParaRPr>
          </a:p>
        </p:txBody>
      </p:sp>
      <p:sp>
        <p:nvSpPr>
          <p:cNvPr id="115" name="object 115"/>
          <p:cNvSpPr txBox="1"/>
          <p:nvPr/>
        </p:nvSpPr>
        <p:spPr>
          <a:xfrm>
            <a:off x="6257925" y="4692777"/>
            <a:ext cx="182753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400" dirty="0">
                <a:latin typeface="微軟正黑體"/>
                <a:cs typeface="微軟正黑體"/>
              </a:rPr>
              <a:t>從</a:t>
            </a:r>
            <a:r>
              <a:rPr sz="1400" spc="-10" dirty="0">
                <a:latin typeface="微軟正黑體"/>
                <a:cs typeface="微軟正黑體"/>
              </a:rPr>
              <a:t>Pilot成效推估導入方案投資成本與效益</a:t>
            </a:r>
            <a:endParaRPr sz="1400">
              <a:latin typeface="微軟正黑體"/>
              <a:cs typeface="微軟正黑體"/>
            </a:endParaRPr>
          </a:p>
        </p:txBody>
      </p:sp>
      <p:sp>
        <p:nvSpPr>
          <p:cNvPr id="116" name="object 116"/>
          <p:cNvSpPr txBox="1"/>
          <p:nvPr/>
        </p:nvSpPr>
        <p:spPr>
          <a:xfrm>
            <a:off x="6818756" y="5531916"/>
            <a:ext cx="912494" cy="453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1275">
              <a:lnSpc>
                <a:spcPct val="100000"/>
              </a:lnSpc>
              <a:spcBef>
                <a:spcPts val="105"/>
              </a:spcBef>
            </a:pPr>
            <a:r>
              <a:rPr sz="1400" b="1" spc="-10" dirty="0">
                <a:latin typeface="微軟正黑體"/>
                <a:cs typeface="微軟正黑體"/>
              </a:rPr>
              <a:t>Endpoint:</a:t>
            </a:r>
            <a:endParaRPr sz="1400">
              <a:latin typeface="微軟正黑體"/>
              <a:cs typeface="微軟正黑體"/>
            </a:endParaRPr>
          </a:p>
          <a:p>
            <a:pPr marL="12700">
              <a:lnSpc>
                <a:spcPct val="100000"/>
              </a:lnSpc>
            </a:pPr>
            <a:r>
              <a:rPr sz="1400" dirty="0">
                <a:latin typeface="微軟正黑體"/>
                <a:cs typeface="微軟正黑體"/>
              </a:rPr>
              <a:t>驗證</a:t>
            </a:r>
            <a:r>
              <a:rPr sz="1400" spc="-20" dirty="0">
                <a:latin typeface="微軟正黑體"/>
                <a:cs typeface="微軟正黑體"/>
              </a:rPr>
              <a:t>AI</a:t>
            </a:r>
            <a:r>
              <a:rPr sz="1400" spc="-25" dirty="0">
                <a:latin typeface="微軟正黑體"/>
                <a:cs typeface="微軟正黑體"/>
              </a:rPr>
              <a:t>效果</a:t>
            </a:r>
            <a:endParaRPr sz="1400">
              <a:latin typeface="微軟正黑體"/>
              <a:cs typeface="微軟正黑體"/>
            </a:endParaRPr>
          </a:p>
        </p:txBody>
      </p:sp>
      <p:grpSp>
        <p:nvGrpSpPr>
          <p:cNvPr id="117" name="object 117"/>
          <p:cNvGrpSpPr/>
          <p:nvPr/>
        </p:nvGrpSpPr>
        <p:grpSpPr>
          <a:xfrm>
            <a:off x="6280403" y="2310257"/>
            <a:ext cx="4151629" cy="4302125"/>
            <a:chOff x="6280403" y="2310257"/>
            <a:chExt cx="4151629" cy="4302125"/>
          </a:xfrm>
        </p:grpSpPr>
        <p:sp>
          <p:nvSpPr>
            <p:cNvPr id="118" name="object 118"/>
            <p:cNvSpPr/>
            <p:nvPr/>
          </p:nvSpPr>
          <p:spPr>
            <a:xfrm>
              <a:off x="6672833" y="2310257"/>
              <a:ext cx="332105" cy="297180"/>
            </a:xfrm>
            <a:custGeom>
              <a:avLst/>
              <a:gdLst/>
              <a:ahLst/>
              <a:cxnLst/>
              <a:rect l="l" t="t" r="r" b="b"/>
              <a:pathLst>
                <a:path w="332104" h="297180">
                  <a:moveTo>
                    <a:pt x="237363" y="254888"/>
                  </a:moveTo>
                  <a:lnTo>
                    <a:pt x="233807" y="256793"/>
                  </a:lnTo>
                  <a:lnTo>
                    <a:pt x="232903" y="259841"/>
                  </a:lnTo>
                  <a:lnTo>
                    <a:pt x="231775" y="263525"/>
                  </a:lnTo>
                  <a:lnTo>
                    <a:pt x="233748" y="267207"/>
                  </a:lnTo>
                  <a:lnTo>
                    <a:pt x="234092" y="267207"/>
                  </a:lnTo>
                  <a:lnTo>
                    <a:pt x="331850" y="296798"/>
                  </a:lnTo>
                  <a:lnTo>
                    <a:pt x="330711" y="291718"/>
                  </a:lnTo>
                  <a:lnTo>
                    <a:pt x="318516" y="291718"/>
                  </a:lnTo>
                  <a:lnTo>
                    <a:pt x="316992" y="289940"/>
                  </a:lnTo>
                  <a:lnTo>
                    <a:pt x="311509" y="283337"/>
                  </a:lnTo>
                  <a:lnTo>
                    <a:pt x="305562" y="275589"/>
                  </a:lnTo>
                  <a:lnTo>
                    <a:pt x="305791" y="275589"/>
                  </a:lnTo>
                  <a:lnTo>
                    <a:pt x="237363" y="254888"/>
                  </a:lnTo>
                  <a:close/>
                </a:path>
                <a:path w="332104" h="297180">
                  <a:moveTo>
                    <a:pt x="145055" y="19050"/>
                  </a:moveTo>
                  <a:lnTo>
                    <a:pt x="124714" y="19050"/>
                  </a:lnTo>
                  <a:lnTo>
                    <a:pt x="125242" y="19402"/>
                  </a:lnTo>
                  <a:lnTo>
                    <a:pt x="125412" y="19557"/>
                  </a:lnTo>
                  <a:lnTo>
                    <a:pt x="153496" y="46665"/>
                  </a:lnTo>
                  <a:lnTo>
                    <a:pt x="153570" y="46936"/>
                  </a:lnTo>
                  <a:lnTo>
                    <a:pt x="158274" y="52751"/>
                  </a:lnTo>
                  <a:lnTo>
                    <a:pt x="159845" y="54648"/>
                  </a:lnTo>
                  <a:lnTo>
                    <a:pt x="160063" y="54830"/>
                  </a:lnTo>
                  <a:lnTo>
                    <a:pt x="160845" y="55879"/>
                  </a:lnTo>
                  <a:lnTo>
                    <a:pt x="194691" y="103504"/>
                  </a:lnTo>
                  <a:lnTo>
                    <a:pt x="223774" y="148843"/>
                  </a:lnTo>
                  <a:lnTo>
                    <a:pt x="252730" y="195325"/>
                  </a:lnTo>
                  <a:lnTo>
                    <a:pt x="266826" y="217804"/>
                  </a:lnTo>
                  <a:lnTo>
                    <a:pt x="293370" y="258317"/>
                  </a:lnTo>
                  <a:lnTo>
                    <a:pt x="316992" y="289940"/>
                  </a:lnTo>
                  <a:lnTo>
                    <a:pt x="318516" y="291718"/>
                  </a:lnTo>
                  <a:lnTo>
                    <a:pt x="321691" y="288925"/>
                  </a:lnTo>
                  <a:lnTo>
                    <a:pt x="317119" y="288925"/>
                  </a:lnTo>
                  <a:lnTo>
                    <a:pt x="314720" y="278288"/>
                  </a:lnTo>
                  <a:lnTo>
                    <a:pt x="305791" y="275589"/>
                  </a:lnTo>
                  <a:lnTo>
                    <a:pt x="314111" y="275589"/>
                  </a:lnTo>
                  <a:lnTo>
                    <a:pt x="310820" y="260999"/>
                  </a:lnTo>
                  <a:lnTo>
                    <a:pt x="277622" y="210946"/>
                  </a:lnTo>
                  <a:lnTo>
                    <a:pt x="234569" y="141985"/>
                  </a:lnTo>
                  <a:lnTo>
                    <a:pt x="219837" y="118744"/>
                  </a:lnTo>
                  <a:lnTo>
                    <a:pt x="190881" y="75310"/>
                  </a:lnTo>
                  <a:lnTo>
                    <a:pt x="163322" y="38607"/>
                  </a:lnTo>
                  <a:lnTo>
                    <a:pt x="150241" y="24129"/>
                  </a:lnTo>
                  <a:lnTo>
                    <a:pt x="145055" y="19050"/>
                  </a:lnTo>
                  <a:close/>
                </a:path>
                <a:path w="332104" h="297180">
                  <a:moveTo>
                    <a:pt x="305943" y="194437"/>
                  </a:moveTo>
                  <a:lnTo>
                    <a:pt x="302514" y="195325"/>
                  </a:lnTo>
                  <a:lnTo>
                    <a:pt x="299085" y="196087"/>
                  </a:lnTo>
                  <a:lnTo>
                    <a:pt x="296925" y="199389"/>
                  </a:lnTo>
                  <a:lnTo>
                    <a:pt x="310820" y="260999"/>
                  </a:lnTo>
                  <a:lnTo>
                    <a:pt x="315820" y="268096"/>
                  </a:lnTo>
                  <a:lnTo>
                    <a:pt x="321310" y="275208"/>
                  </a:lnTo>
                  <a:lnTo>
                    <a:pt x="326665" y="281685"/>
                  </a:lnTo>
                  <a:lnTo>
                    <a:pt x="326751" y="281813"/>
                  </a:lnTo>
                  <a:lnTo>
                    <a:pt x="327933" y="283209"/>
                  </a:lnTo>
                  <a:lnTo>
                    <a:pt x="328041" y="283337"/>
                  </a:lnTo>
                  <a:lnTo>
                    <a:pt x="318516" y="291718"/>
                  </a:lnTo>
                  <a:lnTo>
                    <a:pt x="330711" y="291718"/>
                  </a:lnTo>
                  <a:lnTo>
                    <a:pt x="309372" y="196595"/>
                  </a:lnTo>
                  <a:lnTo>
                    <a:pt x="305943" y="194437"/>
                  </a:lnTo>
                  <a:close/>
                </a:path>
                <a:path w="332104" h="297180">
                  <a:moveTo>
                    <a:pt x="314720" y="278288"/>
                  </a:moveTo>
                  <a:lnTo>
                    <a:pt x="317119" y="288925"/>
                  </a:lnTo>
                  <a:lnTo>
                    <a:pt x="325120" y="281431"/>
                  </a:lnTo>
                  <a:lnTo>
                    <a:pt x="314720" y="278288"/>
                  </a:lnTo>
                  <a:close/>
                </a:path>
                <a:path w="332104" h="297180">
                  <a:moveTo>
                    <a:pt x="310820" y="260999"/>
                  </a:moveTo>
                  <a:lnTo>
                    <a:pt x="314720" y="278288"/>
                  </a:lnTo>
                  <a:lnTo>
                    <a:pt x="325120" y="281431"/>
                  </a:lnTo>
                  <a:lnTo>
                    <a:pt x="317119" y="288925"/>
                  </a:lnTo>
                  <a:lnTo>
                    <a:pt x="321691" y="288925"/>
                  </a:lnTo>
                  <a:lnTo>
                    <a:pt x="328041" y="283337"/>
                  </a:lnTo>
                  <a:lnTo>
                    <a:pt x="326751" y="281813"/>
                  </a:lnTo>
                  <a:lnTo>
                    <a:pt x="326455" y="281431"/>
                  </a:lnTo>
                  <a:lnTo>
                    <a:pt x="321310" y="275208"/>
                  </a:lnTo>
                  <a:lnTo>
                    <a:pt x="315820" y="268096"/>
                  </a:lnTo>
                  <a:lnTo>
                    <a:pt x="310820" y="260999"/>
                  </a:lnTo>
                  <a:close/>
                </a:path>
                <a:path w="332104" h="297180">
                  <a:moveTo>
                    <a:pt x="314111" y="275589"/>
                  </a:moveTo>
                  <a:lnTo>
                    <a:pt x="305791" y="275589"/>
                  </a:lnTo>
                  <a:lnTo>
                    <a:pt x="314720" y="278288"/>
                  </a:lnTo>
                  <a:lnTo>
                    <a:pt x="314111" y="275589"/>
                  </a:lnTo>
                  <a:close/>
                </a:path>
                <a:path w="332104" h="297180">
                  <a:moveTo>
                    <a:pt x="103759" y="0"/>
                  </a:moveTo>
                  <a:lnTo>
                    <a:pt x="66167" y="16637"/>
                  </a:lnTo>
                  <a:lnTo>
                    <a:pt x="37071" y="57708"/>
                  </a:lnTo>
                  <a:lnTo>
                    <a:pt x="18034" y="98297"/>
                  </a:lnTo>
                  <a:lnTo>
                    <a:pt x="0" y="142493"/>
                  </a:lnTo>
                  <a:lnTo>
                    <a:pt x="11811" y="147319"/>
                  </a:lnTo>
                  <a:lnTo>
                    <a:pt x="23749" y="117601"/>
                  </a:lnTo>
                  <a:lnTo>
                    <a:pt x="29612" y="103504"/>
                  </a:lnTo>
                  <a:lnTo>
                    <a:pt x="34246" y="92749"/>
                  </a:lnTo>
                  <a:lnTo>
                    <a:pt x="41910" y="76326"/>
                  </a:lnTo>
                  <a:lnTo>
                    <a:pt x="48260" y="63753"/>
                  </a:lnTo>
                  <a:lnTo>
                    <a:pt x="48811" y="62820"/>
                  </a:lnTo>
                  <a:lnTo>
                    <a:pt x="55377" y="51330"/>
                  </a:lnTo>
                  <a:lnTo>
                    <a:pt x="61341" y="42163"/>
                  </a:lnTo>
                  <a:lnTo>
                    <a:pt x="63297" y="39623"/>
                  </a:lnTo>
                  <a:lnTo>
                    <a:pt x="68199" y="33146"/>
                  </a:lnTo>
                  <a:lnTo>
                    <a:pt x="68423" y="32997"/>
                  </a:lnTo>
                  <a:lnTo>
                    <a:pt x="74716" y="26162"/>
                  </a:lnTo>
                  <a:lnTo>
                    <a:pt x="74820" y="26017"/>
                  </a:lnTo>
                  <a:lnTo>
                    <a:pt x="75184" y="25653"/>
                  </a:lnTo>
                  <a:lnTo>
                    <a:pt x="75895" y="25145"/>
                  </a:lnTo>
                  <a:lnTo>
                    <a:pt x="81686" y="20319"/>
                  </a:lnTo>
                  <a:lnTo>
                    <a:pt x="81534" y="20319"/>
                  </a:lnTo>
                  <a:lnTo>
                    <a:pt x="82296" y="19812"/>
                  </a:lnTo>
                  <a:lnTo>
                    <a:pt x="82852" y="19557"/>
                  </a:lnTo>
                  <a:lnTo>
                    <a:pt x="88783" y="16128"/>
                  </a:lnTo>
                  <a:lnTo>
                    <a:pt x="88519" y="16128"/>
                  </a:lnTo>
                  <a:lnTo>
                    <a:pt x="89662" y="15620"/>
                  </a:lnTo>
                  <a:lnTo>
                    <a:pt x="89998" y="15620"/>
                  </a:lnTo>
                  <a:lnTo>
                    <a:pt x="96288" y="13462"/>
                  </a:lnTo>
                  <a:lnTo>
                    <a:pt x="95631" y="13462"/>
                  </a:lnTo>
                  <a:lnTo>
                    <a:pt x="97027" y="13207"/>
                  </a:lnTo>
                  <a:lnTo>
                    <a:pt x="98594" y="13207"/>
                  </a:lnTo>
                  <a:lnTo>
                    <a:pt x="101557" y="12953"/>
                  </a:lnTo>
                  <a:lnTo>
                    <a:pt x="137922" y="12953"/>
                  </a:lnTo>
                  <a:lnTo>
                    <a:pt x="109347" y="253"/>
                  </a:lnTo>
                  <a:lnTo>
                    <a:pt x="103759" y="0"/>
                  </a:lnTo>
                  <a:close/>
                </a:path>
                <a:path w="332104" h="297180">
                  <a:moveTo>
                    <a:pt x="152890" y="45973"/>
                  </a:moveTo>
                  <a:lnTo>
                    <a:pt x="153358" y="46665"/>
                  </a:lnTo>
                  <a:lnTo>
                    <a:pt x="153579" y="46936"/>
                  </a:lnTo>
                  <a:lnTo>
                    <a:pt x="153496" y="46665"/>
                  </a:lnTo>
                  <a:lnTo>
                    <a:pt x="152890" y="45973"/>
                  </a:lnTo>
                  <a:close/>
                </a:path>
                <a:path w="332104" h="297180">
                  <a:moveTo>
                    <a:pt x="82031" y="20032"/>
                  </a:moveTo>
                  <a:lnTo>
                    <a:pt x="81534" y="20319"/>
                  </a:lnTo>
                  <a:lnTo>
                    <a:pt x="81686" y="20319"/>
                  </a:lnTo>
                  <a:lnTo>
                    <a:pt x="82031" y="20032"/>
                  </a:lnTo>
                  <a:close/>
                </a:path>
                <a:path w="332104" h="297180">
                  <a:moveTo>
                    <a:pt x="140207" y="14858"/>
                  </a:moveTo>
                  <a:lnTo>
                    <a:pt x="115824" y="14858"/>
                  </a:lnTo>
                  <a:lnTo>
                    <a:pt x="118919" y="16128"/>
                  </a:lnTo>
                  <a:lnTo>
                    <a:pt x="120269" y="16637"/>
                  </a:lnTo>
                  <a:lnTo>
                    <a:pt x="125198" y="19402"/>
                  </a:lnTo>
                  <a:lnTo>
                    <a:pt x="124714" y="19050"/>
                  </a:lnTo>
                  <a:lnTo>
                    <a:pt x="145055" y="19050"/>
                  </a:lnTo>
                  <a:lnTo>
                    <a:pt x="144018" y="18033"/>
                  </a:lnTo>
                  <a:lnTo>
                    <a:pt x="140207" y="14858"/>
                  </a:lnTo>
                  <a:close/>
                </a:path>
                <a:path w="332104" h="297180">
                  <a:moveTo>
                    <a:pt x="89662" y="15620"/>
                  </a:moveTo>
                  <a:lnTo>
                    <a:pt x="88519" y="16128"/>
                  </a:lnTo>
                  <a:lnTo>
                    <a:pt x="89169" y="15905"/>
                  </a:lnTo>
                  <a:lnTo>
                    <a:pt x="89662" y="15620"/>
                  </a:lnTo>
                  <a:close/>
                </a:path>
                <a:path w="332104" h="297180">
                  <a:moveTo>
                    <a:pt x="89169" y="15905"/>
                  </a:moveTo>
                  <a:lnTo>
                    <a:pt x="88519" y="16128"/>
                  </a:lnTo>
                  <a:lnTo>
                    <a:pt x="88783" y="16128"/>
                  </a:lnTo>
                  <a:lnTo>
                    <a:pt x="89169" y="15905"/>
                  </a:lnTo>
                  <a:close/>
                </a:path>
                <a:path w="332104" h="297180">
                  <a:moveTo>
                    <a:pt x="89998" y="15620"/>
                  </a:moveTo>
                  <a:lnTo>
                    <a:pt x="89662" y="15620"/>
                  </a:lnTo>
                  <a:lnTo>
                    <a:pt x="89169" y="15905"/>
                  </a:lnTo>
                  <a:lnTo>
                    <a:pt x="89998" y="15620"/>
                  </a:lnTo>
                  <a:close/>
                </a:path>
                <a:path w="332104" h="297180">
                  <a:moveTo>
                    <a:pt x="138924" y="13789"/>
                  </a:moveTo>
                  <a:lnTo>
                    <a:pt x="112157" y="13789"/>
                  </a:lnTo>
                  <a:lnTo>
                    <a:pt x="116459" y="15112"/>
                  </a:lnTo>
                  <a:lnTo>
                    <a:pt x="115824" y="14858"/>
                  </a:lnTo>
                  <a:lnTo>
                    <a:pt x="140207" y="14858"/>
                  </a:lnTo>
                  <a:lnTo>
                    <a:pt x="138924" y="13789"/>
                  </a:lnTo>
                  <a:close/>
                </a:path>
                <a:path w="332104" h="297180">
                  <a:moveTo>
                    <a:pt x="137922" y="12953"/>
                  </a:moveTo>
                  <a:lnTo>
                    <a:pt x="107918" y="12953"/>
                  </a:lnTo>
                  <a:lnTo>
                    <a:pt x="112744" y="13969"/>
                  </a:lnTo>
                  <a:lnTo>
                    <a:pt x="112157" y="13789"/>
                  </a:lnTo>
                  <a:lnTo>
                    <a:pt x="138924" y="13789"/>
                  </a:lnTo>
                  <a:lnTo>
                    <a:pt x="137922" y="12953"/>
                  </a:lnTo>
                  <a:close/>
                </a:path>
                <a:path w="332104" h="297180">
                  <a:moveTo>
                    <a:pt x="97027" y="13207"/>
                  </a:moveTo>
                  <a:lnTo>
                    <a:pt x="95631" y="13462"/>
                  </a:lnTo>
                  <a:lnTo>
                    <a:pt x="96288" y="13462"/>
                  </a:lnTo>
                  <a:lnTo>
                    <a:pt x="97027" y="13207"/>
                  </a:lnTo>
                  <a:close/>
                </a:path>
                <a:path w="332104" h="297180">
                  <a:moveTo>
                    <a:pt x="98594" y="13207"/>
                  </a:moveTo>
                  <a:lnTo>
                    <a:pt x="97027" y="13207"/>
                  </a:lnTo>
                  <a:lnTo>
                    <a:pt x="96288" y="13462"/>
                  </a:lnTo>
                  <a:lnTo>
                    <a:pt x="95631" y="13462"/>
                  </a:lnTo>
                  <a:lnTo>
                    <a:pt x="98594" y="13207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9" name="object 119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6280403" y="5609844"/>
              <a:ext cx="467868" cy="469392"/>
            </a:xfrm>
            <a:prstGeom prst="rect">
              <a:avLst/>
            </a:prstGeom>
          </p:spPr>
        </p:pic>
        <p:sp>
          <p:nvSpPr>
            <p:cNvPr id="120" name="object 120"/>
            <p:cNvSpPr/>
            <p:nvPr/>
          </p:nvSpPr>
          <p:spPr>
            <a:xfrm>
              <a:off x="7915655" y="6323076"/>
              <a:ext cx="466725" cy="282575"/>
            </a:xfrm>
            <a:custGeom>
              <a:avLst/>
              <a:gdLst/>
              <a:ahLst/>
              <a:cxnLst/>
              <a:rect l="l" t="t" r="r" b="b"/>
              <a:pathLst>
                <a:path w="466725" h="282575">
                  <a:moveTo>
                    <a:pt x="0" y="77025"/>
                  </a:moveTo>
                  <a:lnTo>
                    <a:pt x="43466" y="123435"/>
                  </a:lnTo>
                  <a:lnTo>
                    <a:pt x="86503" y="167713"/>
                  </a:lnTo>
                  <a:lnTo>
                    <a:pt x="128699" y="207725"/>
                  </a:lnTo>
                  <a:lnTo>
                    <a:pt x="169639" y="241337"/>
                  </a:lnTo>
                  <a:lnTo>
                    <a:pt x="208911" y="266415"/>
                  </a:lnTo>
                  <a:lnTo>
                    <a:pt x="246101" y="280826"/>
                  </a:lnTo>
                  <a:lnTo>
                    <a:pt x="280797" y="282435"/>
                  </a:lnTo>
                  <a:lnTo>
                    <a:pt x="312722" y="269821"/>
                  </a:lnTo>
                  <a:lnTo>
                    <a:pt x="342152" y="244407"/>
                  </a:lnTo>
                  <a:lnTo>
                    <a:pt x="369501" y="208325"/>
                  </a:lnTo>
                  <a:lnTo>
                    <a:pt x="395181" y="163711"/>
                  </a:lnTo>
                  <a:lnTo>
                    <a:pt x="419606" y="112696"/>
                  </a:lnTo>
                  <a:lnTo>
                    <a:pt x="443189" y="57414"/>
                  </a:lnTo>
                  <a:lnTo>
                    <a:pt x="466344" y="0"/>
                  </a:lnTo>
                </a:path>
              </a:pathLst>
            </a:custGeom>
            <a:ln w="12192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" name="object 121"/>
            <p:cNvSpPr/>
            <p:nvPr/>
          </p:nvSpPr>
          <p:spPr>
            <a:xfrm>
              <a:off x="8343899" y="2441448"/>
              <a:ext cx="2087880" cy="4165600"/>
            </a:xfrm>
            <a:custGeom>
              <a:avLst/>
              <a:gdLst/>
              <a:ahLst/>
              <a:cxnLst/>
              <a:rect l="l" t="t" r="r" b="b"/>
              <a:pathLst>
                <a:path w="2087879" h="4165600">
                  <a:moveTo>
                    <a:pt x="1739900" y="0"/>
                  </a:moveTo>
                  <a:lnTo>
                    <a:pt x="347979" y="0"/>
                  </a:lnTo>
                  <a:lnTo>
                    <a:pt x="300768" y="3177"/>
                  </a:lnTo>
                  <a:lnTo>
                    <a:pt x="255484" y="12432"/>
                  </a:lnTo>
                  <a:lnTo>
                    <a:pt x="212544" y="27350"/>
                  </a:lnTo>
                  <a:lnTo>
                    <a:pt x="172362" y="47516"/>
                  </a:lnTo>
                  <a:lnTo>
                    <a:pt x="135353" y="72516"/>
                  </a:lnTo>
                  <a:lnTo>
                    <a:pt x="101933" y="101933"/>
                  </a:lnTo>
                  <a:lnTo>
                    <a:pt x="72516" y="135353"/>
                  </a:lnTo>
                  <a:lnTo>
                    <a:pt x="47516" y="172362"/>
                  </a:lnTo>
                  <a:lnTo>
                    <a:pt x="27350" y="212544"/>
                  </a:lnTo>
                  <a:lnTo>
                    <a:pt x="12432" y="255484"/>
                  </a:lnTo>
                  <a:lnTo>
                    <a:pt x="3177" y="300768"/>
                  </a:lnTo>
                  <a:lnTo>
                    <a:pt x="0" y="347979"/>
                  </a:lnTo>
                  <a:lnTo>
                    <a:pt x="0" y="3817099"/>
                  </a:lnTo>
                  <a:lnTo>
                    <a:pt x="3177" y="3864319"/>
                  </a:lnTo>
                  <a:lnTo>
                    <a:pt x="12432" y="3909608"/>
                  </a:lnTo>
                  <a:lnTo>
                    <a:pt x="27350" y="3952552"/>
                  </a:lnTo>
                  <a:lnTo>
                    <a:pt x="47516" y="3992737"/>
                  </a:lnTo>
                  <a:lnTo>
                    <a:pt x="72516" y="4029746"/>
                  </a:lnTo>
                  <a:lnTo>
                    <a:pt x="101933" y="4063166"/>
                  </a:lnTo>
                  <a:lnTo>
                    <a:pt x="135353" y="4092582"/>
                  </a:lnTo>
                  <a:lnTo>
                    <a:pt x="172362" y="4117580"/>
                  </a:lnTo>
                  <a:lnTo>
                    <a:pt x="212544" y="4137744"/>
                  </a:lnTo>
                  <a:lnTo>
                    <a:pt x="255484" y="4152661"/>
                  </a:lnTo>
                  <a:lnTo>
                    <a:pt x="300768" y="4161915"/>
                  </a:lnTo>
                  <a:lnTo>
                    <a:pt x="347979" y="4165091"/>
                  </a:lnTo>
                  <a:lnTo>
                    <a:pt x="1739900" y="4165091"/>
                  </a:lnTo>
                  <a:lnTo>
                    <a:pt x="1787111" y="4161915"/>
                  </a:lnTo>
                  <a:lnTo>
                    <a:pt x="1832395" y="4152661"/>
                  </a:lnTo>
                  <a:lnTo>
                    <a:pt x="1875335" y="4137744"/>
                  </a:lnTo>
                  <a:lnTo>
                    <a:pt x="1915517" y="4117580"/>
                  </a:lnTo>
                  <a:lnTo>
                    <a:pt x="1952526" y="4092582"/>
                  </a:lnTo>
                  <a:lnTo>
                    <a:pt x="1985946" y="4063166"/>
                  </a:lnTo>
                  <a:lnTo>
                    <a:pt x="2015363" y="4029746"/>
                  </a:lnTo>
                  <a:lnTo>
                    <a:pt x="2040363" y="3992737"/>
                  </a:lnTo>
                  <a:lnTo>
                    <a:pt x="2060529" y="3952552"/>
                  </a:lnTo>
                  <a:lnTo>
                    <a:pt x="2075447" y="3909608"/>
                  </a:lnTo>
                  <a:lnTo>
                    <a:pt x="2084702" y="3864319"/>
                  </a:lnTo>
                  <a:lnTo>
                    <a:pt x="2087879" y="3817099"/>
                  </a:lnTo>
                  <a:lnTo>
                    <a:pt x="2087879" y="347979"/>
                  </a:lnTo>
                  <a:lnTo>
                    <a:pt x="2084702" y="300768"/>
                  </a:lnTo>
                  <a:lnTo>
                    <a:pt x="2075447" y="255484"/>
                  </a:lnTo>
                  <a:lnTo>
                    <a:pt x="2060529" y="212544"/>
                  </a:lnTo>
                  <a:lnTo>
                    <a:pt x="2040363" y="172362"/>
                  </a:lnTo>
                  <a:lnTo>
                    <a:pt x="2015363" y="135353"/>
                  </a:lnTo>
                  <a:lnTo>
                    <a:pt x="1985946" y="101933"/>
                  </a:lnTo>
                  <a:lnTo>
                    <a:pt x="1952526" y="72516"/>
                  </a:lnTo>
                  <a:lnTo>
                    <a:pt x="1915517" y="47516"/>
                  </a:lnTo>
                  <a:lnTo>
                    <a:pt x="1875335" y="27350"/>
                  </a:lnTo>
                  <a:lnTo>
                    <a:pt x="1832395" y="12432"/>
                  </a:lnTo>
                  <a:lnTo>
                    <a:pt x="1787111" y="3177"/>
                  </a:lnTo>
                  <a:lnTo>
                    <a:pt x="1739900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2" name="object 122"/>
          <p:cNvSpPr txBox="1"/>
          <p:nvPr/>
        </p:nvSpPr>
        <p:spPr>
          <a:xfrm>
            <a:off x="8489950" y="2838069"/>
            <a:ext cx="1804670" cy="4527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1400" dirty="0">
                <a:latin typeface="微軟正黑體"/>
                <a:cs typeface="微軟正黑體"/>
              </a:rPr>
              <a:t>協助</a:t>
            </a:r>
            <a:r>
              <a:rPr sz="1400" spc="-10" dirty="0">
                <a:latin typeface="微軟正黑體"/>
                <a:cs typeface="微軟正黑體"/>
              </a:rPr>
              <a:t>AI使用者具備相應知識與技能</a:t>
            </a:r>
            <a:endParaRPr sz="1400">
              <a:latin typeface="微軟正黑體"/>
              <a:cs typeface="微軟正黑體"/>
            </a:endParaRPr>
          </a:p>
        </p:txBody>
      </p:sp>
      <p:sp>
        <p:nvSpPr>
          <p:cNvPr id="123" name="object 123"/>
          <p:cNvSpPr txBox="1"/>
          <p:nvPr/>
        </p:nvSpPr>
        <p:spPr>
          <a:xfrm>
            <a:off x="8489950" y="3765296"/>
            <a:ext cx="1808480" cy="4533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400" spc="-5" dirty="0">
                <a:latin typeface="微軟正黑體"/>
                <a:cs typeface="微軟正黑體"/>
              </a:rPr>
              <a:t>監控模型準確率，適時</a:t>
            </a:r>
            <a:r>
              <a:rPr sz="1400" spc="-10" dirty="0">
                <a:latin typeface="微軟正黑體"/>
                <a:cs typeface="微軟正黑體"/>
              </a:rPr>
              <a:t>重新訓練模型</a:t>
            </a:r>
            <a:endParaRPr sz="1400">
              <a:latin typeface="微軟正黑體"/>
              <a:cs typeface="微軟正黑體"/>
            </a:endParaRPr>
          </a:p>
        </p:txBody>
      </p:sp>
      <p:sp>
        <p:nvSpPr>
          <p:cNvPr id="124" name="object 124"/>
          <p:cNvSpPr txBox="1"/>
          <p:nvPr/>
        </p:nvSpPr>
        <p:spPr>
          <a:xfrm>
            <a:off x="8489950" y="4692777"/>
            <a:ext cx="180848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400" spc="-5" dirty="0">
                <a:latin typeface="微軟正黑體"/>
                <a:cs typeface="微軟正黑體"/>
              </a:rPr>
              <a:t>應用點到面的擴散，建</a:t>
            </a:r>
            <a:r>
              <a:rPr sz="1400" spc="-10" dirty="0">
                <a:latin typeface="微軟正黑體"/>
                <a:cs typeface="微軟正黑體"/>
              </a:rPr>
              <a:t>立機制與改革文化</a:t>
            </a:r>
            <a:endParaRPr sz="1400">
              <a:latin typeface="微軟正黑體"/>
              <a:cs typeface="微軟正黑體"/>
            </a:endParaRPr>
          </a:p>
        </p:txBody>
      </p:sp>
      <p:sp>
        <p:nvSpPr>
          <p:cNvPr id="125" name="object 125"/>
          <p:cNvSpPr txBox="1"/>
          <p:nvPr/>
        </p:nvSpPr>
        <p:spPr>
          <a:xfrm>
            <a:off x="8759443" y="5531916"/>
            <a:ext cx="1626235" cy="453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05"/>
              </a:spcBef>
            </a:pPr>
            <a:r>
              <a:rPr sz="1400" b="1" spc="-10" dirty="0">
                <a:latin typeface="微軟正黑體"/>
                <a:cs typeface="微軟正黑體"/>
              </a:rPr>
              <a:t>Endpoint:</a:t>
            </a:r>
            <a:endParaRPr sz="1400">
              <a:latin typeface="微軟正黑體"/>
              <a:cs typeface="微軟正黑體"/>
            </a:endParaRPr>
          </a:p>
          <a:p>
            <a:pPr algn="ctr">
              <a:lnSpc>
                <a:spcPct val="100000"/>
              </a:lnSpc>
            </a:pPr>
            <a:r>
              <a:rPr sz="1400" dirty="0">
                <a:latin typeface="微軟正黑體"/>
                <a:cs typeface="微軟正黑體"/>
              </a:rPr>
              <a:t>持續發揮導入</a:t>
            </a:r>
            <a:r>
              <a:rPr sz="1400" spc="-20" dirty="0">
                <a:latin typeface="微軟正黑體"/>
                <a:cs typeface="微軟正黑體"/>
              </a:rPr>
              <a:t>AI</a:t>
            </a:r>
            <a:r>
              <a:rPr sz="1400" spc="-25" dirty="0">
                <a:latin typeface="微軟正黑體"/>
                <a:cs typeface="微軟正黑體"/>
              </a:rPr>
              <a:t>價值</a:t>
            </a:r>
            <a:endParaRPr sz="1400">
              <a:latin typeface="微軟正黑體"/>
              <a:cs typeface="微軟正黑體"/>
            </a:endParaRPr>
          </a:p>
        </p:txBody>
      </p:sp>
      <p:grpSp>
        <p:nvGrpSpPr>
          <p:cNvPr id="126" name="object 126"/>
          <p:cNvGrpSpPr/>
          <p:nvPr/>
        </p:nvGrpSpPr>
        <p:grpSpPr>
          <a:xfrm>
            <a:off x="8403335" y="2310257"/>
            <a:ext cx="908685" cy="3769360"/>
            <a:chOff x="8403335" y="2310257"/>
            <a:chExt cx="908685" cy="3769360"/>
          </a:xfrm>
        </p:grpSpPr>
        <p:sp>
          <p:nvSpPr>
            <p:cNvPr id="127" name="object 127"/>
            <p:cNvSpPr/>
            <p:nvPr/>
          </p:nvSpPr>
          <p:spPr>
            <a:xfrm>
              <a:off x="8980042" y="2310257"/>
              <a:ext cx="332105" cy="297180"/>
            </a:xfrm>
            <a:custGeom>
              <a:avLst/>
              <a:gdLst/>
              <a:ahLst/>
              <a:cxnLst/>
              <a:rect l="l" t="t" r="r" b="b"/>
              <a:pathLst>
                <a:path w="332104" h="297180">
                  <a:moveTo>
                    <a:pt x="237235" y="254888"/>
                  </a:moveTo>
                  <a:lnTo>
                    <a:pt x="233679" y="256793"/>
                  </a:lnTo>
                  <a:lnTo>
                    <a:pt x="232776" y="259841"/>
                  </a:lnTo>
                  <a:lnTo>
                    <a:pt x="231648" y="263525"/>
                  </a:lnTo>
                  <a:lnTo>
                    <a:pt x="233552" y="267080"/>
                  </a:lnTo>
                  <a:lnTo>
                    <a:pt x="331850" y="296798"/>
                  </a:lnTo>
                  <a:lnTo>
                    <a:pt x="330711" y="291718"/>
                  </a:lnTo>
                  <a:lnTo>
                    <a:pt x="318388" y="291718"/>
                  </a:lnTo>
                  <a:lnTo>
                    <a:pt x="316991" y="289940"/>
                  </a:lnTo>
                  <a:lnTo>
                    <a:pt x="311509" y="283337"/>
                  </a:lnTo>
                  <a:lnTo>
                    <a:pt x="305561" y="275589"/>
                  </a:lnTo>
                  <a:lnTo>
                    <a:pt x="305791" y="275589"/>
                  </a:lnTo>
                  <a:lnTo>
                    <a:pt x="237235" y="254888"/>
                  </a:lnTo>
                  <a:close/>
                </a:path>
                <a:path w="332104" h="297180">
                  <a:moveTo>
                    <a:pt x="120142" y="16637"/>
                  </a:moveTo>
                  <a:lnTo>
                    <a:pt x="124649" y="19165"/>
                  </a:lnTo>
                  <a:lnTo>
                    <a:pt x="125365" y="19535"/>
                  </a:lnTo>
                  <a:lnTo>
                    <a:pt x="130589" y="23422"/>
                  </a:lnTo>
                  <a:lnTo>
                    <a:pt x="135175" y="27396"/>
                  </a:lnTo>
                  <a:lnTo>
                    <a:pt x="135575" y="27618"/>
                  </a:lnTo>
                  <a:lnTo>
                    <a:pt x="136506" y="28550"/>
                  </a:lnTo>
                  <a:lnTo>
                    <a:pt x="159845" y="54648"/>
                  </a:lnTo>
                  <a:lnTo>
                    <a:pt x="160061" y="54832"/>
                  </a:lnTo>
                  <a:lnTo>
                    <a:pt x="194563" y="103504"/>
                  </a:lnTo>
                  <a:lnTo>
                    <a:pt x="223774" y="148843"/>
                  </a:lnTo>
                  <a:lnTo>
                    <a:pt x="238251" y="172212"/>
                  </a:lnTo>
                  <a:lnTo>
                    <a:pt x="266826" y="217804"/>
                  </a:lnTo>
                  <a:lnTo>
                    <a:pt x="280415" y="238887"/>
                  </a:lnTo>
                  <a:lnTo>
                    <a:pt x="287020" y="248792"/>
                  </a:lnTo>
                  <a:lnTo>
                    <a:pt x="293242" y="258317"/>
                  </a:lnTo>
                  <a:lnTo>
                    <a:pt x="305561" y="275589"/>
                  </a:lnTo>
                  <a:lnTo>
                    <a:pt x="311403" y="283209"/>
                  </a:lnTo>
                  <a:lnTo>
                    <a:pt x="316991" y="289940"/>
                  </a:lnTo>
                  <a:lnTo>
                    <a:pt x="318388" y="291718"/>
                  </a:lnTo>
                  <a:lnTo>
                    <a:pt x="321606" y="288925"/>
                  </a:lnTo>
                  <a:lnTo>
                    <a:pt x="316991" y="288925"/>
                  </a:lnTo>
                  <a:lnTo>
                    <a:pt x="314600" y="278252"/>
                  </a:lnTo>
                  <a:lnTo>
                    <a:pt x="305791" y="275589"/>
                  </a:lnTo>
                  <a:lnTo>
                    <a:pt x="314003" y="275589"/>
                  </a:lnTo>
                  <a:lnTo>
                    <a:pt x="310743" y="261043"/>
                  </a:lnTo>
                  <a:lnTo>
                    <a:pt x="277495" y="210946"/>
                  </a:lnTo>
                  <a:lnTo>
                    <a:pt x="234441" y="141985"/>
                  </a:lnTo>
                  <a:lnTo>
                    <a:pt x="219836" y="118744"/>
                  </a:lnTo>
                  <a:lnTo>
                    <a:pt x="190753" y="75310"/>
                  </a:lnTo>
                  <a:lnTo>
                    <a:pt x="163195" y="38607"/>
                  </a:lnTo>
                  <a:lnTo>
                    <a:pt x="142547" y="16890"/>
                  </a:lnTo>
                  <a:lnTo>
                    <a:pt x="120776" y="16890"/>
                  </a:lnTo>
                  <a:lnTo>
                    <a:pt x="120142" y="16637"/>
                  </a:lnTo>
                  <a:close/>
                </a:path>
                <a:path w="332104" h="297180">
                  <a:moveTo>
                    <a:pt x="305942" y="194437"/>
                  </a:moveTo>
                  <a:lnTo>
                    <a:pt x="302513" y="195325"/>
                  </a:lnTo>
                  <a:lnTo>
                    <a:pt x="299084" y="196087"/>
                  </a:lnTo>
                  <a:lnTo>
                    <a:pt x="296925" y="199389"/>
                  </a:lnTo>
                  <a:lnTo>
                    <a:pt x="310743" y="261043"/>
                  </a:lnTo>
                  <a:lnTo>
                    <a:pt x="326771" y="281813"/>
                  </a:lnTo>
                  <a:lnTo>
                    <a:pt x="326634" y="281813"/>
                  </a:lnTo>
                  <a:lnTo>
                    <a:pt x="327923" y="283209"/>
                  </a:lnTo>
                  <a:lnTo>
                    <a:pt x="328040" y="283337"/>
                  </a:lnTo>
                  <a:lnTo>
                    <a:pt x="318388" y="291718"/>
                  </a:lnTo>
                  <a:lnTo>
                    <a:pt x="330711" y="291718"/>
                  </a:lnTo>
                  <a:lnTo>
                    <a:pt x="328487" y="281813"/>
                  </a:lnTo>
                  <a:lnTo>
                    <a:pt x="326771" y="281813"/>
                  </a:lnTo>
                  <a:lnTo>
                    <a:pt x="326516" y="281685"/>
                  </a:lnTo>
                  <a:lnTo>
                    <a:pt x="328459" y="281685"/>
                  </a:lnTo>
                  <a:lnTo>
                    <a:pt x="310133" y="200025"/>
                  </a:lnTo>
                  <a:lnTo>
                    <a:pt x="309245" y="196595"/>
                  </a:lnTo>
                  <a:lnTo>
                    <a:pt x="305942" y="194437"/>
                  </a:lnTo>
                  <a:close/>
                </a:path>
                <a:path w="332104" h="297180">
                  <a:moveTo>
                    <a:pt x="314600" y="278252"/>
                  </a:moveTo>
                  <a:lnTo>
                    <a:pt x="316991" y="288925"/>
                  </a:lnTo>
                  <a:lnTo>
                    <a:pt x="325120" y="281431"/>
                  </a:lnTo>
                  <a:lnTo>
                    <a:pt x="314600" y="278252"/>
                  </a:lnTo>
                  <a:close/>
                </a:path>
                <a:path w="332104" h="297180">
                  <a:moveTo>
                    <a:pt x="310743" y="261043"/>
                  </a:moveTo>
                  <a:lnTo>
                    <a:pt x="314600" y="278252"/>
                  </a:lnTo>
                  <a:lnTo>
                    <a:pt x="325120" y="281431"/>
                  </a:lnTo>
                  <a:lnTo>
                    <a:pt x="316991" y="288925"/>
                  </a:lnTo>
                  <a:lnTo>
                    <a:pt x="321606" y="288925"/>
                  </a:lnTo>
                  <a:lnTo>
                    <a:pt x="328040" y="283337"/>
                  </a:lnTo>
                  <a:lnTo>
                    <a:pt x="326634" y="281813"/>
                  </a:lnTo>
                  <a:lnTo>
                    <a:pt x="326516" y="281685"/>
                  </a:lnTo>
                  <a:lnTo>
                    <a:pt x="326665" y="281685"/>
                  </a:lnTo>
                  <a:lnTo>
                    <a:pt x="321309" y="275208"/>
                  </a:lnTo>
                  <a:lnTo>
                    <a:pt x="315820" y="268096"/>
                  </a:lnTo>
                  <a:lnTo>
                    <a:pt x="310743" y="261043"/>
                  </a:lnTo>
                  <a:close/>
                </a:path>
                <a:path w="332104" h="297180">
                  <a:moveTo>
                    <a:pt x="326665" y="281685"/>
                  </a:moveTo>
                  <a:lnTo>
                    <a:pt x="326516" y="281685"/>
                  </a:lnTo>
                  <a:lnTo>
                    <a:pt x="326771" y="281813"/>
                  </a:lnTo>
                  <a:lnTo>
                    <a:pt x="326665" y="281685"/>
                  </a:lnTo>
                  <a:close/>
                </a:path>
                <a:path w="332104" h="297180">
                  <a:moveTo>
                    <a:pt x="314003" y="275589"/>
                  </a:moveTo>
                  <a:lnTo>
                    <a:pt x="305791" y="275589"/>
                  </a:lnTo>
                  <a:lnTo>
                    <a:pt x="314600" y="278252"/>
                  </a:lnTo>
                  <a:lnTo>
                    <a:pt x="314003" y="275589"/>
                  </a:lnTo>
                  <a:close/>
                </a:path>
                <a:path w="332104" h="297180">
                  <a:moveTo>
                    <a:pt x="103758" y="0"/>
                  </a:moveTo>
                  <a:lnTo>
                    <a:pt x="66166" y="16637"/>
                  </a:lnTo>
                  <a:lnTo>
                    <a:pt x="36956" y="57912"/>
                  </a:lnTo>
                  <a:lnTo>
                    <a:pt x="17906" y="98297"/>
                  </a:lnTo>
                  <a:lnTo>
                    <a:pt x="0" y="142493"/>
                  </a:lnTo>
                  <a:lnTo>
                    <a:pt x="11683" y="147319"/>
                  </a:lnTo>
                  <a:lnTo>
                    <a:pt x="23622" y="117601"/>
                  </a:lnTo>
                  <a:lnTo>
                    <a:pt x="29485" y="103504"/>
                  </a:lnTo>
                  <a:lnTo>
                    <a:pt x="35686" y="89407"/>
                  </a:lnTo>
                  <a:lnTo>
                    <a:pt x="41665" y="76453"/>
                  </a:lnTo>
                  <a:lnTo>
                    <a:pt x="48132" y="63753"/>
                  </a:lnTo>
                  <a:lnTo>
                    <a:pt x="48286" y="63516"/>
                  </a:lnTo>
                  <a:lnTo>
                    <a:pt x="55250" y="51330"/>
                  </a:lnTo>
                  <a:lnTo>
                    <a:pt x="61213" y="42163"/>
                  </a:lnTo>
                  <a:lnTo>
                    <a:pt x="63209" y="39623"/>
                  </a:lnTo>
                  <a:lnTo>
                    <a:pt x="68199" y="33146"/>
                  </a:lnTo>
                  <a:lnTo>
                    <a:pt x="68307" y="32996"/>
                  </a:lnTo>
                  <a:lnTo>
                    <a:pt x="74708" y="26162"/>
                  </a:lnTo>
                  <a:lnTo>
                    <a:pt x="74549" y="26162"/>
                  </a:lnTo>
                  <a:lnTo>
                    <a:pt x="81676" y="20319"/>
                  </a:lnTo>
                  <a:lnTo>
                    <a:pt x="81406" y="20319"/>
                  </a:lnTo>
                  <a:lnTo>
                    <a:pt x="88656" y="16128"/>
                  </a:lnTo>
                  <a:lnTo>
                    <a:pt x="88391" y="16128"/>
                  </a:lnTo>
                  <a:lnTo>
                    <a:pt x="89534" y="15620"/>
                  </a:lnTo>
                  <a:lnTo>
                    <a:pt x="89893" y="15620"/>
                  </a:lnTo>
                  <a:lnTo>
                    <a:pt x="95901" y="13588"/>
                  </a:lnTo>
                  <a:lnTo>
                    <a:pt x="94742" y="13588"/>
                  </a:lnTo>
                  <a:lnTo>
                    <a:pt x="97027" y="13207"/>
                  </a:lnTo>
                  <a:lnTo>
                    <a:pt x="98509" y="13207"/>
                  </a:lnTo>
                  <a:lnTo>
                    <a:pt x="101515" y="12953"/>
                  </a:lnTo>
                  <a:lnTo>
                    <a:pt x="137922" y="12953"/>
                  </a:lnTo>
                  <a:lnTo>
                    <a:pt x="131825" y="8508"/>
                  </a:lnTo>
                  <a:lnTo>
                    <a:pt x="125983" y="5333"/>
                  </a:lnTo>
                  <a:lnTo>
                    <a:pt x="120268" y="3047"/>
                  </a:lnTo>
                  <a:lnTo>
                    <a:pt x="114807" y="1396"/>
                  </a:lnTo>
                  <a:lnTo>
                    <a:pt x="109347" y="253"/>
                  </a:lnTo>
                  <a:lnTo>
                    <a:pt x="103758" y="0"/>
                  </a:lnTo>
                  <a:close/>
                </a:path>
                <a:path w="332104" h="297180">
                  <a:moveTo>
                    <a:pt x="75183" y="25653"/>
                  </a:moveTo>
                  <a:lnTo>
                    <a:pt x="74549" y="26162"/>
                  </a:lnTo>
                  <a:lnTo>
                    <a:pt x="74708" y="26162"/>
                  </a:lnTo>
                  <a:lnTo>
                    <a:pt x="75183" y="25653"/>
                  </a:lnTo>
                  <a:close/>
                </a:path>
                <a:path w="332104" h="297180">
                  <a:moveTo>
                    <a:pt x="82296" y="19812"/>
                  </a:moveTo>
                  <a:lnTo>
                    <a:pt x="81406" y="20319"/>
                  </a:lnTo>
                  <a:lnTo>
                    <a:pt x="81676" y="20319"/>
                  </a:lnTo>
                  <a:lnTo>
                    <a:pt x="82296" y="19812"/>
                  </a:lnTo>
                  <a:close/>
                </a:path>
                <a:path w="332104" h="297180">
                  <a:moveTo>
                    <a:pt x="140160" y="14858"/>
                  </a:moveTo>
                  <a:lnTo>
                    <a:pt x="115697" y="14858"/>
                  </a:lnTo>
                  <a:lnTo>
                    <a:pt x="120776" y="16890"/>
                  </a:lnTo>
                  <a:lnTo>
                    <a:pt x="142547" y="16890"/>
                  </a:lnTo>
                  <a:lnTo>
                    <a:pt x="140160" y="14858"/>
                  </a:lnTo>
                  <a:close/>
                </a:path>
                <a:path w="332104" h="297180">
                  <a:moveTo>
                    <a:pt x="89534" y="15620"/>
                  </a:moveTo>
                  <a:lnTo>
                    <a:pt x="88391" y="16128"/>
                  </a:lnTo>
                  <a:lnTo>
                    <a:pt x="89028" y="15913"/>
                  </a:lnTo>
                  <a:lnTo>
                    <a:pt x="89534" y="15620"/>
                  </a:lnTo>
                  <a:close/>
                </a:path>
                <a:path w="332104" h="297180">
                  <a:moveTo>
                    <a:pt x="89028" y="15913"/>
                  </a:moveTo>
                  <a:lnTo>
                    <a:pt x="88391" y="16128"/>
                  </a:lnTo>
                  <a:lnTo>
                    <a:pt x="88656" y="16128"/>
                  </a:lnTo>
                  <a:lnTo>
                    <a:pt x="89028" y="15913"/>
                  </a:lnTo>
                  <a:close/>
                </a:path>
                <a:path w="332104" h="297180">
                  <a:moveTo>
                    <a:pt x="89893" y="15620"/>
                  </a:moveTo>
                  <a:lnTo>
                    <a:pt x="89534" y="15620"/>
                  </a:lnTo>
                  <a:lnTo>
                    <a:pt x="89028" y="15913"/>
                  </a:lnTo>
                  <a:lnTo>
                    <a:pt x="89893" y="15620"/>
                  </a:lnTo>
                  <a:close/>
                </a:path>
                <a:path w="332104" h="297180">
                  <a:moveTo>
                    <a:pt x="138668" y="13588"/>
                  </a:moveTo>
                  <a:lnTo>
                    <a:pt x="111505" y="13588"/>
                  </a:lnTo>
                  <a:lnTo>
                    <a:pt x="116332" y="15113"/>
                  </a:lnTo>
                  <a:lnTo>
                    <a:pt x="115697" y="14858"/>
                  </a:lnTo>
                  <a:lnTo>
                    <a:pt x="140160" y="14858"/>
                  </a:lnTo>
                  <a:lnTo>
                    <a:pt x="138668" y="13588"/>
                  </a:lnTo>
                  <a:close/>
                </a:path>
                <a:path w="332104" h="297180">
                  <a:moveTo>
                    <a:pt x="137922" y="12953"/>
                  </a:moveTo>
                  <a:lnTo>
                    <a:pt x="107902" y="12953"/>
                  </a:lnTo>
                  <a:lnTo>
                    <a:pt x="112953" y="14046"/>
                  </a:lnTo>
                  <a:lnTo>
                    <a:pt x="111505" y="13588"/>
                  </a:lnTo>
                  <a:lnTo>
                    <a:pt x="138668" y="13588"/>
                  </a:lnTo>
                  <a:lnTo>
                    <a:pt x="137922" y="12953"/>
                  </a:lnTo>
                  <a:close/>
                </a:path>
                <a:path w="332104" h="297180">
                  <a:moveTo>
                    <a:pt x="97027" y="13207"/>
                  </a:moveTo>
                  <a:lnTo>
                    <a:pt x="94742" y="13588"/>
                  </a:lnTo>
                  <a:lnTo>
                    <a:pt x="95901" y="13588"/>
                  </a:lnTo>
                  <a:lnTo>
                    <a:pt x="97027" y="13207"/>
                  </a:lnTo>
                  <a:close/>
                </a:path>
                <a:path w="332104" h="297180">
                  <a:moveTo>
                    <a:pt x="98509" y="13207"/>
                  </a:moveTo>
                  <a:lnTo>
                    <a:pt x="97027" y="13207"/>
                  </a:lnTo>
                  <a:lnTo>
                    <a:pt x="95901" y="13588"/>
                  </a:lnTo>
                  <a:lnTo>
                    <a:pt x="94001" y="13588"/>
                  </a:lnTo>
                  <a:lnTo>
                    <a:pt x="98509" y="13207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8" name="object 128"/>
            <p:cNvPicPr/>
            <p:nvPr/>
          </p:nvPicPr>
          <p:blipFill>
            <a:blip r:embed="rId59" cstate="print"/>
            <a:stretch>
              <a:fillRect/>
            </a:stretch>
          </p:blipFill>
          <p:spPr>
            <a:xfrm>
              <a:off x="8403335" y="5609844"/>
              <a:ext cx="469392" cy="469392"/>
            </a:xfrm>
            <a:prstGeom prst="rect">
              <a:avLst/>
            </a:prstGeom>
          </p:spPr>
        </p:pic>
      </p:grpSp>
      <p:grpSp>
        <p:nvGrpSpPr>
          <p:cNvPr id="129" name="object 129"/>
          <p:cNvGrpSpPr/>
          <p:nvPr/>
        </p:nvGrpSpPr>
        <p:grpSpPr>
          <a:xfrm>
            <a:off x="1680972" y="775716"/>
            <a:ext cx="1985010" cy="368935"/>
            <a:chOff x="1680972" y="775716"/>
            <a:chExt cx="1985010" cy="368935"/>
          </a:xfrm>
        </p:grpSpPr>
        <p:sp>
          <p:nvSpPr>
            <p:cNvPr id="130" name="object 130"/>
            <p:cNvSpPr/>
            <p:nvPr/>
          </p:nvSpPr>
          <p:spPr>
            <a:xfrm>
              <a:off x="1680972" y="899160"/>
              <a:ext cx="1985010" cy="76200"/>
            </a:xfrm>
            <a:custGeom>
              <a:avLst/>
              <a:gdLst/>
              <a:ahLst/>
              <a:cxnLst/>
              <a:rect l="l" t="t" r="r" b="b"/>
              <a:pathLst>
                <a:path w="1985010" h="76200">
                  <a:moveTo>
                    <a:pt x="38100" y="0"/>
                  </a:moveTo>
                  <a:lnTo>
                    <a:pt x="23252" y="2988"/>
                  </a:lnTo>
                  <a:lnTo>
                    <a:pt x="11144" y="11144"/>
                  </a:lnTo>
                  <a:lnTo>
                    <a:pt x="2988" y="23252"/>
                  </a:lnTo>
                  <a:lnTo>
                    <a:pt x="0" y="38100"/>
                  </a:lnTo>
                  <a:lnTo>
                    <a:pt x="2988" y="52947"/>
                  </a:lnTo>
                  <a:lnTo>
                    <a:pt x="11144" y="65055"/>
                  </a:lnTo>
                  <a:lnTo>
                    <a:pt x="23252" y="73211"/>
                  </a:lnTo>
                  <a:lnTo>
                    <a:pt x="38100" y="76200"/>
                  </a:lnTo>
                  <a:lnTo>
                    <a:pt x="52947" y="73211"/>
                  </a:lnTo>
                  <a:lnTo>
                    <a:pt x="65055" y="65055"/>
                  </a:lnTo>
                  <a:lnTo>
                    <a:pt x="73211" y="52947"/>
                  </a:lnTo>
                  <a:lnTo>
                    <a:pt x="74921" y="44450"/>
                  </a:lnTo>
                  <a:lnTo>
                    <a:pt x="38100" y="44450"/>
                  </a:lnTo>
                  <a:lnTo>
                    <a:pt x="38100" y="31750"/>
                  </a:lnTo>
                  <a:lnTo>
                    <a:pt x="74921" y="31750"/>
                  </a:lnTo>
                  <a:lnTo>
                    <a:pt x="73211" y="23252"/>
                  </a:lnTo>
                  <a:lnTo>
                    <a:pt x="65055" y="11144"/>
                  </a:lnTo>
                  <a:lnTo>
                    <a:pt x="52947" y="2988"/>
                  </a:lnTo>
                  <a:lnTo>
                    <a:pt x="38100" y="0"/>
                  </a:lnTo>
                  <a:close/>
                </a:path>
                <a:path w="1985010" h="76200">
                  <a:moveTo>
                    <a:pt x="1946655" y="0"/>
                  </a:moveTo>
                  <a:lnTo>
                    <a:pt x="1931808" y="2988"/>
                  </a:lnTo>
                  <a:lnTo>
                    <a:pt x="1919700" y="11144"/>
                  </a:lnTo>
                  <a:lnTo>
                    <a:pt x="1911544" y="23252"/>
                  </a:lnTo>
                  <a:lnTo>
                    <a:pt x="1908555" y="38100"/>
                  </a:lnTo>
                  <a:lnTo>
                    <a:pt x="1911544" y="52947"/>
                  </a:lnTo>
                  <a:lnTo>
                    <a:pt x="1919700" y="65055"/>
                  </a:lnTo>
                  <a:lnTo>
                    <a:pt x="1931808" y="73211"/>
                  </a:lnTo>
                  <a:lnTo>
                    <a:pt x="1946655" y="76200"/>
                  </a:lnTo>
                  <a:lnTo>
                    <a:pt x="1961449" y="73211"/>
                  </a:lnTo>
                  <a:lnTo>
                    <a:pt x="1973564" y="65055"/>
                  </a:lnTo>
                  <a:lnTo>
                    <a:pt x="1981749" y="52947"/>
                  </a:lnTo>
                  <a:lnTo>
                    <a:pt x="1983470" y="44450"/>
                  </a:lnTo>
                  <a:lnTo>
                    <a:pt x="1946655" y="44450"/>
                  </a:lnTo>
                  <a:lnTo>
                    <a:pt x="1946655" y="31750"/>
                  </a:lnTo>
                  <a:lnTo>
                    <a:pt x="1983470" y="31750"/>
                  </a:lnTo>
                  <a:lnTo>
                    <a:pt x="1981749" y="23252"/>
                  </a:lnTo>
                  <a:lnTo>
                    <a:pt x="1973564" y="11144"/>
                  </a:lnTo>
                  <a:lnTo>
                    <a:pt x="1961449" y="2988"/>
                  </a:lnTo>
                  <a:lnTo>
                    <a:pt x="1946655" y="0"/>
                  </a:lnTo>
                  <a:close/>
                </a:path>
                <a:path w="1985010" h="76200">
                  <a:moveTo>
                    <a:pt x="74921" y="31750"/>
                  </a:moveTo>
                  <a:lnTo>
                    <a:pt x="38100" y="31750"/>
                  </a:lnTo>
                  <a:lnTo>
                    <a:pt x="38100" y="44450"/>
                  </a:lnTo>
                  <a:lnTo>
                    <a:pt x="74921" y="44450"/>
                  </a:lnTo>
                  <a:lnTo>
                    <a:pt x="76200" y="38100"/>
                  </a:lnTo>
                  <a:lnTo>
                    <a:pt x="74921" y="31750"/>
                  </a:lnTo>
                  <a:close/>
                </a:path>
                <a:path w="1985010" h="76200">
                  <a:moveTo>
                    <a:pt x="1909834" y="31750"/>
                  </a:moveTo>
                  <a:lnTo>
                    <a:pt x="74921" y="31750"/>
                  </a:lnTo>
                  <a:lnTo>
                    <a:pt x="76200" y="38100"/>
                  </a:lnTo>
                  <a:lnTo>
                    <a:pt x="74921" y="44450"/>
                  </a:lnTo>
                  <a:lnTo>
                    <a:pt x="1909834" y="44450"/>
                  </a:lnTo>
                  <a:lnTo>
                    <a:pt x="1908555" y="38100"/>
                  </a:lnTo>
                  <a:lnTo>
                    <a:pt x="1909834" y="31750"/>
                  </a:lnTo>
                  <a:close/>
                </a:path>
                <a:path w="1985010" h="76200">
                  <a:moveTo>
                    <a:pt x="1983470" y="31750"/>
                  </a:moveTo>
                  <a:lnTo>
                    <a:pt x="1946655" y="31750"/>
                  </a:lnTo>
                  <a:lnTo>
                    <a:pt x="1946655" y="44450"/>
                  </a:lnTo>
                  <a:lnTo>
                    <a:pt x="1983470" y="44450"/>
                  </a:lnTo>
                  <a:lnTo>
                    <a:pt x="1984755" y="38100"/>
                  </a:lnTo>
                  <a:lnTo>
                    <a:pt x="1983470" y="31750"/>
                  </a:lnTo>
                  <a:close/>
                </a:path>
              </a:pathLst>
            </a:custGeom>
            <a:solidFill>
              <a:srgbClr val="40404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1" name="object 131"/>
            <p:cNvSpPr/>
            <p:nvPr/>
          </p:nvSpPr>
          <p:spPr>
            <a:xfrm>
              <a:off x="1906524" y="775716"/>
              <a:ext cx="1428115" cy="368935"/>
            </a:xfrm>
            <a:custGeom>
              <a:avLst/>
              <a:gdLst/>
              <a:ahLst/>
              <a:cxnLst/>
              <a:rect l="l" t="t" r="r" b="b"/>
              <a:pathLst>
                <a:path w="1428114" h="368934">
                  <a:moveTo>
                    <a:pt x="1427988" y="0"/>
                  </a:moveTo>
                  <a:lnTo>
                    <a:pt x="0" y="0"/>
                  </a:lnTo>
                  <a:lnTo>
                    <a:pt x="0" y="368808"/>
                  </a:lnTo>
                  <a:lnTo>
                    <a:pt x="1427988" y="368808"/>
                  </a:lnTo>
                  <a:lnTo>
                    <a:pt x="142798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2" name="object 132"/>
          <p:cNvSpPr txBox="1"/>
          <p:nvPr/>
        </p:nvSpPr>
        <p:spPr>
          <a:xfrm>
            <a:off x="2150491" y="802894"/>
            <a:ext cx="9398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5" dirty="0">
                <a:solidFill>
                  <a:srgbClr val="252525"/>
                </a:solidFill>
                <a:latin typeface="微軟正黑體"/>
                <a:cs typeface="微軟正黑體"/>
              </a:rPr>
              <a:t>方案評估</a:t>
            </a:r>
            <a:endParaRPr sz="1800">
              <a:latin typeface="微軟正黑體"/>
              <a:cs typeface="微軟正黑體"/>
            </a:endParaRPr>
          </a:p>
        </p:txBody>
      </p:sp>
      <p:grpSp>
        <p:nvGrpSpPr>
          <p:cNvPr id="133" name="object 133"/>
          <p:cNvGrpSpPr/>
          <p:nvPr/>
        </p:nvGrpSpPr>
        <p:grpSpPr>
          <a:xfrm>
            <a:off x="3753611" y="775716"/>
            <a:ext cx="6303645" cy="368935"/>
            <a:chOff x="3753611" y="775716"/>
            <a:chExt cx="6303645" cy="368935"/>
          </a:xfrm>
        </p:grpSpPr>
        <p:sp>
          <p:nvSpPr>
            <p:cNvPr id="134" name="object 134"/>
            <p:cNvSpPr/>
            <p:nvPr/>
          </p:nvSpPr>
          <p:spPr>
            <a:xfrm>
              <a:off x="3753611" y="899160"/>
              <a:ext cx="6303645" cy="76200"/>
            </a:xfrm>
            <a:custGeom>
              <a:avLst/>
              <a:gdLst/>
              <a:ahLst/>
              <a:cxnLst/>
              <a:rect l="l" t="t" r="r" b="b"/>
              <a:pathLst>
                <a:path w="6303645" h="76200">
                  <a:moveTo>
                    <a:pt x="38100" y="0"/>
                  </a:moveTo>
                  <a:lnTo>
                    <a:pt x="23252" y="2988"/>
                  </a:lnTo>
                  <a:lnTo>
                    <a:pt x="11144" y="11144"/>
                  </a:lnTo>
                  <a:lnTo>
                    <a:pt x="2988" y="23252"/>
                  </a:lnTo>
                  <a:lnTo>
                    <a:pt x="0" y="38100"/>
                  </a:lnTo>
                  <a:lnTo>
                    <a:pt x="2988" y="52947"/>
                  </a:lnTo>
                  <a:lnTo>
                    <a:pt x="11144" y="65055"/>
                  </a:lnTo>
                  <a:lnTo>
                    <a:pt x="23252" y="73211"/>
                  </a:lnTo>
                  <a:lnTo>
                    <a:pt x="38100" y="76200"/>
                  </a:lnTo>
                  <a:lnTo>
                    <a:pt x="52947" y="73211"/>
                  </a:lnTo>
                  <a:lnTo>
                    <a:pt x="65055" y="65055"/>
                  </a:lnTo>
                  <a:lnTo>
                    <a:pt x="73211" y="52947"/>
                  </a:lnTo>
                  <a:lnTo>
                    <a:pt x="74921" y="44450"/>
                  </a:lnTo>
                  <a:lnTo>
                    <a:pt x="38100" y="44450"/>
                  </a:lnTo>
                  <a:lnTo>
                    <a:pt x="38100" y="31750"/>
                  </a:lnTo>
                  <a:lnTo>
                    <a:pt x="74921" y="31750"/>
                  </a:lnTo>
                  <a:lnTo>
                    <a:pt x="73211" y="23252"/>
                  </a:lnTo>
                  <a:lnTo>
                    <a:pt x="65055" y="11144"/>
                  </a:lnTo>
                  <a:lnTo>
                    <a:pt x="52947" y="2988"/>
                  </a:lnTo>
                  <a:lnTo>
                    <a:pt x="38100" y="0"/>
                  </a:lnTo>
                  <a:close/>
                </a:path>
                <a:path w="6303645" h="76200">
                  <a:moveTo>
                    <a:pt x="6265418" y="0"/>
                  </a:moveTo>
                  <a:lnTo>
                    <a:pt x="6250570" y="2988"/>
                  </a:lnTo>
                  <a:lnTo>
                    <a:pt x="6238462" y="11144"/>
                  </a:lnTo>
                  <a:lnTo>
                    <a:pt x="6230306" y="23252"/>
                  </a:lnTo>
                  <a:lnTo>
                    <a:pt x="6227318" y="38100"/>
                  </a:lnTo>
                  <a:lnTo>
                    <a:pt x="6230306" y="52947"/>
                  </a:lnTo>
                  <a:lnTo>
                    <a:pt x="6238462" y="65055"/>
                  </a:lnTo>
                  <a:lnTo>
                    <a:pt x="6250570" y="73211"/>
                  </a:lnTo>
                  <a:lnTo>
                    <a:pt x="6265418" y="76200"/>
                  </a:lnTo>
                  <a:lnTo>
                    <a:pt x="6280211" y="73211"/>
                  </a:lnTo>
                  <a:lnTo>
                    <a:pt x="6292326" y="65055"/>
                  </a:lnTo>
                  <a:lnTo>
                    <a:pt x="6300511" y="52947"/>
                  </a:lnTo>
                  <a:lnTo>
                    <a:pt x="6302232" y="44450"/>
                  </a:lnTo>
                  <a:lnTo>
                    <a:pt x="6265418" y="44450"/>
                  </a:lnTo>
                  <a:lnTo>
                    <a:pt x="6265418" y="31750"/>
                  </a:lnTo>
                  <a:lnTo>
                    <a:pt x="6302232" y="31750"/>
                  </a:lnTo>
                  <a:lnTo>
                    <a:pt x="6300511" y="23252"/>
                  </a:lnTo>
                  <a:lnTo>
                    <a:pt x="6292326" y="11144"/>
                  </a:lnTo>
                  <a:lnTo>
                    <a:pt x="6280211" y="2988"/>
                  </a:lnTo>
                  <a:lnTo>
                    <a:pt x="6265418" y="0"/>
                  </a:lnTo>
                  <a:close/>
                </a:path>
                <a:path w="6303645" h="76200">
                  <a:moveTo>
                    <a:pt x="74921" y="31750"/>
                  </a:moveTo>
                  <a:lnTo>
                    <a:pt x="38100" y="31750"/>
                  </a:lnTo>
                  <a:lnTo>
                    <a:pt x="38100" y="44450"/>
                  </a:lnTo>
                  <a:lnTo>
                    <a:pt x="74921" y="44450"/>
                  </a:lnTo>
                  <a:lnTo>
                    <a:pt x="76200" y="38100"/>
                  </a:lnTo>
                  <a:lnTo>
                    <a:pt x="74921" y="31750"/>
                  </a:lnTo>
                  <a:close/>
                </a:path>
                <a:path w="6303645" h="76200">
                  <a:moveTo>
                    <a:pt x="6228596" y="31750"/>
                  </a:moveTo>
                  <a:lnTo>
                    <a:pt x="74921" y="31750"/>
                  </a:lnTo>
                  <a:lnTo>
                    <a:pt x="76200" y="38100"/>
                  </a:lnTo>
                  <a:lnTo>
                    <a:pt x="74921" y="44450"/>
                  </a:lnTo>
                  <a:lnTo>
                    <a:pt x="6228596" y="44450"/>
                  </a:lnTo>
                  <a:lnTo>
                    <a:pt x="6227318" y="38100"/>
                  </a:lnTo>
                  <a:lnTo>
                    <a:pt x="6228596" y="31750"/>
                  </a:lnTo>
                  <a:close/>
                </a:path>
                <a:path w="6303645" h="76200">
                  <a:moveTo>
                    <a:pt x="6302232" y="31750"/>
                  </a:moveTo>
                  <a:lnTo>
                    <a:pt x="6265418" y="31750"/>
                  </a:lnTo>
                  <a:lnTo>
                    <a:pt x="6265418" y="44450"/>
                  </a:lnTo>
                  <a:lnTo>
                    <a:pt x="6302232" y="44450"/>
                  </a:lnTo>
                  <a:lnTo>
                    <a:pt x="6303518" y="38100"/>
                  </a:lnTo>
                  <a:lnTo>
                    <a:pt x="6302232" y="31750"/>
                  </a:lnTo>
                  <a:close/>
                </a:path>
              </a:pathLst>
            </a:custGeom>
            <a:solidFill>
              <a:srgbClr val="40404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5" name="object 135"/>
            <p:cNvSpPr/>
            <p:nvPr/>
          </p:nvSpPr>
          <p:spPr>
            <a:xfrm>
              <a:off x="5961888" y="775716"/>
              <a:ext cx="1193800" cy="368935"/>
            </a:xfrm>
            <a:custGeom>
              <a:avLst/>
              <a:gdLst/>
              <a:ahLst/>
              <a:cxnLst/>
              <a:rect l="l" t="t" r="r" b="b"/>
              <a:pathLst>
                <a:path w="1193800" h="368934">
                  <a:moveTo>
                    <a:pt x="1193291" y="0"/>
                  </a:moveTo>
                  <a:lnTo>
                    <a:pt x="0" y="0"/>
                  </a:lnTo>
                  <a:lnTo>
                    <a:pt x="0" y="368808"/>
                  </a:lnTo>
                  <a:lnTo>
                    <a:pt x="1193291" y="368808"/>
                  </a:lnTo>
                  <a:lnTo>
                    <a:pt x="119329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6" name="object 136"/>
          <p:cNvSpPr txBox="1"/>
          <p:nvPr/>
        </p:nvSpPr>
        <p:spPr>
          <a:xfrm>
            <a:off x="6089396" y="802894"/>
            <a:ext cx="9398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5" dirty="0">
                <a:solidFill>
                  <a:srgbClr val="252525"/>
                </a:solidFill>
                <a:latin typeface="微軟正黑體"/>
                <a:cs typeface="微軟正黑體"/>
              </a:rPr>
              <a:t>方案導入</a:t>
            </a:r>
            <a:endParaRPr sz="1800">
              <a:latin typeface="微軟正黑體"/>
              <a:cs typeface="微軟正黑體"/>
            </a:endParaRPr>
          </a:p>
        </p:txBody>
      </p:sp>
      <p:sp>
        <p:nvSpPr>
          <p:cNvPr id="137" name="object 13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5570">
              <a:lnSpc>
                <a:spcPts val="1240"/>
              </a:lnSpc>
            </a:pPr>
            <a:fld id="{81D60167-4931-47E6-BA6A-407CBD079E47}" type="slidenum">
              <a:rPr spc="-50" dirty="0"/>
              <a:t>11</a:t>
            </a:fld>
            <a:endParaRPr spc="-5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0844" y="3716682"/>
            <a:ext cx="4515485" cy="1360170"/>
          </a:xfrm>
          <a:prstGeom prst="rect">
            <a:avLst/>
          </a:prstGeom>
        </p:spPr>
        <p:txBody>
          <a:bodyPr vert="horz" wrap="square" lIns="0" tIns="1143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0"/>
              </a:spcBef>
            </a:pPr>
            <a:r>
              <a:rPr sz="4400" b="1" spc="-10" dirty="0">
                <a:latin typeface="微軟正黑體"/>
                <a:cs typeface="微軟正黑體"/>
              </a:rPr>
              <a:t>製造業</a:t>
            </a:r>
            <a:r>
              <a:rPr sz="4400" b="1" dirty="0">
                <a:latin typeface="微軟正黑體"/>
                <a:cs typeface="微軟正黑體"/>
              </a:rPr>
              <a:t>AI</a:t>
            </a:r>
            <a:r>
              <a:rPr sz="4400" b="1" spc="-20" dirty="0">
                <a:latin typeface="微軟正黑體"/>
                <a:cs typeface="微軟正黑體"/>
              </a:rPr>
              <a:t>指引內容</a:t>
            </a:r>
            <a:endParaRPr sz="4400">
              <a:latin typeface="微軟正黑體"/>
              <a:cs typeface="微軟正黑體"/>
            </a:endParaRPr>
          </a:p>
          <a:p>
            <a:pPr marL="12700">
              <a:lnSpc>
                <a:spcPct val="100000"/>
              </a:lnSpc>
              <a:spcBef>
                <a:spcPts val="585"/>
              </a:spcBef>
            </a:pPr>
            <a:r>
              <a:rPr sz="3200" b="1" spc="-20" dirty="0">
                <a:solidFill>
                  <a:srgbClr val="888888"/>
                </a:solidFill>
                <a:latin typeface="微軟正黑體"/>
                <a:cs typeface="微軟正黑體"/>
              </a:rPr>
              <a:t>構想階段</a:t>
            </a:r>
            <a:endParaRPr sz="3200">
              <a:latin typeface="微軟正黑體"/>
              <a:cs typeface="微軟正黑體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object 2">
            <a:extLst>
              <a:ext uri="{FF2B5EF4-FFF2-40B4-BE49-F238E27FC236}">
                <a16:creationId xmlns:a16="http://schemas.microsoft.com/office/drawing/2014/main" id="{67B22409-81FC-497D-9434-87041E75DDA1}"/>
              </a:ext>
            </a:extLst>
          </p:cNvPr>
          <p:cNvGrpSpPr/>
          <p:nvPr/>
        </p:nvGrpSpPr>
        <p:grpSpPr>
          <a:xfrm>
            <a:off x="0" y="905255"/>
            <a:ext cx="12192000" cy="5948680"/>
            <a:chOff x="0" y="905255"/>
            <a:chExt cx="12192000" cy="5948680"/>
          </a:xfrm>
        </p:grpSpPr>
        <p:sp>
          <p:nvSpPr>
            <p:cNvPr id="29" name="object 3">
              <a:extLst>
                <a:ext uri="{FF2B5EF4-FFF2-40B4-BE49-F238E27FC236}">
                  <a16:creationId xmlns:a16="http://schemas.microsoft.com/office/drawing/2014/main" id="{3C731BE7-EB0B-40EC-BB6C-E90CDB50EA39}"/>
                </a:ext>
              </a:extLst>
            </p:cNvPr>
            <p:cNvSpPr/>
            <p:nvPr/>
          </p:nvSpPr>
          <p:spPr>
            <a:xfrm>
              <a:off x="1220724" y="905255"/>
              <a:ext cx="1764030" cy="5570220"/>
            </a:xfrm>
            <a:custGeom>
              <a:avLst/>
              <a:gdLst/>
              <a:ahLst/>
              <a:cxnLst/>
              <a:rect l="l" t="t" r="r" b="b"/>
              <a:pathLst>
                <a:path w="1764030" h="5570220">
                  <a:moveTo>
                    <a:pt x="1763902" y="0"/>
                  </a:moveTo>
                  <a:lnTo>
                    <a:pt x="0" y="0"/>
                  </a:lnTo>
                  <a:lnTo>
                    <a:pt x="0" y="5569712"/>
                  </a:lnTo>
                  <a:lnTo>
                    <a:pt x="1763902" y="5569712"/>
                  </a:lnTo>
                  <a:lnTo>
                    <a:pt x="1763902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4">
              <a:extLst>
                <a:ext uri="{FF2B5EF4-FFF2-40B4-BE49-F238E27FC236}">
                  <a16:creationId xmlns:a16="http://schemas.microsoft.com/office/drawing/2014/main" id="{51DC58BD-F627-4A58-8521-7586D2CE5012}"/>
                </a:ext>
              </a:extLst>
            </p:cNvPr>
            <p:cNvSpPr/>
            <p:nvPr/>
          </p:nvSpPr>
          <p:spPr>
            <a:xfrm>
              <a:off x="1373124" y="909827"/>
              <a:ext cx="1456055" cy="5560695"/>
            </a:xfrm>
            <a:custGeom>
              <a:avLst/>
              <a:gdLst/>
              <a:ahLst/>
              <a:cxnLst/>
              <a:rect l="l" t="t" r="r" b="b"/>
              <a:pathLst>
                <a:path w="1456055" h="5560695">
                  <a:moveTo>
                    <a:pt x="44831" y="0"/>
                  </a:moveTo>
                  <a:lnTo>
                    <a:pt x="0" y="0"/>
                  </a:lnTo>
                  <a:lnTo>
                    <a:pt x="0" y="5560568"/>
                  </a:lnTo>
                  <a:lnTo>
                    <a:pt x="44831" y="5560568"/>
                  </a:lnTo>
                  <a:lnTo>
                    <a:pt x="44831" y="0"/>
                  </a:lnTo>
                  <a:close/>
                </a:path>
                <a:path w="1456055" h="5560695">
                  <a:moveTo>
                    <a:pt x="758063" y="5364200"/>
                  </a:moveTo>
                  <a:lnTo>
                    <a:pt x="713232" y="5364200"/>
                  </a:lnTo>
                  <a:lnTo>
                    <a:pt x="713232" y="5560568"/>
                  </a:lnTo>
                  <a:lnTo>
                    <a:pt x="758063" y="5560568"/>
                  </a:lnTo>
                  <a:lnTo>
                    <a:pt x="758063" y="5364200"/>
                  </a:lnTo>
                  <a:close/>
                </a:path>
                <a:path w="1456055" h="5560695">
                  <a:moveTo>
                    <a:pt x="758063" y="4951730"/>
                  </a:moveTo>
                  <a:lnTo>
                    <a:pt x="713232" y="4951730"/>
                  </a:lnTo>
                  <a:lnTo>
                    <a:pt x="713232" y="5158219"/>
                  </a:lnTo>
                  <a:lnTo>
                    <a:pt x="758063" y="5158219"/>
                  </a:lnTo>
                  <a:lnTo>
                    <a:pt x="758063" y="4951730"/>
                  </a:lnTo>
                  <a:close/>
                </a:path>
                <a:path w="1456055" h="5560695">
                  <a:moveTo>
                    <a:pt x="758063" y="4538726"/>
                  </a:moveTo>
                  <a:lnTo>
                    <a:pt x="713232" y="4538726"/>
                  </a:lnTo>
                  <a:lnTo>
                    <a:pt x="713232" y="4745240"/>
                  </a:lnTo>
                  <a:lnTo>
                    <a:pt x="758063" y="4745240"/>
                  </a:lnTo>
                  <a:lnTo>
                    <a:pt x="758063" y="4538726"/>
                  </a:lnTo>
                  <a:close/>
                </a:path>
                <a:path w="1456055" h="5560695">
                  <a:moveTo>
                    <a:pt x="758063" y="4126230"/>
                  </a:moveTo>
                  <a:lnTo>
                    <a:pt x="713232" y="4126230"/>
                  </a:lnTo>
                  <a:lnTo>
                    <a:pt x="713232" y="4332732"/>
                  </a:lnTo>
                  <a:lnTo>
                    <a:pt x="758063" y="4332732"/>
                  </a:lnTo>
                  <a:lnTo>
                    <a:pt x="758063" y="4126230"/>
                  </a:lnTo>
                  <a:close/>
                </a:path>
                <a:path w="1456055" h="5560695">
                  <a:moveTo>
                    <a:pt x="758063" y="3713734"/>
                  </a:moveTo>
                  <a:lnTo>
                    <a:pt x="713232" y="3713734"/>
                  </a:lnTo>
                  <a:lnTo>
                    <a:pt x="713232" y="3919728"/>
                  </a:lnTo>
                  <a:lnTo>
                    <a:pt x="758063" y="3919728"/>
                  </a:lnTo>
                  <a:lnTo>
                    <a:pt x="758063" y="3713734"/>
                  </a:lnTo>
                  <a:close/>
                </a:path>
                <a:path w="1456055" h="5560695">
                  <a:moveTo>
                    <a:pt x="758063" y="3300857"/>
                  </a:moveTo>
                  <a:lnTo>
                    <a:pt x="713232" y="3300857"/>
                  </a:lnTo>
                  <a:lnTo>
                    <a:pt x="713232" y="3507359"/>
                  </a:lnTo>
                  <a:lnTo>
                    <a:pt x="758063" y="3507359"/>
                  </a:lnTo>
                  <a:lnTo>
                    <a:pt x="758063" y="3300857"/>
                  </a:lnTo>
                  <a:close/>
                </a:path>
                <a:path w="1456055" h="5560695">
                  <a:moveTo>
                    <a:pt x="758063" y="2888361"/>
                  </a:moveTo>
                  <a:lnTo>
                    <a:pt x="713232" y="2888361"/>
                  </a:lnTo>
                  <a:lnTo>
                    <a:pt x="713232" y="3094863"/>
                  </a:lnTo>
                  <a:lnTo>
                    <a:pt x="758063" y="3094863"/>
                  </a:lnTo>
                  <a:lnTo>
                    <a:pt x="758063" y="2888361"/>
                  </a:lnTo>
                  <a:close/>
                </a:path>
                <a:path w="1456055" h="5560695">
                  <a:moveTo>
                    <a:pt x="758063" y="2476373"/>
                  </a:moveTo>
                  <a:lnTo>
                    <a:pt x="713232" y="2476373"/>
                  </a:lnTo>
                  <a:lnTo>
                    <a:pt x="713232" y="2682379"/>
                  </a:lnTo>
                  <a:lnTo>
                    <a:pt x="758063" y="2682379"/>
                  </a:lnTo>
                  <a:lnTo>
                    <a:pt x="758063" y="2476373"/>
                  </a:lnTo>
                  <a:close/>
                </a:path>
                <a:path w="1456055" h="5560695">
                  <a:moveTo>
                    <a:pt x="758063" y="2063369"/>
                  </a:moveTo>
                  <a:lnTo>
                    <a:pt x="713232" y="2063369"/>
                  </a:lnTo>
                  <a:lnTo>
                    <a:pt x="713232" y="2269871"/>
                  </a:lnTo>
                  <a:lnTo>
                    <a:pt x="758063" y="2269871"/>
                  </a:lnTo>
                  <a:lnTo>
                    <a:pt x="758063" y="2063369"/>
                  </a:lnTo>
                  <a:close/>
                </a:path>
                <a:path w="1456055" h="5560695">
                  <a:moveTo>
                    <a:pt x="758063" y="1650873"/>
                  </a:moveTo>
                  <a:lnTo>
                    <a:pt x="713232" y="1650873"/>
                  </a:lnTo>
                  <a:lnTo>
                    <a:pt x="713232" y="1857375"/>
                  </a:lnTo>
                  <a:lnTo>
                    <a:pt x="758063" y="1857375"/>
                  </a:lnTo>
                  <a:lnTo>
                    <a:pt x="758063" y="1650873"/>
                  </a:lnTo>
                  <a:close/>
                </a:path>
                <a:path w="1456055" h="5560695">
                  <a:moveTo>
                    <a:pt x="758063" y="1238377"/>
                  </a:moveTo>
                  <a:lnTo>
                    <a:pt x="713232" y="1238377"/>
                  </a:lnTo>
                  <a:lnTo>
                    <a:pt x="713232" y="1444371"/>
                  </a:lnTo>
                  <a:lnTo>
                    <a:pt x="758063" y="1444371"/>
                  </a:lnTo>
                  <a:lnTo>
                    <a:pt x="758063" y="1238377"/>
                  </a:lnTo>
                  <a:close/>
                </a:path>
                <a:path w="1456055" h="5560695">
                  <a:moveTo>
                    <a:pt x="758063" y="825500"/>
                  </a:moveTo>
                  <a:lnTo>
                    <a:pt x="713232" y="825500"/>
                  </a:lnTo>
                  <a:lnTo>
                    <a:pt x="713232" y="1032002"/>
                  </a:lnTo>
                  <a:lnTo>
                    <a:pt x="758063" y="1032002"/>
                  </a:lnTo>
                  <a:lnTo>
                    <a:pt x="758063" y="825500"/>
                  </a:lnTo>
                  <a:close/>
                </a:path>
                <a:path w="1456055" h="5560695">
                  <a:moveTo>
                    <a:pt x="758063" y="413004"/>
                  </a:moveTo>
                  <a:lnTo>
                    <a:pt x="713232" y="413004"/>
                  </a:lnTo>
                  <a:lnTo>
                    <a:pt x="713232" y="618998"/>
                  </a:lnTo>
                  <a:lnTo>
                    <a:pt x="758063" y="618998"/>
                  </a:lnTo>
                  <a:lnTo>
                    <a:pt x="758063" y="413004"/>
                  </a:lnTo>
                  <a:close/>
                </a:path>
                <a:path w="1456055" h="5560695">
                  <a:moveTo>
                    <a:pt x="758063" y="0"/>
                  </a:moveTo>
                  <a:lnTo>
                    <a:pt x="713232" y="0"/>
                  </a:lnTo>
                  <a:lnTo>
                    <a:pt x="713232" y="206502"/>
                  </a:lnTo>
                  <a:lnTo>
                    <a:pt x="758063" y="206502"/>
                  </a:lnTo>
                  <a:lnTo>
                    <a:pt x="758063" y="0"/>
                  </a:lnTo>
                  <a:close/>
                </a:path>
                <a:path w="1456055" h="5560695">
                  <a:moveTo>
                    <a:pt x="1456055" y="0"/>
                  </a:moveTo>
                  <a:lnTo>
                    <a:pt x="1411224" y="0"/>
                  </a:lnTo>
                  <a:lnTo>
                    <a:pt x="1411224" y="5560568"/>
                  </a:lnTo>
                  <a:lnTo>
                    <a:pt x="1456055" y="5560568"/>
                  </a:lnTo>
                  <a:lnTo>
                    <a:pt x="14560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5">
              <a:extLst>
                <a:ext uri="{FF2B5EF4-FFF2-40B4-BE49-F238E27FC236}">
                  <a16:creationId xmlns:a16="http://schemas.microsoft.com/office/drawing/2014/main" id="{04BCD3A6-5658-4A1C-A31F-36FF125574AA}"/>
                </a:ext>
              </a:extLst>
            </p:cNvPr>
            <p:cNvSpPr/>
            <p:nvPr/>
          </p:nvSpPr>
          <p:spPr>
            <a:xfrm>
              <a:off x="2832354" y="989748"/>
              <a:ext cx="2331720" cy="770255"/>
            </a:xfrm>
            <a:custGeom>
              <a:avLst/>
              <a:gdLst/>
              <a:ahLst/>
              <a:cxnLst/>
              <a:rect l="l" t="t" r="r" b="b"/>
              <a:pathLst>
                <a:path w="2331720" h="770255">
                  <a:moveTo>
                    <a:pt x="2331605" y="362115"/>
                  </a:moveTo>
                  <a:lnTo>
                    <a:pt x="2326170" y="316788"/>
                  </a:lnTo>
                  <a:lnTo>
                    <a:pt x="2315286" y="272237"/>
                  </a:lnTo>
                  <a:lnTo>
                    <a:pt x="2298979" y="228981"/>
                  </a:lnTo>
                  <a:lnTo>
                    <a:pt x="2277224" y="187528"/>
                  </a:lnTo>
                  <a:lnTo>
                    <a:pt x="2250033" y="148399"/>
                  </a:lnTo>
                  <a:lnTo>
                    <a:pt x="2217420" y="112102"/>
                  </a:lnTo>
                  <a:lnTo>
                    <a:pt x="2180425" y="80073"/>
                  </a:lnTo>
                  <a:lnTo>
                    <a:pt x="2140547" y="53390"/>
                  </a:lnTo>
                  <a:lnTo>
                    <a:pt x="2098306" y="32029"/>
                  </a:lnTo>
                  <a:lnTo>
                    <a:pt x="2054237" y="16014"/>
                  </a:lnTo>
                  <a:lnTo>
                    <a:pt x="2008860" y="5334"/>
                  </a:lnTo>
                  <a:lnTo>
                    <a:pt x="1962696" y="0"/>
                  </a:lnTo>
                  <a:lnTo>
                    <a:pt x="1916277" y="0"/>
                  </a:lnTo>
                  <a:lnTo>
                    <a:pt x="1870125" y="5334"/>
                  </a:lnTo>
                  <a:lnTo>
                    <a:pt x="1824748" y="16014"/>
                  </a:lnTo>
                  <a:lnTo>
                    <a:pt x="1780692" y="32029"/>
                  </a:lnTo>
                  <a:lnTo>
                    <a:pt x="1738477" y="53390"/>
                  </a:lnTo>
                  <a:lnTo>
                    <a:pt x="1698625" y="80073"/>
                  </a:lnTo>
                  <a:lnTo>
                    <a:pt x="1661668" y="112102"/>
                  </a:lnTo>
                  <a:lnTo>
                    <a:pt x="1393101" y="375754"/>
                  </a:lnTo>
                  <a:lnTo>
                    <a:pt x="66281" y="375754"/>
                  </a:lnTo>
                  <a:lnTo>
                    <a:pt x="38100" y="347560"/>
                  </a:lnTo>
                  <a:lnTo>
                    <a:pt x="0" y="385660"/>
                  </a:lnTo>
                  <a:lnTo>
                    <a:pt x="38100" y="423760"/>
                  </a:lnTo>
                  <a:lnTo>
                    <a:pt x="66294" y="395566"/>
                  </a:lnTo>
                  <a:lnTo>
                    <a:pt x="1394155" y="395566"/>
                  </a:lnTo>
                  <a:lnTo>
                    <a:pt x="1661668" y="657694"/>
                  </a:lnTo>
                  <a:lnTo>
                    <a:pt x="1698625" y="689838"/>
                  </a:lnTo>
                  <a:lnTo>
                    <a:pt x="1738477" y="716622"/>
                  </a:lnTo>
                  <a:lnTo>
                    <a:pt x="1780692" y="738047"/>
                  </a:lnTo>
                  <a:lnTo>
                    <a:pt x="1824748" y="754113"/>
                  </a:lnTo>
                  <a:lnTo>
                    <a:pt x="1870125" y="764832"/>
                  </a:lnTo>
                  <a:lnTo>
                    <a:pt x="1916277" y="770191"/>
                  </a:lnTo>
                  <a:lnTo>
                    <a:pt x="1962696" y="770191"/>
                  </a:lnTo>
                  <a:lnTo>
                    <a:pt x="2008860" y="764832"/>
                  </a:lnTo>
                  <a:lnTo>
                    <a:pt x="2054237" y="754113"/>
                  </a:lnTo>
                  <a:lnTo>
                    <a:pt x="2098306" y="738047"/>
                  </a:lnTo>
                  <a:lnTo>
                    <a:pt x="2140547" y="716622"/>
                  </a:lnTo>
                  <a:lnTo>
                    <a:pt x="2180425" y="689838"/>
                  </a:lnTo>
                  <a:lnTo>
                    <a:pt x="2217420" y="657694"/>
                  </a:lnTo>
                  <a:lnTo>
                    <a:pt x="2250033" y="621411"/>
                  </a:lnTo>
                  <a:lnTo>
                    <a:pt x="2277224" y="582282"/>
                  </a:lnTo>
                  <a:lnTo>
                    <a:pt x="2298979" y="540829"/>
                  </a:lnTo>
                  <a:lnTo>
                    <a:pt x="2315286" y="497573"/>
                  </a:lnTo>
                  <a:lnTo>
                    <a:pt x="2326170" y="453021"/>
                  </a:lnTo>
                  <a:lnTo>
                    <a:pt x="2331605" y="407695"/>
                  </a:lnTo>
                  <a:lnTo>
                    <a:pt x="2331605" y="362115"/>
                  </a:lnTo>
                  <a:close/>
                </a:path>
              </a:pathLst>
            </a:custGeom>
            <a:solidFill>
              <a:srgbClr val="89C9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6">
              <a:extLst>
                <a:ext uri="{FF2B5EF4-FFF2-40B4-BE49-F238E27FC236}">
                  <a16:creationId xmlns:a16="http://schemas.microsoft.com/office/drawing/2014/main" id="{2F19BAF0-2A9E-499C-BB4E-14A8FB3EDFFB}"/>
                </a:ext>
              </a:extLst>
            </p:cNvPr>
            <p:cNvSpPr/>
            <p:nvPr/>
          </p:nvSpPr>
          <p:spPr>
            <a:xfrm>
              <a:off x="4559807" y="1176527"/>
              <a:ext cx="403860" cy="396240"/>
            </a:xfrm>
            <a:custGeom>
              <a:avLst/>
              <a:gdLst/>
              <a:ahLst/>
              <a:cxnLst/>
              <a:rect l="l" t="t" r="r" b="b"/>
              <a:pathLst>
                <a:path w="403860" h="396240">
                  <a:moveTo>
                    <a:pt x="97281" y="221107"/>
                  </a:moveTo>
                  <a:lnTo>
                    <a:pt x="90424" y="221107"/>
                  </a:lnTo>
                  <a:lnTo>
                    <a:pt x="86867" y="222376"/>
                  </a:lnTo>
                  <a:lnTo>
                    <a:pt x="84454" y="224789"/>
                  </a:lnTo>
                  <a:lnTo>
                    <a:pt x="79375" y="229743"/>
                  </a:lnTo>
                  <a:lnTo>
                    <a:pt x="79375" y="238633"/>
                  </a:lnTo>
                  <a:lnTo>
                    <a:pt x="84454" y="243586"/>
                  </a:lnTo>
                  <a:lnTo>
                    <a:pt x="92455" y="252475"/>
                  </a:lnTo>
                  <a:lnTo>
                    <a:pt x="5079" y="338327"/>
                  </a:lnTo>
                  <a:lnTo>
                    <a:pt x="0" y="343154"/>
                  </a:lnTo>
                  <a:lnTo>
                    <a:pt x="0" y="352044"/>
                  </a:lnTo>
                  <a:lnTo>
                    <a:pt x="41275" y="392557"/>
                  </a:lnTo>
                  <a:lnTo>
                    <a:pt x="43687" y="394970"/>
                  </a:lnTo>
                  <a:lnTo>
                    <a:pt x="47243" y="396239"/>
                  </a:lnTo>
                  <a:lnTo>
                    <a:pt x="54228" y="396239"/>
                  </a:lnTo>
                  <a:lnTo>
                    <a:pt x="57784" y="394970"/>
                  </a:lnTo>
                  <a:lnTo>
                    <a:pt x="60325" y="392557"/>
                  </a:lnTo>
                  <a:lnTo>
                    <a:pt x="87468" y="365887"/>
                  </a:lnTo>
                  <a:lnTo>
                    <a:pt x="51307" y="365887"/>
                  </a:lnTo>
                  <a:lnTo>
                    <a:pt x="32130" y="347218"/>
                  </a:lnTo>
                  <a:lnTo>
                    <a:pt x="110616" y="270256"/>
                  </a:lnTo>
                  <a:lnTo>
                    <a:pt x="148740" y="270256"/>
                  </a:lnTo>
                  <a:lnTo>
                    <a:pt x="147700" y="269239"/>
                  </a:lnTo>
                  <a:lnTo>
                    <a:pt x="165782" y="252475"/>
                  </a:lnTo>
                  <a:lnTo>
                    <a:pt x="130682" y="252475"/>
                  </a:lnTo>
                  <a:lnTo>
                    <a:pt x="102488" y="224789"/>
                  </a:lnTo>
                  <a:lnTo>
                    <a:pt x="100456" y="222376"/>
                  </a:lnTo>
                  <a:lnTo>
                    <a:pt x="97281" y="221107"/>
                  </a:lnTo>
                  <a:close/>
                </a:path>
                <a:path w="403860" h="396240">
                  <a:moveTo>
                    <a:pt x="148740" y="270256"/>
                  </a:moveTo>
                  <a:lnTo>
                    <a:pt x="110616" y="270256"/>
                  </a:lnTo>
                  <a:lnTo>
                    <a:pt x="129666" y="288925"/>
                  </a:lnTo>
                  <a:lnTo>
                    <a:pt x="51307" y="365887"/>
                  </a:lnTo>
                  <a:lnTo>
                    <a:pt x="87468" y="365887"/>
                  </a:lnTo>
                  <a:lnTo>
                    <a:pt x="147700" y="306705"/>
                  </a:lnTo>
                  <a:lnTo>
                    <a:pt x="180847" y="306705"/>
                  </a:lnTo>
                  <a:lnTo>
                    <a:pt x="180847" y="301751"/>
                  </a:lnTo>
                  <a:lnTo>
                    <a:pt x="175894" y="296799"/>
                  </a:lnTo>
                  <a:lnTo>
                    <a:pt x="148740" y="270256"/>
                  </a:lnTo>
                  <a:close/>
                </a:path>
                <a:path w="403860" h="396240">
                  <a:moveTo>
                    <a:pt x="180847" y="306705"/>
                  </a:moveTo>
                  <a:lnTo>
                    <a:pt x="147700" y="306705"/>
                  </a:lnTo>
                  <a:lnTo>
                    <a:pt x="156844" y="314579"/>
                  </a:lnTo>
                  <a:lnTo>
                    <a:pt x="159257" y="317119"/>
                  </a:lnTo>
                  <a:lnTo>
                    <a:pt x="162813" y="318262"/>
                  </a:lnTo>
                  <a:lnTo>
                    <a:pt x="169799" y="318262"/>
                  </a:lnTo>
                  <a:lnTo>
                    <a:pt x="173354" y="317119"/>
                  </a:lnTo>
                  <a:lnTo>
                    <a:pt x="180847" y="309625"/>
                  </a:lnTo>
                  <a:lnTo>
                    <a:pt x="180847" y="306705"/>
                  </a:lnTo>
                  <a:close/>
                </a:path>
                <a:path w="403860" h="396240">
                  <a:moveTo>
                    <a:pt x="218999" y="251460"/>
                  </a:moveTo>
                  <a:lnTo>
                    <a:pt x="166877" y="251460"/>
                  </a:lnTo>
                  <a:lnTo>
                    <a:pt x="187805" y="265795"/>
                  </a:lnTo>
                  <a:lnTo>
                    <a:pt x="210565" y="276034"/>
                  </a:lnTo>
                  <a:lnTo>
                    <a:pt x="234565" y="282178"/>
                  </a:lnTo>
                  <a:lnTo>
                    <a:pt x="259206" y="284225"/>
                  </a:lnTo>
                  <a:lnTo>
                    <a:pt x="287097" y="281610"/>
                  </a:lnTo>
                  <a:lnTo>
                    <a:pt x="314213" y="273780"/>
                  </a:lnTo>
                  <a:lnTo>
                    <a:pt x="339734" y="260758"/>
                  </a:lnTo>
                  <a:lnTo>
                    <a:pt x="342190" y="258825"/>
                  </a:lnTo>
                  <a:lnTo>
                    <a:pt x="259841" y="258825"/>
                  </a:lnTo>
                  <a:lnTo>
                    <a:pt x="237116" y="256704"/>
                  </a:lnTo>
                  <a:lnTo>
                    <a:pt x="218999" y="251460"/>
                  </a:lnTo>
                  <a:close/>
                </a:path>
                <a:path w="403860" h="396240">
                  <a:moveTo>
                    <a:pt x="343761" y="26162"/>
                  </a:moveTo>
                  <a:lnTo>
                    <a:pt x="259841" y="26162"/>
                  </a:lnTo>
                  <a:lnTo>
                    <a:pt x="282493" y="28283"/>
                  </a:lnTo>
                  <a:lnTo>
                    <a:pt x="304466" y="34655"/>
                  </a:lnTo>
                  <a:lnTo>
                    <a:pt x="325082" y="45289"/>
                  </a:lnTo>
                  <a:lnTo>
                    <a:pt x="343662" y="60198"/>
                  </a:lnTo>
                  <a:lnTo>
                    <a:pt x="370236" y="98667"/>
                  </a:lnTo>
                  <a:lnTo>
                    <a:pt x="379094" y="142494"/>
                  </a:lnTo>
                  <a:lnTo>
                    <a:pt x="370236" y="186320"/>
                  </a:lnTo>
                  <a:lnTo>
                    <a:pt x="343662" y="224789"/>
                  </a:lnTo>
                  <a:lnTo>
                    <a:pt x="304466" y="250332"/>
                  </a:lnTo>
                  <a:lnTo>
                    <a:pt x="259841" y="258825"/>
                  </a:lnTo>
                  <a:lnTo>
                    <a:pt x="342190" y="258825"/>
                  </a:lnTo>
                  <a:lnTo>
                    <a:pt x="362838" y="242570"/>
                  </a:lnTo>
                  <a:lnTo>
                    <a:pt x="389844" y="205737"/>
                  </a:lnTo>
                  <a:lnTo>
                    <a:pt x="403346" y="163803"/>
                  </a:lnTo>
                  <a:lnTo>
                    <a:pt x="403346" y="120168"/>
                  </a:lnTo>
                  <a:lnTo>
                    <a:pt x="389844" y="78234"/>
                  </a:lnTo>
                  <a:lnTo>
                    <a:pt x="362838" y="41401"/>
                  </a:lnTo>
                  <a:lnTo>
                    <a:pt x="343761" y="26162"/>
                  </a:lnTo>
                  <a:close/>
                </a:path>
                <a:path w="403860" h="396240">
                  <a:moveTo>
                    <a:pt x="260730" y="0"/>
                  </a:moveTo>
                  <a:lnTo>
                    <a:pt x="206089" y="10366"/>
                  </a:lnTo>
                  <a:lnTo>
                    <a:pt x="157733" y="41401"/>
                  </a:lnTo>
                  <a:lnTo>
                    <a:pt x="131835" y="76443"/>
                  </a:lnTo>
                  <a:lnTo>
                    <a:pt x="118030" y="115905"/>
                  </a:lnTo>
                  <a:lnTo>
                    <a:pt x="116375" y="157073"/>
                  </a:lnTo>
                  <a:lnTo>
                    <a:pt x="126924" y="197236"/>
                  </a:lnTo>
                  <a:lnTo>
                    <a:pt x="149732" y="233680"/>
                  </a:lnTo>
                  <a:lnTo>
                    <a:pt x="130682" y="252475"/>
                  </a:lnTo>
                  <a:lnTo>
                    <a:pt x="165782" y="252475"/>
                  </a:lnTo>
                  <a:lnTo>
                    <a:pt x="166877" y="251460"/>
                  </a:lnTo>
                  <a:lnTo>
                    <a:pt x="218999" y="251460"/>
                  </a:lnTo>
                  <a:lnTo>
                    <a:pt x="175894" y="224789"/>
                  </a:lnTo>
                  <a:lnTo>
                    <a:pt x="149891" y="186320"/>
                  </a:lnTo>
                  <a:lnTo>
                    <a:pt x="141223" y="142494"/>
                  </a:lnTo>
                  <a:lnTo>
                    <a:pt x="149891" y="98667"/>
                  </a:lnTo>
                  <a:lnTo>
                    <a:pt x="175894" y="60198"/>
                  </a:lnTo>
                  <a:lnTo>
                    <a:pt x="215106" y="34655"/>
                  </a:lnTo>
                  <a:lnTo>
                    <a:pt x="259841" y="26162"/>
                  </a:lnTo>
                  <a:lnTo>
                    <a:pt x="343761" y="26162"/>
                  </a:lnTo>
                  <a:lnTo>
                    <a:pt x="340187" y="23306"/>
                  </a:lnTo>
                  <a:lnTo>
                    <a:pt x="315071" y="10366"/>
                  </a:lnTo>
                  <a:lnTo>
                    <a:pt x="288311" y="2593"/>
                  </a:lnTo>
                  <a:lnTo>
                    <a:pt x="26073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3" name="object 7">
              <a:extLst>
                <a:ext uri="{FF2B5EF4-FFF2-40B4-BE49-F238E27FC236}">
                  <a16:creationId xmlns:a16="http://schemas.microsoft.com/office/drawing/2014/main" id="{7FB0FE6B-7A2F-4A32-A430-6FF20FD5220A}"/>
                </a:ext>
              </a:extLst>
            </p:cNvPr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39639" y="1226819"/>
              <a:ext cx="158496" cy="169163"/>
            </a:xfrm>
            <a:prstGeom prst="rect">
              <a:avLst/>
            </a:prstGeom>
          </p:spPr>
        </p:pic>
        <p:sp>
          <p:nvSpPr>
            <p:cNvPr id="34" name="object 8">
              <a:extLst>
                <a:ext uri="{FF2B5EF4-FFF2-40B4-BE49-F238E27FC236}">
                  <a16:creationId xmlns:a16="http://schemas.microsoft.com/office/drawing/2014/main" id="{0040C033-7CDF-4427-8345-1A72B614DCB4}"/>
                </a:ext>
              </a:extLst>
            </p:cNvPr>
            <p:cNvSpPr/>
            <p:nvPr/>
          </p:nvSpPr>
          <p:spPr>
            <a:xfrm>
              <a:off x="2859786" y="3022764"/>
              <a:ext cx="2331720" cy="770255"/>
            </a:xfrm>
            <a:custGeom>
              <a:avLst/>
              <a:gdLst/>
              <a:ahLst/>
              <a:cxnLst/>
              <a:rect l="l" t="t" r="r" b="b"/>
              <a:pathLst>
                <a:path w="2331720" h="770254">
                  <a:moveTo>
                    <a:pt x="2331542" y="361937"/>
                  </a:moveTo>
                  <a:lnTo>
                    <a:pt x="2326094" y="316649"/>
                  </a:lnTo>
                  <a:lnTo>
                    <a:pt x="2315197" y="272148"/>
                  </a:lnTo>
                  <a:lnTo>
                    <a:pt x="2298865" y="228917"/>
                  </a:lnTo>
                  <a:lnTo>
                    <a:pt x="2277072" y="187502"/>
                  </a:lnTo>
                  <a:lnTo>
                    <a:pt x="2249843" y="148386"/>
                  </a:lnTo>
                  <a:lnTo>
                    <a:pt x="2217166" y="112102"/>
                  </a:lnTo>
                  <a:lnTo>
                    <a:pt x="2180132" y="80073"/>
                  </a:lnTo>
                  <a:lnTo>
                    <a:pt x="2140204" y="53390"/>
                  </a:lnTo>
                  <a:lnTo>
                    <a:pt x="2097913" y="32029"/>
                  </a:lnTo>
                  <a:lnTo>
                    <a:pt x="2053780" y="16014"/>
                  </a:lnTo>
                  <a:lnTo>
                    <a:pt x="2008327" y="5334"/>
                  </a:lnTo>
                  <a:lnTo>
                    <a:pt x="1962086" y="0"/>
                  </a:lnTo>
                  <a:lnTo>
                    <a:pt x="1915591" y="0"/>
                  </a:lnTo>
                  <a:lnTo>
                    <a:pt x="1869351" y="5334"/>
                  </a:lnTo>
                  <a:lnTo>
                    <a:pt x="1823897" y="16014"/>
                  </a:lnTo>
                  <a:lnTo>
                    <a:pt x="1779765" y="32029"/>
                  </a:lnTo>
                  <a:lnTo>
                    <a:pt x="1737474" y="53390"/>
                  </a:lnTo>
                  <a:lnTo>
                    <a:pt x="1697545" y="80073"/>
                  </a:lnTo>
                  <a:lnTo>
                    <a:pt x="1660525" y="112102"/>
                  </a:lnTo>
                  <a:lnTo>
                    <a:pt x="1391589" y="375754"/>
                  </a:lnTo>
                  <a:lnTo>
                    <a:pt x="66294" y="375754"/>
                  </a:lnTo>
                  <a:lnTo>
                    <a:pt x="38100" y="347560"/>
                  </a:lnTo>
                  <a:lnTo>
                    <a:pt x="0" y="385660"/>
                  </a:lnTo>
                  <a:lnTo>
                    <a:pt x="38100" y="423760"/>
                  </a:lnTo>
                  <a:lnTo>
                    <a:pt x="66281" y="395566"/>
                  </a:lnTo>
                  <a:lnTo>
                    <a:pt x="1392643" y="395566"/>
                  </a:lnTo>
                  <a:lnTo>
                    <a:pt x="1660525" y="657694"/>
                  </a:lnTo>
                  <a:lnTo>
                    <a:pt x="1697545" y="689838"/>
                  </a:lnTo>
                  <a:lnTo>
                    <a:pt x="1737474" y="716622"/>
                  </a:lnTo>
                  <a:lnTo>
                    <a:pt x="1779765" y="738047"/>
                  </a:lnTo>
                  <a:lnTo>
                    <a:pt x="1823897" y="754113"/>
                  </a:lnTo>
                  <a:lnTo>
                    <a:pt x="1869351" y="764832"/>
                  </a:lnTo>
                  <a:lnTo>
                    <a:pt x="1915591" y="770191"/>
                  </a:lnTo>
                  <a:lnTo>
                    <a:pt x="1962086" y="770191"/>
                  </a:lnTo>
                  <a:lnTo>
                    <a:pt x="2008327" y="764832"/>
                  </a:lnTo>
                  <a:lnTo>
                    <a:pt x="2053780" y="754113"/>
                  </a:lnTo>
                  <a:lnTo>
                    <a:pt x="2097913" y="738047"/>
                  </a:lnTo>
                  <a:lnTo>
                    <a:pt x="2140204" y="716622"/>
                  </a:lnTo>
                  <a:lnTo>
                    <a:pt x="2180132" y="689838"/>
                  </a:lnTo>
                  <a:lnTo>
                    <a:pt x="2217166" y="657694"/>
                  </a:lnTo>
                  <a:lnTo>
                    <a:pt x="2249843" y="621309"/>
                  </a:lnTo>
                  <a:lnTo>
                    <a:pt x="2277072" y="582117"/>
                  </a:lnTo>
                  <a:lnTo>
                    <a:pt x="2298865" y="540613"/>
                  </a:lnTo>
                  <a:lnTo>
                    <a:pt x="2315197" y="497344"/>
                  </a:lnTo>
                  <a:lnTo>
                    <a:pt x="2326094" y="452793"/>
                  </a:lnTo>
                  <a:lnTo>
                    <a:pt x="2331542" y="407492"/>
                  </a:lnTo>
                  <a:lnTo>
                    <a:pt x="2331542" y="361937"/>
                  </a:lnTo>
                  <a:close/>
                </a:path>
              </a:pathLst>
            </a:custGeom>
            <a:solidFill>
              <a:srgbClr val="5CAC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9">
              <a:extLst>
                <a:ext uri="{FF2B5EF4-FFF2-40B4-BE49-F238E27FC236}">
                  <a16:creationId xmlns:a16="http://schemas.microsoft.com/office/drawing/2014/main" id="{AE0B76FB-DF2C-4AD4-B948-59AF5D093F5A}"/>
                </a:ext>
              </a:extLst>
            </p:cNvPr>
            <p:cNvSpPr/>
            <p:nvPr/>
          </p:nvSpPr>
          <p:spPr>
            <a:xfrm>
              <a:off x="4594860" y="3220211"/>
              <a:ext cx="402590" cy="314325"/>
            </a:xfrm>
            <a:custGeom>
              <a:avLst/>
              <a:gdLst/>
              <a:ahLst/>
              <a:cxnLst/>
              <a:rect l="l" t="t" r="r" b="b"/>
              <a:pathLst>
                <a:path w="402589" h="314325">
                  <a:moveTo>
                    <a:pt x="396239" y="234950"/>
                  </a:moveTo>
                  <a:lnTo>
                    <a:pt x="5079" y="234950"/>
                  </a:lnTo>
                  <a:lnTo>
                    <a:pt x="0" y="240918"/>
                  </a:lnTo>
                  <a:lnTo>
                    <a:pt x="0" y="274447"/>
                  </a:lnTo>
                  <a:lnTo>
                    <a:pt x="2988" y="289351"/>
                  </a:lnTo>
                  <a:lnTo>
                    <a:pt x="11144" y="301958"/>
                  </a:lnTo>
                  <a:lnTo>
                    <a:pt x="23252" y="310683"/>
                  </a:lnTo>
                  <a:lnTo>
                    <a:pt x="38100" y="313943"/>
                  </a:lnTo>
                  <a:lnTo>
                    <a:pt x="363219" y="313943"/>
                  </a:lnTo>
                  <a:lnTo>
                    <a:pt x="378225" y="310826"/>
                  </a:lnTo>
                  <a:lnTo>
                    <a:pt x="390683" y="302339"/>
                  </a:lnTo>
                  <a:lnTo>
                    <a:pt x="399188" y="289780"/>
                  </a:lnTo>
                  <a:lnTo>
                    <a:pt x="399911" y="286258"/>
                  </a:lnTo>
                  <a:lnTo>
                    <a:pt x="31114" y="286258"/>
                  </a:lnTo>
                  <a:lnTo>
                    <a:pt x="25145" y="280415"/>
                  </a:lnTo>
                  <a:lnTo>
                    <a:pt x="25145" y="260603"/>
                  </a:lnTo>
                  <a:lnTo>
                    <a:pt x="402336" y="260603"/>
                  </a:lnTo>
                  <a:lnTo>
                    <a:pt x="402336" y="239902"/>
                  </a:lnTo>
                  <a:lnTo>
                    <a:pt x="396239" y="234950"/>
                  </a:lnTo>
                  <a:close/>
                </a:path>
                <a:path w="402589" h="314325">
                  <a:moveTo>
                    <a:pt x="402336" y="260603"/>
                  </a:moveTo>
                  <a:lnTo>
                    <a:pt x="376174" y="260603"/>
                  </a:lnTo>
                  <a:lnTo>
                    <a:pt x="376174" y="280415"/>
                  </a:lnTo>
                  <a:lnTo>
                    <a:pt x="369188" y="286258"/>
                  </a:lnTo>
                  <a:lnTo>
                    <a:pt x="399911" y="286258"/>
                  </a:lnTo>
                  <a:lnTo>
                    <a:pt x="402336" y="274447"/>
                  </a:lnTo>
                  <a:lnTo>
                    <a:pt x="402336" y="260603"/>
                  </a:lnTo>
                  <a:close/>
                </a:path>
                <a:path w="402589" h="314325">
                  <a:moveTo>
                    <a:pt x="337057" y="0"/>
                  </a:moveTo>
                  <a:lnTo>
                    <a:pt x="65277" y="0"/>
                  </a:lnTo>
                  <a:lnTo>
                    <a:pt x="49684" y="3117"/>
                  </a:lnTo>
                  <a:lnTo>
                    <a:pt x="36925" y="11604"/>
                  </a:lnTo>
                  <a:lnTo>
                    <a:pt x="28309" y="24163"/>
                  </a:lnTo>
                  <a:lnTo>
                    <a:pt x="25145" y="39497"/>
                  </a:lnTo>
                  <a:lnTo>
                    <a:pt x="25145" y="234950"/>
                  </a:lnTo>
                  <a:lnTo>
                    <a:pt x="52197" y="234950"/>
                  </a:lnTo>
                  <a:lnTo>
                    <a:pt x="52197" y="39497"/>
                  </a:lnTo>
                  <a:lnTo>
                    <a:pt x="51180" y="39497"/>
                  </a:lnTo>
                  <a:lnTo>
                    <a:pt x="51180" y="32638"/>
                  </a:lnTo>
                  <a:lnTo>
                    <a:pt x="57150" y="26670"/>
                  </a:lnTo>
                  <a:lnTo>
                    <a:pt x="373465" y="26670"/>
                  </a:lnTo>
                  <a:lnTo>
                    <a:pt x="373026" y="24592"/>
                  </a:lnTo>
                  <a:lnTo>
                    <a:pt x="364521" y="11985"/>
                  </a:lnTo>
                  <a:lnTo>
                    <a:pt x="352063" y="3260"/>
                  </a:lnTo>
                  <a:lnTo>
                    <a:pt x="337057" y="0"/>
                  </a:lnTo>
                  <a:close/>
                </a:path>
                <a:path w="402589" h="314325">
                  <a:moveTo>
                    <a:pt x="373465" y="26670"/>
                  </a:moveTo>
                  <a:lnTo>
                    <a:pt x="345186" y="26670"/>
                  </a:lnTo>
                  <a:lnTo>
                    <a:pt x="351154" y="32638"/>
                  </a:lnTo>
                  <a:lnTo>
                    <a:pt x="351154" y="234950"/>
                  </a:lnTo>
                  <a:lnTo>
                    <a:pt x="376174" y="234950"/>
                  </a:lnTo>
                  <a:lnTo>
                    <a:pt x="376174" y="39497"/>
                  </a:lnTo>
                  <a:lnTo>
                    <a:pt x="373465" y="2667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6" name="object 10">
              <a:extLst>
                <a:ext uri="{FF2B5EF4-FFF2-40B4-BE49-F238E27FC236}">
                  <a16:creationId xmlns:a16="http://schemas.microsoft.com/office/drawing/2014/main" id="{9C72034F-0324-4721-8091-B505890DB379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92395" y="3515867"/>
              <a:ext cx="185927" cy="129540"/>
            </a:xfrm>
            <a:prstGeom prst="rect">
              <a:avLst/>
            </a:prstGeom>
          </p:spPr>
        </p:pic>
        <p:sp>
          <p:nvSpPr>
            <p:cNvPr id="37" name="object 11">
              <a:extLst>
                <a:ext uri="{FF2B5EF4-FFF2-40B4-BE49-F238E27FC236}">
                  <a16:creationId xmlns:a16="http://schemas.microsoft.com/office/drawing/2014/main" id="{CAD6CC69-EB8F-41D4-A0EF-3F079D2235CB}"/>
                </a:ext>
              </a:extLst>
            </p:cNvPr>
            <p:cNvSpPr/>
            <p:nvPr/>
          </p:nvSpPr>
          <p:spPr>
            <a:xfrm>
              <a:off x="2827782" y="5002631"/>
              <a:ext cx="2331720" cy="772160"/>
            </a:xfrm>
            <a:custGeom>
              <a:avLst/>
              <a:gdLst/>
              <a:ahLst/>
              <a:cxnLst/>
              <a:rect l="l" t="t" r="r" b="b"/>
              <a:pathLst>
                <a:path w="2331720" h="772160">
                  <a:moveTo>
                    <a:pt x="2331542" y="363181"/>
                  </a:moveTo>
                  <a:lnTo>
                    <a:pt x="2326094" y="317842"/>
                  </a:lnTo>
                  <a:lnTo>
                    <a:pt x="2315197" y="273265"/>
                  </a:lnTo>
                  <a:lnTo>
                    <a:pt x="2298865" y="229946"/>
                  </a:lnTo>
                  <a:lnTo>
                    <a:pt x="2277072" y="188404"/>
                  </a:lnTo>
                  <a:lnTo>
                    <a:pt x="2249843" y="149148"/>
                  </a:lnTo>
                  <a:lnTo>
                    <a:pt x="2217166" y="112674"/>
                  </a:lnTo>
                  <a:lnTo>
                    <a:pt x="2180132" y="80492"/>
                  </a:lnTo>
                  <a:lnTo>
                    <a:pt x="2140204" y="53657"/>
                  </a:lnTo>
                  <a:lnTo>
                    <a:pt x="2097913" y="32194"/>
                  </a:lnTo>
                  <a:lnTo>
                    <a:pt x="2053780" y="16103"/>
                  </a:lnTo>
                  <a:lnTo>
                    <a:pt x="2008327" y="5372"/>
                  </a:lnTo>
                  <a:lnTo>
                    <a:pt x="1962086" y="0"/>
                  </a:lnTo>
                  <a:lnTo>
                    <a:pt x="1915591" y="0"/>
                  </a:lnTo>
                  <a:lnTo>
                    <a:pt x="1869351" y="5372"/>
                  </a:lnTo>
                  <a:lnTo>
                    <a:pt x="1823897" y="16103"/>
                  </a:lnTo>
                  <a:lnTo>
                    <a:pt x="1779765" y="32194"/>
                  </a:lnTo>
                  <a:lnTo>
                    <a:pt x="1737474" y="53657"/>
                  </a:lnTo>
                  <a:lnTo>
                    <a:pt x="1697545" y="80492"/>
                  </a:lnTo>
                  <a:lnTo>
                    <a:pt x="1660525" y="112674"/>
                  </a:lnTo>
                  <a:lnTo>
                    <a:pt x="1392377" y="375564"/>
                  </a:lnTo>
                  <a:lnTo>
                    <a:pt x="66294" y="375564"/>
                  </a:lnTo>
                  <a:lnTo>
                    <a:pt x="38100" y="347370"/>
                  </a:lnTo>
                  <a:lnTo>
                    <a:pt x="0" y="385470"/>
                  </a:lnTo>
                  <a:lnTo>
                    <a:pt x="38100" y="423570"/>
                  </a:lnTo>
                  <a:lnTo>
                    <a:pt x="66294" y="395376"/>
                  </a:lnTo>
                  <a:lnTo>
                    <a:pt x="1391831" y="395376"/>
                  </a:lnTo>
                  <a:lnTo>
                    <a:pt x="1660525" y="659244"/>
                  </a:lnTo>
                  <a:lnTo>
                    <a:pt x="1697545" y="691349"/>
                  </a:lnTo>
                  <a:lnTo>
                    <a:pt x="1737474" y="718083"/>
                  </a:lnTo>
                  <a:lnTo>
                    <a:pt x="1779765" y="739482"/>
                  </a:lnTo>
                  <a:lnTo>
                    <a:pt x="1823897" y="755535"/>
                  </a:lnTo>
                  <a:lnTo>
                    <a:pt x="1869351" y="766229"/>
                  </a:lnTo>
                  <a:lnTo>
                    <a:pt x="1915591" y="771575"/>
                  </a:lnTo>
                  <a:lnTo>
                    <a:pt x="1962086" y="771575"/>
                  </a:lnTo>
                  <a:lnTo>
                    <a:pt x="2008327" y="766229"/>
                  </a:lnTo>
                  <a:lnTo>
                    <a:pt x="2053780" y="755535"/>
                  </a:lnTo>
                  <a:lnTo>
                    <a:pt x="2097913" y="739482"/>
                  </a:lnTo>
                  <a:lnTo>
                    <a:pt x="2140204" y="718083"/>
                  </a:lnTo>
                  <a:lnTo>
                    <a:pt x="2180132" y="691349"/>
                  </a:lnTo>
                  <a:lnTo>
                    <a:pt x="2217166" y="659244"/>
                  </a:lnTo>
                  <a:lnTo>
                    <a:pt x="2249843" y="622795"/>
                  </a:lnTo>
                  <a:lnTo>
                    <a:pt x="2277072" y="583539"/>
                  </a:lnTo>
                  <a:lnTo>
                    <a:pt x="2298865" y="542010"/>
                  </a:lnTo>
                  <a:lnTo>
                    <a:pt x="2315197" y="498690"/>
                  </a:lnTo>
                  <a:lnTo>
                    <a:pt x="2326094" y="454113"/>
                  </a:lnTo>
                  <a:lnTo>
                    <a:pt x="2331542" y="408774"/>
                  </a:lnTo>
                  <a:lnTo>
                    <a:pt x="2331542" y="363181"/>
                  </a:lnTo>
                  <a:close/>
                </a:path>
              </a:pathLst>
            </a:custGeom>
            <a:solidFill>
              <a:srgbClr val="B3D2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12">
              <a:extLst>
                <a:ext uri="{FF2B5EF4-FFF2-40B4-BE49-F238E27FC236}">
                  <a16:creationId xmlns:a16="http://schemas.microsoft.com/office/drawing/2014/main" id="{3011FD6D-8A72-445C-B720-CF2ADDBD4EDA}"/>
                </a:ext>
              </a:extLst>
            </p:cNvPr>
            <p:cNvSpPr/>
            <p:nvPr/>
          </p:nvSpPr>
          <p:spPr>
            <a:xfrm>
              <a:off x="4561331" y="5187696"/>
              <a:ext cx="407034" cy="401320"/>
            </a:xfrm>
            <a:custGeom>
              <a:avLst/>
              <a:gdLst/>
              <a:ahLst/>
              <a:cxnLst/>
              <a:rect l="l" t="t" r="r" b="b"/>
              <a:pathLst>
                <a:path w="407035" h="401320">
                  <a:moveTo>
                    <a:pt x="188848" y="337438"/>
                  </a:moveTo>
                  <a:lnTo>
                    <a:pt x="126618" y="337438"/>
                  </a:lnTo>
                  <a:lnTo>
                    <a:pt x="134334" y="341995"/>
                  </a:lnTo>
                  <a:lnTo>
                    <a:pt x="142430" y="345503"/>
                  </a:lnTo>
                  <a:lnTo>
                    <a:pt x="150907" y="348440"/>
                  </a:lnTo>
                  <a:lnTo>
                    <a:pt x="159765" y="351281"/>
                  </a:lnTo>
                  <a:lnTo>
                    <a:pt x="159765" y="375030"/>
                  </a:lnTo>
                  <a:lnTo>
                    <a:pt x="161728" y="385323"/>
                  </a:lnTo>
                  <a:lnTo>
                    <a:pt x="167179" y="393480"/>
                  </a:lnTo>
                  <a:lnTo>
                    <a:pt x="175464" y="398851"/>
                  </a:lnTo>
                  <a:lnTo>
                    <a:pt x="185927" y="400786"/>
                  </a:lnTo>
                  <a:lnTo>
                    <a:pt x="220979" y="400786"/>
                  </a:lnTo>
                  <a:lnTo>
                    <a:pt x="231443" y="398851"/>
                  </a:lnTo>
                  <a:lnTo>
                    <a:pt x="239728" y="393480"/>
                  </a:lnTo>
                  <a:lnTo>
                    <a:pt x="245179" y="385323"/>
                  </a:lnTo>
                  <a:lnTo>
                    <a:pt x="247141" y="375030"/>
                  </a:lnTo>
                  <a:lnTo>
                    <a:pt x="247141" y="372109"/>
                  </a:lnTo>
                  <a:lnTo>
                    <a:pt x="188848" y="372109"/>
                  </a:lnTo>
                  <a:lnTo>
                    <a:pt x="188848" y="337438"/>
                  </a:lnTo>
                  <a:close/>
                </a:path>
                <a:path w="407035" h="401320">
                  <a:moveTo>
                    <a:pt x="287400" y="307212"/>
                  </a:moveTo>
                  <a:lnTo>
                    <a:pt x="281304" y="307212"/>
                  </a:lnTo>
                  <a:lnTo>
                    <a:pt x="278510" y="307974"/>
                  </a:lnTo>
                  <a:lnTo>
                    <a:pt x="276351" y="309752"/>
                  </a:lnTo>
                  <a:lnTo>
                    <a:pt x="266779" y="315142"/>
                  </a:lnTo>
                  <a:lnTo>
                    <a:pt x="256349" y="319627"/>
                  </a:lnTo>
                  <a:lnTo>
                    <a:pt x="245348" y="323397"/>
                  </a:lnTo>
                  <a:lnTo>
                    <a:pt x="234060" y="326643"/>
                  </a:lnTo>
                  <a:lnTo>
                    <a:pt x="227075" y="327532"/>
                  </a:lnTo>
                  <a:lnTo>
                    <a:pt x="224027" y="332485"/>
                  </a:lnTo>
                  <a:lnTo>
                    <a:pt x="224027" y="372109"/>
                  </a:lnTo>
                  <a:lnTo>
                    <a:pt x="247141" y="372109"/>
                  </a:lnTo>
                  <a:lnTo>
                    <a:pt x="247141" y="351281"/>
                  </a:lnTo>
                  <a:lnTo>
                    <a:pt x="264096" y="345503"/>
                  </a:lnTo>
                  <a:lnTo>
                    <a:pt x="272430" y="341995"/>
                  </a:lnTo>
                  <a:lnTo>
                    <a:pt x="280288" y="337438"/>
                  </a:lnTo>
                  <a:lnTo>
                    <a:pt x="350652" y="337438"/>
                  </a:lnTo>
                  <a:lnTo>
                    <a:pt x="353618" y="334517"/>
                  </a:lnTo>
                  <a:lnTo>
                    <a:pt x="316483" y="334517"/>
                  </a:lnTo>
                  <a:lnTo>
                    <a:pt x="292353" y="310768"/>
                  </a:lnTo>
                  <a:lnTo>
                    <a:pt x="290702" y="308482"/>
                  </a:lnTo>
                  <a:lnTo>
                    <a:pt x="287400" y="307212"/>
                  </a:lnTo>
                  <a:close/>
                </a:path>
                <a:path w="407035" h="401320">
                  <a:moveTo>
                    <a:pt x="97916" y="40131"/>
                  </a:moveTo>
                  <a:lnTo>
                    <a:pt x="84200" y="40131"/>
                  </a:lnTo>
                  <a:lnTo>
                    <a:pt x="77342" y="42544"/>
                  </a:lnTo>
                  <a:lnTo>
                    <a:pt x="72389" y="47497"/>
                  </a:lnTo>
                  <a:lnTo>
                    <a:pt x="47243" y="72262"/>
                  </a:lnTo>
                  <a:lnTo>
                    <a:pt x="41600" y="81192"/>
                  </a:lnTo>
                  <a:lnTo>
                    <a:pt x="39719" y="90931"/>
                  </a:lnTo>
                  <a:lnTo>
                    <a:pt x="41498" y="99962"/>
                  </a:lnTo>
                  <a:lnTo>
                    <a:pt x="41600" y="100480"/>
                  </a:lnTo>
                  <a:lnTo>
                    <a:pt x="47243" y="108838"/>
                  </a:lnTo>
                  <a:lnTo>
                    <a:pt x="64262" y="125729"/>
                  </a:lnTo>
                  <a:lnTo>
                    <a:pt x="59684" y="132885"/>
                  </a:lnTo>
                  <a:lnTo>
                    <a:pt x="56118" y="140779"/>
                  </a:lnTo>
                  <a:lnTo>
                    <a:pt x="53099" y="149054"/>
                  </a:lnTo>
                  <a:lnTo>
                    <a:pt x="50164" y="157352"/>
                  </a:lnTo>
                  <a:lnTo>
                    <a:pt x="26162" y="157352"/>
                  </a:lnTo>
                  <a:lnTo>
                    <a:pt x="15698" y="159291"/>
                  </a:lnTo>
                  <a:lnTo>
                    <a:pt x="7413" y="164671"/>
                  </a:lnTo>
                  <a:lnTo>
                    <a:pt x="1962" y="172837"/>
                  </a:lnTo>
                  <a:lnTo>
                    <a:pt x="0" y="183133"/>
                  </a:lnTo>
                  <a:lnTo>
                    <a:pt x="0" y="217677"/>
                  </a:lnTo>
                  <a:lnTo>
                    <a:pt x="26162" y="243458"/>
                  </a:lnTo>
                  <a:lnTo>
                    <a:pt x="50164" y="243458"/>
                  </a:lnTo>
                  <a:lnTo>
                    <a:pt x="53099" y="252148"/>
                  </a:lnTo>
                  <a:lnTo>
                    <a:pt x="55997" y="260159"/>
                  </a:lnTo>
                  <a:lnTo>
                    <a:pt x="56118" y="260492"/>
                  </a:lnTo>
                  <a:lnTo>
                    <a:pt x="59684" y="268479"/>
                  </a:lnTo>
                  <a:lnTo>
                    <a:pt x="64262" y="276097"/>
                  </a:lnTo>
                  <a:lnTo>
                    <a:pt x="47243" y="291972"/>
                  </a:lnTo>
                  <a:lnTo>
                    <a:pt x="41600" y="301007"/>
                  </a:lnTo>
                  <a:lnTo>
                    <a:pt x="39781" y="310768"/>
                  </a:lnTo>
                  <a:lnTo>
                    <a:pt x="39719" y="311102"/>
                  </a:lnTo>
                  <a:lnTo>
                    <a:pt x="41334" y="319627"/>
                  </a:lnTo>
                  <a:lnTo>
                    <a:pt x="41414" y="320047"/>
                  </a:lnTo>
                  <a:lnTo>
                    <a:pt x="41478" y="320389"/>
                  </a:lnTo>
                  <a:lnTo>
                    <a:pt x="41600" y="321030"/>
                  </a:lnTo>
                  <a:lnTo>
                    <a:pt x="47243" y="329564"/>
                  </a:lnTo>
                  <a:lnTo>
                    <a:pt x="72389" y="354329"/>
                  </a:lnTo>
                  <a:lnTo>
                    <a:pt x="78358" y="359282"/>
                  </a:lnTo>
                  <a:lnTo>
                    <a:pt x="85343" y="361695"/>
                  </a:lnTo>
                  <a:lnTo>
                    <a:pt x="98932" y="361695"/>
                  </a:lnTo>
                  <a:lnTo>
                    <a:pt x="105537" y="359282"/>
                  </a:lnTo>
                  <a:lnTo>
                    <a:pt x="110489" y="354329"/>
                  </a:lnTo>
                  <a:lnTo>
                    <a:pt x="126618" y="337438"/>
                  </a:lnTo>
                  <a:lnTo>
                    <a:pt x="188848" y="337438"/>
                  </a:lnTo>
                  <a:lnTo>
                    <a:pt x="188848" y="334517"/>
                  </a:lnTo>
                  <a:lnTo>
                    <a:pt x="95503" y="334517"/>
                  </a:lnTo>
                  <a:lnTo>
                    <a:pt x="70357" y="309752"/>
                  </a:lnTo>
                  <a:lnTo>
                    <a:pt x="94487" y="286003"/>
                  </a:lnTo>
                  <a:lnTo>
                    <a:pt x="98425" y="282066"/>
                  </a:lnTo>
                  <a:lnTo>
                    <a:pt x="99440" y="275081"/>
                  </a:lnTo>
                  <a:lnTo>
                    <a:pt x="95503" y="270128"/>
                  </a:lnTo>
                  <a:lnTo>
                    <a:pt x="89396" y="260159"/>
                  </a:lnTo>
                  <a:lnTo>
                    <a:pt x="84645" y="249618"/>
                  </a:lnTo>
                  <a:lnTo>
                    <a:pt x="81037" y="238696"/>
                  </a:lnTo>
                  <a:lnTo>
                    <a:pt x="78453" y="227974"/>
                  </a:lnTo>
                  <a:lnTo>
                    <a:pt x="78358" y="227583"/>
                  </a:lnTo>
                  <a:lnTo>
                    <a:pt x="76326" y="221741"/>
                  </a:lnTo>
                  <a:lnTo>
                    <a:pt x="71373" y="217677"/>
                  </a:lnTo>
                  <a:lnTo>
                    <a:pt x="31114" y="217677"/>
                  </a:lnTo>
                  <a:lnTo>
                    <a:pt x="31114" y="183133"/>
                  </a:lnTo>
                  <a:lnTo>
                    <a:pt x="71373" y="183133"/>
                  </a:lnTo>
                  <a:lnTo>
                    <a:pt x="76326" y="179069"/>
                  </a:lnTo>
                  <a:lnTo>
                    <a:pt x="78358" y="173227"/>
                  </a:lnTo>
                  <a:lnTo>
                    <a:pt x="80609" y="162274"/>
                  </a:lnTo>
                  <a:lnTo>
                    <a:pt x="84264" y="151701"/>
                  </a:lnTo>
                  <a:lnTo>
                    <a:pt x="89253" y="141509"/>
                  </a:lnTo>
                  <a:lnTo>
                    <a:pt x="95503" y="131698"/>
                  </a:lnTo>
                  <a:lnTo>
                    <a:pt x="99440" y="126745"/>
                  </a:lnTo>
                  <a:lnTo>
                    <a:pt x="98425" y="118744"/>
                  </a:lnTo>
                  <a:lnTo>
                    <a:pt x="94487" y="114807"/>
                  </a:lnTo>
                  <a:lnTo>
                    <a:pt x="70357" y="92074"/>
                  </a:lnTo>
                  <a:lnTo>
                    <a:pt x="95503" y="67309"/>
                  </a:lnTo>
                  <a:lnTo>
                    <a:pt x="188848" y="67309"/>
                  </a:lnTo>
                  <a:lnTo>
                    <a:pt x="188848" y="63372"/>
                  </a:lnTo>
                  <a:lnTo>
                    <a:pt x="126618" y="63372"/>
                  </a:lnTo>
                  <a:lnTo>
                    <a:pt x="110489" y="47497"/>
                  </a:lnTo>
                  <a:lnTo>
                    <a:pt x="105028" y="42544"/>
                  </a:lnTo>
                  <a:lnTo>
                    <a:pt x="97916" y="40131"/>
                  </a:lnTo>
                  <a:close/>
                </a:path>
                <a:path w="407035" h="401320">
                  <a:moveTo>
                    <a:pt x="350652" y="337438"/>
                  </a:moveTo>
                  <a:lnTo>
                    <a:pt x="280288" y="337438"/>
                  </a:lnTo>
                  <a:lnTo>
                    <a:pt x="296417" y="354329"/>
                  </a:lnTo>
                  <a:lnTo>
                    <a:pt x="301878" y="359282"/>
                  </a:lnTo>
                  <a:lnTo>
                    <a:pt x="308737" y="361695"/>
                  </a:lnTo>
                  <a:lnTo>
                    <a:pt x="322071" y="361695"/>
                  </a:lnTo>
                  <a:lnTo>
                    <a:pt x="328548" y="359282"/>
                  </a:lnTo>
                  <a:lnTo>
                    <a:pt x="333501" y="354329"/>
                  </a:lnTo>
                  <a:lnTo>
                    <a:pt x="350652" y="337438"/>
                  </a:lnTo>
                  <a:close/>
                </a:path>
                <a:path w="407035" h="401320">
                  <a:moveTo>
                    <a:pt x="130809" y="307212"/>
                  </a:moveTo>
                  <a:lnTo>
                    <a:pt x="125094" y="307212"/>
                  </a:lnTo>
                  <a:lnTo>
                    <a:pt x="121792" y="308482"/>
                  </a:lnTo>
                  <a:lnTo>
                    <a:pt x="119506" y="310768"/>
                  </a:lnTo>
                  <a:lnTo>
                    <a:pt x="95503" y="334517"/>
                  </a:lnTo>
                  <a:lnTo>
                    <a:pt x="188848" y="334517"/>
                  </a:lnTo>
                  <a:lnTo>
                    <a:pt x="188848" y="332485"/>
                  </a:lnTo>
                  <a:lnTo>
                    <a:pt x="184912" y="327532"/>
                  </a:lnTo>
                  <a:lnTo>
                    <a:pt x="177800" y="326643"/>
                  </a:lnTo>
                  <a:lnTo>
                    <a:pt x="167247" y="324254"/>
                  </a:lnTo>
                  <a:lnTo>
                    <a:pt x="156717" y="320389"/>
                  </a:lnTo>
                  <a:lnTo>
                    <a:pt x="146188" y="315428"/>
                  </a:lnTo>
                  <a:lnTo>
                    <a:pt x="135635" y="309752"/>
                  </a:lnTo>
                  <a:lnTo>
                    <a:pt x="133476" y="307974"/>
                  </a:lnTo>
                  <a:lnTo>
                    <a:pt x="130809" y="307212"/>
                  </a:lnTo>
                  <a:close/>
                </a:path>
                <a:path w="407035" h="401320">
                  <a:moveTo>
                    <a:pt x="353618" y="67309"/>
                  </a:moveTo>
                  <a:lnTo>
                    <a:pt x="316483" y="67309"/>
                  </a:lnTo>
                  <a:lnTo>
                    <a:pt x="341629" y="92074"/>
                  </a:lnTo>
                  <a:lnTo>
                    <a:pt x="317500" y="114807"/>
                  </a:lnTo>
                  <a:lnTo>
                    <a:pt x="314451" y="118744"/>
                  </a:lnTo>
                  <a:lnTo>
                    <a:pt x="312419" y="126745"/>
                  </a:lnTo>
                  <a:lnTo>
                    <a:pt x="316483" y="131698"/>
                  </a:lnTo>
                  <a:lnTo>
                    <a:pt x="322573" y="141160"/>
                  </a:lnTo>
                  <a:lnTo>
                    <a:pt x="327278" y="151320"/>
                  </a:lnTo>
                  <a:lnTo>
                    <a:pt x="330878" y="162131"/>
                  </a:lnTo>
                  <a:lnTo>
                    <a:pt x="333409" y="172837"/>
                  </a:lnTo>
                  <a:lnTo>
                    <a:pt x="333501" y="173227"/>
                  </a:lnTo>
                  <a:lnTo>
                    <a:pt x="335533" y="179069"/>
                  </a:lnTo>
                  <a:lnTo>
                    <a:pt x="340613" y="183133"/>
                  </a:lnTo>
                  <a:lnTo>
                    <a:pt x="380745" y="183133"/>
                  </a:lnTo>
                  <a:lnTo>
                    <a:pt x="380745" y="217677"/>
                  </a:lnTo>
                  <a:lnTo>
                    <a:pt x="340613" y="217677"/>
                  </a:lnTo>
                  <a:lnTo>
                    <a:pt x="335533" y="221741"/>
                  </a:lnTo>
                  <a:lnTo>
                    <a:pt x="333501" y="227583"/>
                  </a:lnTo>
                  <a:lnTo>
                    <a:pt x="331307" y="238553"/>
                  </a:lnTo>
                  <a:lnTo>
                    <a:pt x="327659" y="249237"/>
                  </a:lnTo>
                  <a:lnTo>
                    <a:pt x="322679" y="259730"/>
                  </a:lnTo>
                  <a:lnTo>
                    <a:pt x="316483" y="270128"/>
                  </a:lnTo>
                  <a:lnTo>
                    <a:pt x="312419" y="275081"/>
                  </a:lnTo>
                  <a:lnTo>
                    <a:pt x="314451" y="282066"/>
                  </a:lnTo>
                  <a:lnTo>
                    <a:pt x="317500" y="286003"/>
                  </a:lnTo>
                  <a:lnTo>
                    <a:pt x="341629" y="309752"/>
                  </a:lnTo>
                  <a:lnTo>
                    <a:pt x="316483" y="334517"/>
                  </a:lnTo>
                  <a:lnTo>
                    <a:pt x="353618" y="334517"/>
                  </a:lnTo>
                  <a:lnTo>
                    <a:pt x="358647" y="329564"/>
                  </a:lnTo>
                  <a:lnTo>
                    <a:pt x="364291" y="320047"/>
                  </a:lnTo>
                  <a:lnTo>
                    <a:pt x="365967" y="311102"/>
                  </a:lnTo>
                  <a:lnTo>
                    <a:pt x="366029" y="310768"/>
                  </a:lnTo>
                  <a:lnTo>
                    <a:pt x="366123" y="309752"/>
                  </a:lnTo>
                  <a:lnTo>
                    <a:pt x="364291" y="300347"/>
                  </a:lnTo>
                  <a:lnTo>
                    <a:pt x="358647" y="291972"/>
                  </a:lnTo>
                  <a:lnTo>
                    <a:pt x="342645" y="276097"/>
                  </a:lnTo>
                  <a:lnTo>
                    <a:pt x="346793" y="268479"/>
                  </a:lnTo>
                  <a:lnTo>
                    <a:pt x="350392" y="260492"/>
                  </a:lnTo>
                  <a:lnTo>
                    <a:pt x="353611" y="252148"/>
                  </a:lnTo>
                  <a:lnTo>
                    <a:pt x="356615" y="243458"/>
                  </a:lnTo>
                  <a:lnTo>
                    <a:pt x="380745" y="243458"/>
                  </a:lnTo>
                  <a:lnTo>
                    <a:pt x="390352" y="241520"/>
                  </a:lnTo>
                  <a:lnTo>
                    <a:pt x="398732" y="236140"/>
                  </a:lnTo>
                  <a:lnTo>
                    <a:pt x="404659" y="227974"/>
                  </a:lnTo>
                  <a:lnTo>
                    <a:pt x="406907" y="217677"/>
                  </a:lnTo>
                  <a:lnTo>
                    <a:pt x="406907" y="183133"/>
                  </a:lnTo>
                  <a:lnTo>
                    <a:pt x="380745" y="157352"/>
                  </a:lnTo>
                  <a:lnTo>
                    <a:pt x="356615" y="157352"/>
                  </a:lnTo>
                  <a:lnTo>
                    <a:pt x="353611" y="149197"/>
                  </a:lnTo>
                  <a:lnTo>
                    <a:pt x="350392" y="141160"/>
                  </a:lnTo>
                  <a:lnTo>
                    <a:pt x="346793" y="133314"/>
                  </a:lnTo>
                  <a:lnTo>
                    <a:pt x="342645" y="125729"/>
                  </a:lnTo>
                  <a:lnTo>
                    <a:pt x="358647" y="108838"/>
                  </a:lnTo>
                  <a:lnTo>
                    <a:pt x="364291" y="99962"/>
                  </a:lnTo>
                  <a:lnTo>
                    <a:pt x="366172" y="90217"/>
                  </a:lnTo>
                  <a:lnTo>
                    <a:pt x="364426" y="81327"/>
                  </a:lnTo>
                  <a:lnTo>
                    <a:pt x="364351" y="80946"/>
                  </a:lnTo>
                  <a:lnTo>
                    <a:pt x="364291" y="80639"/>
                  </a:lnTo>
                  <a:lnTo>
                    <a:pt x="358647" y="72262"/>
                  </a:lnTo>
                  <a:lnTo>
                    <a:pt x="353618" y="67309"/>
                  </a:lnTo>
                  <a:close/>
                </a:path>
                <a:path w="407035" h="401320">
                  <a:moveTo>
                    <a:pt x="188848" y="67309"/>
                  </a:moveTo>
                  <a:lnTo>
                    <a:pt x="95503" y="67309"/>
                  </a:lnTo>
                  <a:lnTo>
                    <a:pt x="122046" y="92455"/>
                  </a:lnTo>
                  <a:lnTo>
                    <a:pt x="125602" y="93725"/>
                  </a:lnTo>
                  <a:lnTo>
                    <a:pt x="131317" y="93725"/>
                  </a:lnTo>
                  <a:lnTo>
                    <a:pt x="133603" y="93217"/>
                  </a:lnTo>
                  <a:lnTo>
                    <a:pt x="135635" y="92074"/>
                  </a:lnTo>
                  <a:lnTo>
                    <a:pt x="145760" y="86100"/>
                  </a:lnTo>
                  <a:lnTo>
                    <a:pt x="156336" y="81327"/>
                  </a:lnTo>
                  <a:lnTo>
                    <a:pt x="167104" y="77483"/>
                  </a:lnTo>
                  <a:lnTo>
                    <a:pt x="177800" y="74294"/>
                  </a:lnTo>
                  <a:lnTo>
                    <a:pt x="184912" y="73278"/>
                  </a:lnTo>
                  <a:lnTo>
                    <a:pt x="188848" y="68325"/>
                  </a:lnTo>
                  <a:lnTo>
                    <a:pt x="188848" y="67309"/>
                  </a:lnTo>
                  <a:close/>
                </a:path>
                <a:path w="407035" h="401320">
                  <a:moveTo>
                    <a:pt x="247141" y="28701"/>
                  </a:moveTo>
                  <a:lnTo>
                    <a:pt x="224027" y="28701"/>
                  </a:lnTo>
                  <a:lnTo>
                    <a:pt x="224027" y="68325"/>
                  </a:lnTo>
                  <a:lnTo>
                    <a:pt x="227075" y="73278"/>
                  </a:lnTo>
                  <a:lnTo>
                    <a:pt x="234060" y="74294"/>
                  </a:lnTo>
                  <a:lnTo>
                    <a:pt x="245062" y="77055"/>
                  </a:lnTo>
                  <a:lnTo>
                    <a:pt x="255587" y="80946"/>
                  </a:lnTo>
                  <a:lnTo>
                    <a:pt x="265922" y="85957"/>
                  </a:lnTo>
                  <a:lnTo>
                    <a:pt x="276351" y="92074"/>
                  </a:lnTo>
                  <a:lnTo>
                    <a:pt x="278256" y="93217"/>
                  </a:lnTo>
                  <a:lnTo>
                    <a:pt x="280669" y="93725"/>
                  </a:lnTo>
                  <a:lnTo>
                    <a:pt x="286892" y="93725"/>
                  </a:lnTo>
                  <a:lnTo>
                    <a:pt x="290575" y="92455"/>
                  </a:lnTo>
                  <a:lnTo>
                    <a:pt x="292353" y="90042"/>
                  </a:lnTo>
                  <a:lnTo>
                    <a:pt x="316483" y="67309"/>
                  </a:lnTo>
                  <a:lnTo>
                    <a:pt x="353618" y="67309"/>
                  </a:lnTo>
                  <a:lnTo>
                    <a:pt x="349621" y="63372"/>
                  </a:lnTo>
                  <a:lnTo>
                    <a:pt x="280288" y="63372"/>
                  </a:lnTo>
                  <a:lnTo>
                    <a:pt x="272430" y="59245"/>
                  </a:lnTo>
                  <a:lnTo>
                    <a:pt x="264096" y="55689"/>
                  </a:lnTo>
                  <a:lnTo>
                    <a:pt x="255571" y="52514"/>
                  </a:lnTo>
                  <a:lnTo>
                    <a:pt x="247141" y="49529"/>
                  </a:lnTo>
                  <a:lnTo>
                    <a:pt x="247141" y="28701"/>
                  </a:lnTo>
                  <a:close/>
                </a:path>
                <a:path w="407035" h="401320">
                  <a:moveTo>
                    <a:pt x="220979" y="0"/>
                  </a:moveTo>
                  <a:lnTo>
                    <a:pt x="185927" y="0"/>
                  </a:lnTo>
                  <a:lnTo>
                    <a:pt x="175464" y="2097"/>
                  </a:lnTo>
                  <a:lnTo>
                    <a:pt x="167179" y="7826"/>
                  </a:lnTo>
                  <a:lnTo>
                    <a:pt x="161728" y="16341"/>
                  </a:lnTo>
                  <a:lnTo>
                    <a:pt x="159765" y="26796"/>
                  </a:lnTo>
                  <a:lnTo>
                    <a:pt x="159765" y="49529"/>
                  </a:lnTo>
                  <a:lnTo>
                    <a:pt x="150907" y="52514"/>
                  </a:lnTo>
                  <a:lnTo>
                    <a:pt x="142430" y="55689"/>
                  </a:lnTo>
                  <a:lnTo>
                    <a:pt x="134334" y="59245"/>
                  </a:lnTo>
                  <a:lnTo>
                    <a:pt x="126618" y="63372"/>
                  </a:lnTo>
                  <a:lnTo>
                    <a:pt x="188848" y="63372"/>
                  </a:lnTo>
                  <a:lnTo>
                    <a:pt x="188848" y="28701"/>
                  </a:lnTo>
                  <a:lnTo>
                    <a:pt x="247141" y="28701"/>
                  </a:lnTo>
                  <a:lnTo>
                    <a:pt x="247141" y="26796"/>
                  </a:lnTo>
                  <a:lnTo>
                    <a:pt x="245179" y="16341"/>
                  </a:lnTo>
                  <a:lnTo>
                    <a:pt x="239728" y="7826"/>
                  </a:lnTo>
                  <a:lnTo>
                    <a:pt x="231443" y="2097"/>
                  </a:lnTo>
                  <a:lnTo>
                    <a:pt x="220979" y="0"/>
                  </a:lnTo>
                  <a:close/>
                </a:path>
                <a:path w="407035" h="401320">
                  <a:moveTo>
                    <a:pt x="321309" y="40131"/>
                  </a:moveTo>
                  <a:lnTo>
                    <a:pt x="307975" y="40131"/>
                  </a:lnTo>
                  <a:lnTo>
                    <a:pt x="301370" y="42544"/>
                  </a:lnTo>
                  <a:lnTo>
                    <a:pt x="296417" y="47497"/>
                  </a:lnTo>
                  <a:lnTo>
                    <a:pt x="280288" y="63372"/>
                  </a:lnTo>
                  <a:lnTo>
                    <a:pt x="349621" y="63372"/>
                  </a:lnTo>
                  <a:lnTo>
                    <a:pt x="333501" y="47497"/>
                  </a:lnTo>
                  <a:lnTo>
                    <a:pt x="328040" y="42544"/>
                  </a:lnTo>
                  <a:lnTo>
                    <a:pt x="321309" y="4013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" name="object 13">
              <a:extLst>
                <a:ext uri="{FF2B5EF4-FFF2-40B4-BE49-F238E27FC236}">
                  <a16:creationId xmlns:a16="http://schemas.microsoft.com/office/drawing/2014/main" id="{B1CD99A5-DD3C-41B5-91BA-33A0E719F7B2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677156" y="5301996"/>
              <a:ext cx="176784" cy="172212"/>
            </a:xfrm>
            <a:prstGeom prst="rect">
              <a:avLst/>
            </a:prstGeom>
          </p:spPr>
        </p:pic>
      </p:grpSp>
      <p:sp>
        <p:nvSpPr>
          <p:cNvPr id="40" name="object 14">
            <a:extLst>
              <a:ext uri="{FF2B5EF4-FFF2-40B4-BE49-F238E27FC236}">
                <a16:creationId xmlns:a16="http://schemas.microsoft.com/office/drawing/2014/main" id="{EF82C75F-505F-450A-AF38-AD617D55C4E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824352" y="208914"/>
            <a:ext cx="654494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構想階段目的：選定優先導入</a:t>
            </a:r>
            <a:r>
              <a:rPr spc="-30" dirty="0"/>
              <a:t>AI</a:t>
            </a:r>
            <a:r>
              <a:rPr spc="-25" dirty="0"/>
              <a:t>方向</a:t>
            </a:r>
          </a:p>
        </p:txBody>
      </p:sp>
      <p:sp>
        <p:nvSpPr>
          <p:cNvPr id="41" name="object 23">
            <a:extLst>
              <a:ext uri="{FF2B5EF4-FFF2-40B4-BE49-F238E27FC236}">
                <a16:creationId xmlns:a16="http://schemas.microsoft.com/office/drawing/2014/main" id="{8FDC97DC-3760-41B4-8D83-7C5B3DA6A1BB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xfrm>
            <a:off x="11068811" y="6464985"/>
            <a:ext cx="244475" cy="1784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t>13</a:t>
            </a:fld>
            <a:endParaRPr spc="-25" dirty="0"/>
          </a:p>
        </p:txBody>
      </p:sp>
      <p:sp>
        <p:nvSpPr>
          <p:cNvPr id="42" name="object 15">
            <a:extLst>
              <a:ext uri="{FF2B5EF4-FFF2-40B4-BE49-F238E27FC236}">
                <a16:creationId xmlns:a16="http://schemas.microsoft.com/office/drawing/2014/main" id="{E4FAB602-BE9A-4D7E-8770-3B4349355E88}"/>
              </a:ext>
            </a:extLst>
          </p:cNvPr>
          <p:cNvSpPr txBox="1"/>
          <p:nvPr/>
        </p:nvSpPr>
        <p:spPr>
          <a:xfrm>
            <a:off x="5426202" y="948055"/>
            <a:ext cx="257048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5" dirty="0">
                <a:solidFill>
                  <a:srgbClr val="092E8B"/>
                </a:solidFill>
                <a:latin typeface="微軟正黑體"/>
                <a:cs typeface="微軟正黑體"/>
              </a:rPr>
              <a:t>步驟一：掌握企業課題</a:t>
            </a:r>
            <a:endParaRPr sz="2000">
              <a:latin typeface="微軟正黑體"/>
              <a:cs typeface="微軟正黑體"/>
            </a:endParaRPr>
          </a:p>
        </p:txBody>
      </p:sp>
      <p:sp>
        <p:nvSpPr>
          <p:cNvPr id="43" name="object 16">
            <a:extLst>
              <a:ext uri="{FF2B5EF4-FFF2-40B4-BE49-F238E27FC236}">
                <a16:creationId xmlns:a16="http://schemas.microsoft.com/office/drawing/2014/main" id="{D93E84A7-5D42-423E-B8F5-1A443EB3A02E}"/>
              </a:ext>
            </a:extLst>
          </p:cNvPr>
          <p:cNvSpPr txBox="1"/>
          <p:nvPr/>
        </p:nvSpPr>
        <p:spPr>
          <a:xfrm>
            <a:off x="5526023" y="1418844"/>
            <a:ext cx="660400" cy="283845"/>
          </a:xfrm>
          <a:prstGeom prst="rect">
            <a:avLst/>
          </a:prstGeom>
          <a:solidFill>
            <a:srgbClr val="000000"/>
          </a:solidFill>
        </p:spPr>
        <p:txBody>
          <a:bodyPr vert="horz" wrap="square" lIns="0" tIns="13335" rIns="0" bIns="0" rtlCol="0">
            <a:spAutoFit/>
          </a:bodyPr>
          <a:lstStyle/>
          <a:p>
            <a:pPr marL="99695">
              <a:lnSpc>
                <a:spcPct val="100000"/>
              </a:lnSpc>
              <a:spcBef>
                <a:spcPts val="105"/>
              </a:spcBef>
            </a:pPr>
            <a:r>
              <a:rPr sz="1600" b="1" spc="-40" dirty="0">
                <a:solidFill>
                  <a:srgbClr val="FFFFFF"/>
                </a:solidFill>
                <a:latin typeface="微軟正黑體"/>
                <a:cs typeface="微軟正黑體"/>
              </a:rPr>
              <a:t>目的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44" name="object 17">
            <a:extLst>
              <a:ext uri="{FF2B5EF4-FFF2-40B4-BE49-F238E27FC236}">
                <a16:creationId xmlns:a16="http://schemas.microsoft.com/office/drawing/2014/main" id="{47E97942-2828-4D3B-993A-B8381F39305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525260" y="1807209"/>
            <a:ext cx="6403387" cy="74635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0" indent="0">
              <a:lnSpc>
                <a:spcPct val="100000"/>
              </a:lnSpc>
              <a:spcBef>
                <a:spcPts val="100"/>
              </a:spcBef>
              <a:buNone/>
            </a:pPr>
            <a:r>
              <a:rPr dirty="0"/>
              <a:t>根據企業整體經營目標，拆解營運流程，辨認</a:t>
            </a:r>
            <a:r>
              <a:rPr b="1" spc="-10" dirty="0">
                <a:solidFill>
                  <a:srgbClr val="C00000"/>
                </a:solidFill>
                <a:latin typeface="微軟正黑體"/>
                <a:cs typeface="微軟正黑體"/>
              </a:rPr>
              <a:t>須優先處理</a:t>
            </a:r>
          </a:p>
          <a:p>
            <a:pPr marL="0" indent="0">
              <a:lnSpc>
                <a:spcPct val="100000"/>
              </a:lnSpc>
              <a:buNone/>
            </a:pPr>
            <a:r>
              <a:rPr b="1" spc="-10" dirty="0" err="1">
                <a:solidFill>
                  <a:srgbClr val="C00000"/>
                </a:solidFill>
                <a:latin typeface="微軟正黑體"/>
                <a:cs typeface="微軟正黑體"/>
              </a:rPr>
              <a:t>的問題</a:t>
            </a:r>
            <a:r>
              <a:rPr spc="-30" dirty="0" err="1"/>
              <a:t>所在</a:t>
            </a:r>
            <a:endParaRPr spc="-30" dirty="0"/>
          </a:p>
        </p:txBody>
      </p:sp>
      <p:sp>
        <p:nvSpPr>
          <p:cNvPr id="45" name="object 18">
            <a:extLst>
              <a:ext uri="{FF2B5EF4-FFF2-40B4-BE49-F238E27FC236}">
                <a16:creationId xmlns:a16="http://schemas.microsoft.com/office/drawing/2014/main" id="{77980870-F4ED-4FB2-B213-C66DE7CB19B3}"/>
              </a:ext>
            </a:extLst>
          </p:cNvPr>
          <p:cNvSpPr txBox="1"/>
          <p:nvPr/>
        </p:nvSpPr>
        <p:spPr>
          <a:xfrm>
            <a:off x="5562346" y="3728720"/>
            <a:ext cx="482663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微軟正黑體"/>
                <a:cs typeface="微軟正黑體"/>
              </a:rPr>
              <a:t>針對要優先處理的問題，</a:t>
            </a:r>
            <a:r>
              <a:rPr sz="1800" b="1" spc="-5" dirty="0">
                <a:solidFill>
                  <a:srgbClr val="C00000"/>
                </a:solidFill>
                <a:latin typeface="微軟正黑體"/>
                <a:cs typeface="微軟正黑體"/>
              </a:rPr>
              <a:t>評估自身數位化整備度</a:t>
            </a:r>
            <a:endParaRPr sz="1800">
              <a:latin typeface="微軟正黑體"/>
              <a:cs typeface="微軟正黑體"/>
            </a:endParaRPr>
          </a:p>
        </p:txBody>
      </p:sp>
      <p:sp>
        <p:nvSpPr>
          <p:cNvPr id="46" name="object 19">
            <a:extLst>
              <a:ext uri="{FF2B5EF4-FFF2-40B4-BE49-F238E27FC236}">
                <a16:creationId xmlns:a16="http://schemas.microsoft.com/office/drawing/2014/main" id="{8DBF00AB-FAB4-49E7-A745-0A9E4CEE2659}"/>
              </a:ext>
            </a:extLst>
          </p:cNvPr>
          <p:cNvSpPr txBox="1"/>
          <p:nvPr/>
        </p:nvSpPr>
        <p:spPr>
          <a:xfrm>
            <a:off x="5526023" y="3348228"/>
            <a:ext cx="660400" cy="283845"/>
          </a:xfrm>
          <a:prstGeom prst="rect">
            <a:avLst/>
          </a:prstGeom>
          <a:solidFill>
            <a:srgbClr val="000000"/>
          </a:solidFill>
        </p:spPr>
        <p:txBody>
          <a:bodyPr vert="horz" wrap="square" lIns="0" tIns="13970" rIns="0" bIns="0" rtlCol="0">
            <a:spAutoFit/>
          </a:bodyPr>
          <a:lstStyle/>
          <a:p>
            <a:pPr marL="99695">
              <a:lnSpc>
                <a:spcPct val="100000"/>
              </a:lnSpc>
              <a:spcBef>
                <a:spcPts val="110"/>
              </a:spcBef>
            </a:pPr>
            <a:r>
              <a:rPr sz="1600" b="1" spc="-40" dirty="0">
                <a:solidFill>
                  <a:srgbClr val="FFFFFF"/>
                </a:solidFill>
                <a:latin typeface="微軟正黑體"/>
                <a:cs typeface="微軟正黑體"/>
              </a:rPr>
              <a:t>目的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47" name="object 20">
            <a:extLst>
              <a:ext uri="{FF2B5EF4-FFF2-40B4-BE49-F238E27FC236}">
                <a16:creationId xmlns:a16="http://schemas.microsoft.com/office/drawing/2014/main" id="{1041DFC8-12B8-49CE-B794-6474C5AE3E6B}"/>
              </a:ext>
            </a:extLst>
          </p:cNvPr>
          <p:cNvSpPr txBox="1"/>
          <p:nvPr/>
        </p:nvSpPr>
        <p:spPr>
          <a:xfrm>
            <a:off x="5525261" y="4881448"/>
            <a:ext cx="3508375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950" b="1" spc="-10" dirty="0">
                <a:solidFill>
                  <a:srgbClr val="092E8B"/>
                </a:solidFill>
                <a:latin typeface="微軟正黑體"/>
                <a:cs typeface="微軟正黑體"/>
              </a:rPr>
              <a:t>步驟三</a:t>
            </a:r>
            <a:r>
              <a:rPr sz="2000" b="1" spc="-10" dirty="0">
                <a:solidFill>
                  <a:srgbClr val="092E8B"/>
                </a:solidFill>
                <a:latin typeface="微軟正黑體"/>
                <a:cs typeface="微軟正黑體"/>
              </a:rPr>
              <a:t>：</a:t>
            </a:r>
            <a:r>
              <a:rPr sz="1950" b="1" spc="-20" dirty="0">
                <a:solidFill>
                  <a:srgbClr val="092E8B"/>
                </a:solidFill>
                <a:latin typeface="微軟正黑體"/>
                <a:cs typeface="微軟正黑體"/>
              </a:rPr>
              <a:t>確定應用領域優先順序</a:t>
            </a:r>
            <a:endParaRPr sz="1950">
              <a:latin typeface="微軟正黑體"/>
              <a:cs typeface="微軟正黑體"/>
            </a:endParaRPr>
          </a:p>
        </p:txBody>
      </p:sp>
      <p:sp>
        <p:nvSpPr>
          <p:cNvPr id="48" name="object 21">
            <a:extLst>
              <a:ext uri="{FF2B5EF4-FFF2-40B4-BE49-F238E27FC236}">
                <a16:creationId xmlns:a16="http://schemas.microsoft.com/office/drawing/2014/main" id="{7EE1C77A-69DB-43A3-84C7-75A3B8E36D95}"/>
              </a:ext>
            </a:extLst>
          </p:cNvPr>
          <p:cNvSpPr txBox="1"/>
          <p:nvPr/>
        </p:nvSpPr>
        <p:spPr>
          <a:xfrm>
            <a:off x="5562346" y="5700166"/>
            <a:ext cx="506158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微軟正黑體"/>
                <a:cs typeface="微軟正黑體"/>
              </a:rPr>
              <a:t>初判導入效益及難易度，收斂出</a:t>
            </a:r>
            <a:r>
              <a:rPr sz="1800" b="1" dirty="0">
                <a:solidFill>
                  <a:srgbClr val="C00000"/>
                </a:solidFill>
                <a:latin typeface="微軟正黑體"/>
                <a:cs typeface="微軟正黑體"/>
              </a:rPr>
              <a:t>優先導入的</a:t>
            </a:r>
            <a:r>
              <a:rPr sz="1800" b="1" spc="-20" dirty="0">
                <a:solidFill>
                  <a:srgbClr val="C00000"/>
                </a:solidFill>
                <a:latin typeface="微軟正黑體"/>
                <a:cs typeface="微軟正黑體"/>
              </a:rPr>
              <a:t>AI</a:t>
            </a:r>
            <a:r>
              <a:rPr sz="1800" b="1" spc="-25" dirty="0">
                <a:solidFill>
                  <a:srgbClr val="C00000"/>
                </a:solidFill>
                <a:latin typeface="微軟正黑體"/>
                <a:cs typeface="微軟正黑體"/>
              </a:rPr>
              <a:t>項目</a:t>
            </a:r>
            <a:endParaRPr sz="1800">
              <a:latin typeface="微軟正黑體"/>
              <a:cs typeface="微軟正黑體"/>
            </a:endParaRPr>
          </a:p>
        </p:txBody>
      </p:sp>
      <p:sp>
        <p:nvSpPr>
          <p:cNvPr id="49" name="object 22">
            <a:extLst>
              <a:ext uri="{FF2B5EF4-FFF2-40B4-BE49-F238E27FC236}">
                <a16:creationId xmlns:a16="http://schemas.microsoft.com/office/drawing/2014/main" id="{67E23194-7280-4BA7-AE7E-1F7CEAF32CF4}"/>
              </a:ext>
            </a:extLst>
          </p:cNvPr>
          <p:cNvSpPr txBox="1"/>
          <p:nvPr/>
        </p:nvSpPr>
        <p:spPr>
          <a:xfrm>
            <a:off x="5544311" y="5326379"/>
            <a:ext cx="660400" cy="283845"/>
          </a:xfrm>
          <a:prstGeom prst="rect">
            <a:avLst/>
          </a:prstGeom>
          <a:solidFill>
            <a:srgbClr val="000000"/>
          </a:solidFill>
        </p:spPr>
        <p:txBody>
          <a:bodyPr vert="horz" wrap="square" lIns="0" tIns="14604" rIns="0" bIns="0" rtlCol="0">
            <a:spAutoFit/>
          </a:bodyPr>
          <a:lstStyle/>
          <a:p>
            <a:pPr marL="99695">
              <a:lnSpc>
                <a:spcPct val="100000"/>
              </a:lnSpc>
              <a:spcBef>
                <a:spcPts val="114"/>
              </a:spcBef>
            </a:pPr>
            <a:r>
              <a:rPr sz="1600" b="1" spc="-40" dirty="0">
                <a:solidFill>
                  <a:srgbClr val="FFFFFF"/>
                </a:solidFill>
                <a:latin typeface="微軟正黑體"/>
                <a:cs typeface="微軟正黑體"/>
              </a:rPr>
              <a:t>目的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51" name="文字方塊 50">
            <a:extLst>
              <a:ext uri="{FF2B5EF4-FFF2-40B4-BE49-F238E27FC236}">
                <a16:creationId xmlns:a16="http://schemas.microsoft.com/office/drawing/2014/main" id="{D6D597ED-6140-4C82-BF6E-07AE4230E2DD}"/>
              </a:ext>
            </a:extLst>
          </p:cNvPr>
          <p:cNvSpPr txBox="1"/>
          <p:nvPr/>
        </p:nvSpPr>
        <p:spPr>
          <a:xfrm>
            <a:off x="5366141" y="2950616"/>
            <a:ext cx="60940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zh-TW" altLang="en-US" sz="1800" b="1" spc="-10" dirty="0">
                <a:solidFill>
                  <a:srgbClr val="092E8B"/>
                </a:solidFill>
                <a:latin typeface="微軟正黑體"/>
                <a:cs typeface="微軟正黑體"/>
              </a:rPr>
              <a:t>步驟二</a:t>
            </a:r>
            <a:r>
              <a:rPr lang="zh-TW" altLang="en-US" b="1" spc="-10" dirty="0">
                <a:solidFill>
                  <a:srgbClr val="092E8B"/>
                </a:solidFill>
                <a:latin typeface="微軟正黑體"/>
                <a:cs typeface="微軟正黑體"/>
              </a:rPr>
              <a:t>：</a:t>
            </a:r>
            <a:r>
              <a:rPr lang="zh-TW" altLang="en-US" sz="1800" b="1" spc="-5" dirty="0">
                <a:solidFill>
                  <a:srgbClr val="092E8B"/>
                </a:solidFill>
                <a:latin typeface="微軟正黑體"/>
                <a:cs typeface="微軟正黑體"/>
              </a:rPr>
              <a:t>檢視</a:t>
            </a:r>
            <a:r>
              <a:rPr lang="en-US" altLang="zh-TW" sz="1800" b="1" spc="-10" dirty="0">
                <a:solidFill>
                  <a:srgbClr val="092E8B"/>
                </a:solidFill>
                <a:latin typeface="微軟正黑體"/>
                <a:cs typeface="微軟正黑體"/>
              </a:rPr>
              <a:t>AI</a:t>
            </a:r>
            <a:r>
              <a:rPr lang="zh-TW" altLang="en-US" sz="1800" b="1" spc="-20" dirty="0">
                <a:solidFill>
                  <a:srgbClr val="092E8B"/>
                </a:solidFill>
                <a:latin typeface="微軟正黑體"/>
                <a:cs typeface="微軟正黑體"/>
              </a:rPr>
              <a:t>方案與企業資源</a:t>
            </a:r>
            <a:endParaRPr lang="zh-TW" altLang="en-US" sz="1800" dirty="0">
              <a:latin typeface="微軟正黑體"/>
              <a:cs typeface="微軟正黑體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048505" y="208914"/>
            <a:ext cx="4094479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步驟一：掌握企業課題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363980" y="835152"/>
            <a:ext cx="864235" cy="279400"/>
          </a:xfrm>
          <a:prstGeom prst="rect">
            <a:avLst/>
          </a:prstGeom>
          <a:solidFill>
            <a:srgbClr val="1287B4"/>
          </a:solidFill>
        </p:spPr>
        <p:txBody>
          <a:bodyPr vert="horz" wrap="square" lIns="0" tIns="43815" rIns="0" bIns="0" rtlCol="0">
            <a:spAutoFit/>
          </a:bodyPr>
          <a:lstStyle/>
          <a:p>
            <a:pPr marL="126364">
              <a:lnSpc>
                <a:spcPct val="100000"/>
              </a:lnSpc>
              <a:spcBef>
                <a:spcPts val="345"/>
              </a:spcBef>
            </a:pPr>
            <a:r>
              <a:rPr sz="1200" spc="-15" dirty="0">
                <a:solidFill>
                  <a:srgbClr val="FFFFFF"/>
                </a:solidFill>
                <a:latin typeface="微軟正黑體"/>
                <a:cs typeface="微軟正黑體"/>
              </a:rPr>
              <a:t>瞭解問題</a:t>
            </a:r>
            <a:endParaRPr sz="1200">
              <a:latin typeface="微軟正黑體"/>
              <a:cs typeface="微軟正黑體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282951" y="835152"/>
            <a:ext cx="864235" cy="279400"/>
          </a:xfrm>
          <a:custGeom>
            <a:avLst/>
            <a:gdLst/>
            <a:ahLst/>
            <a:cxnLst/>
            <a:rect l="l" t="t" r="r" b="b"/>
            <a:pathLst>
              <a:path w="864235" h="279400">
                <a:moveTo>
                  <a:pt x="864108" y="0"/>
                </a:moveTo>
                <a:lnTo>
                  <a:pt x="0" y="0"/>
                </a:lnTo>
                <a:lnTo>
                  <a:pt x="0" y="278891"/>
                </a:lnTo>
                <a:lnTo>
                  <a:pt x="864108" y="278891"/>
                </a:lnTo>
                <a:lnTo>
                  <a:pt x="864108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397632" y="866647"/>
            <a:ext cx="6350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5" dirty="0">
                <a:solidFill>
                  <a:srgbClr val="7E7E7E"/>
                </a:solidFill>
                <a:latin typeface="微軟正黑體"/>
                <a:cs typeface="微軟正黑體"/>
              </a:rPr>
              <a:t>盤點資源</a:t>
            </a:r>
            <a:endParaRPr sz="1200">
              <a:latin typeface="微軟正黑體"/>
              <a:cs typeface="微軟正黑體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214116" y="835152"/>
            <a:ext cx="864235" cy="279400"/>
          </a:xfrm>
          <a:custGeom>
            <a:avLst/>
            <a:gdLst/>
            <a:ahLst/>
            <a:cxnLst/>
            <a:rect l="l" t="t" r="r" b="b"/>
            <a:pathLst>
              <a:path w="864235" h="279400">
                <a:moveTo>
                  <a:pt x="864107" y="0"/>
                </a:moveTo>
                <a:lnTo>
                  <a:pt x="0" y="0"/>
                </a:lnTo>
                <a:lnTo>
                  <a:pt x="0" y="278891"/>
                </a:lnTo>
                <a:lnTo>
                  <a:pt x="864107" y="278891"/>
                </a:lnTo>
                <a:lnTo>
                  <a:pt x="864107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329178" y="866647"/>
            <a:ext cx="6350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5" dirty="0">
                <a:solidFill>
                  <a:srgbClr val="7E7E7E"/>
                </a:solidFill>
                <a:latin typeface="微軟正黑體"/>
                <a:cs typeface="微軟正黑體"/>
              </a:rPr>
              <a:t>方案排序</a:t>
            </a:r>
            <a:endParaRPr sz="1200">
              <a:latin typeface="微軟正黑體"/>
              <a:cs typeface="微軟正黑體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1208532" y="1306067"/>
            <a:ext cx="9958705" cy="1845945"/>
            <a:chOff x="1208532" y="1306067"/>
            <a:chExt cx="9958705" cy="1845945"/>
          </a:xfrm>
        </p:grpSpPr>
        <p:sp>
          <p:nvSpPr>
            <p:cNvPr id="9" name="object 9"/>
            <p:cNvSpPr/>
            <p:nvPr/>
          </p:nvSpPr>
          <p:spPr>
            <a:xfrm>
              <a:off x="1235964" y="1557527"/>
              <a:ext cx="9906000" cy="1594485"/>
            </a:xfrm>
            <a:custGeom>
              <a:avLst/>
              <a:gdLst/>
              <a:ahLst/>
              <a:cxnLst/>
              <a:rect l="l" t="t" r="r" b="b"/>
              <a:pathLst>
                <a:path w="9906000" h="1594485">
                  <a:moveTo>
                    <a:pt x="9906000" y="0"/>
                  </a:moveTo>
                  <a:lnTo>
                    <a:pt x="0" y="0"/>
                  </a:lnTo>
                  <a:lnTo>
                    <a:pt x="0" y="1594103"/>
                  </a:lnTo>
                  <a:lnTo>
                    <a:pt x="9906000" y="1594103"/>
                  </a:lnTo>
                  <a:lnTo>
                    <a:pt x="9906000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246632" y="2354579"/>
              <a:ext cx="9882505" cy="0"/>
            </a:xfrm>
            <a:custGeom>
              <a:avLst/>
              <a:gdLst/>
              <a:ahLst/>
              <a:cxnLst/>
              <a:rect l="l" t="t" r="r" b="b"/>
              <a:pathLst>
                <a:path w="9882505">
                  <a:moveTo>
                    <a:pt x="0" y="0"/>
                  </a:moveTo>
                  <a:lnTo>
                    <a:pt x="9882251" y="0"/>
                  </a:lnTo>
                </a:path>
              </a:pathLst>
            </a:custGeom>
            <a:ln w="76200">
              <a:solidFill>
                <a:srgbClr val="FFFFFF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677155" y="1900427"/>
              <a:ext cx="882650" cy="881380"/>
            </a:xfrm>
            <a:custGeom>
              <a:avLst/>
              <a:gdLst/>
              <a:ahLst/>
              <a:cxnLst/>
              <a:rect l="l" t="t" r="r" b="b"/>
              <a:pathLst>
                <a:path w="882650" h="881380">
                  <a:moveTo>
                    <a:pt x="441198" y="0"/>
                  </a:moveTo>
                  <a:lnTo>
                    <a:pt x="393116" y="2584"/>
                  </a:lnTo>
                  <a:lnTo>
                    <a:pt x="346536" y="10160"/>
                  </a:lnTo>
                  <a:lnTo>
                    <a:pt x="301727" y="22457"/>
                  </a:lnTo>
                  <a:lnTo>
                    <a:pt x="258957" y="39207"/>
                  </a:lnTo>
                  <a:lnTo>
                    <a:pt x="218496" y="60141"/>
                  </a:lnTo>
                  <a:lnTo>
                    <a:pt x="180612" y="84990"/>
                  </a:lnTo>
                  <a:lnTo>
                    <a:pt x="145574" y="113485"/>
                  </a:lnTo>
                  <a:lnTo>
                    <a:pt x="113651" y="145357"/>
                  </a:lnTo>
                  <a:lnTo>
                    <a:pt x="85112" y="180337"/>
                  </a:lnTo>
                  <a:lnTo>
                    <a:pt x="60226" y="218157"/>
                  </a:lnTo>
                  <a:lnTo>
                    <a:pt x="39261" y="258548"/>
                  </a:lnTo>
                  <a:lnTo>
                    <a:pt x="22488" y="301239"/>
                  </a:lnTo>
                  <a:lnTo>
                    <a:pt x="10173" y="345964"/>
                  </a:lnTo>
                  <a:lnTo>
                    <a:pt x="2588" y="392452"/>
                  </a:lnTo>
                  <a:lnTo>
                    <a:pt x="0" y="440436"/>
                  </a:lnTo>
                  <a:lnTo>
                    <a:pt x="2588" y="488419"/>
                  </a:lnTo>
                  <a:lnTo>
                    <a:pt x="10173" y="534907"/>
                  </a:lnTo>
                  <a:lnTo>
                    <a:pt x="22488" y="579632"/>
                  </a:lnTo>
                  <a:lnTo>
                    <a:pt x="39261" y="622323"/>
                  </a:lnTo>
                  <a:lnTo>
                    <a:pt x="60226" y="662714"/>
                  </a:lnTo>
                  <a:lnTo>
                    <a:pt x="85112" y="700534"/>
                  </a:lnTo>
                  <a:lnTo>
                    <a:pt x="113651" y="735514"/>
                  </a:lnTo>
                  <a:lnTo>
                    <a:pt x="145574" y="767386"/>
                  </a:lnTo>
                  <a:lnTo>
                    <a:pt x="180612" y="795881"/>
                  </a:lnTo>
                  <a:lnTo>
                    <a:pt x="218496" y="820730"/>
                  </a:lnTo>
                  <a:lnTo>
                    <a:pt x="258957" y="841664"/>
                  </a:lnTo>
                  <a:lnTo>
                    <a:pt x="301727" y="858414"/>
                  </a:lnTo>
                  <a:lnTo>
                    <a:pt x="346536" y="870711"/>
                  </a:lnTo>
                  <a:lnTo>
                    <a:pt x="393116" y="878287"/>
                  </a:lnTo>
                  <a:lnTo>
                    <a:pt x="441198" y="880872"/>
                  </a:lnTo>
                  <a:lnTo>
                    <a:pt x="489279" y="878287"/>
                  </a:lnTo>
                  <a:lnTo>
                    <a:pt x="535859" y="870711"/>
                  </a:lnTo>
                  <a:lnTo>
                    <a:pt x="580668" y="858414"/>
                  </a:lnTo>
                  <a:lnTo>
                    <a:pt x="623438" y="841664"/>
                  </a:lnTo>
                  <a:lnTo>
                    <a:pt x="663899" y="820730"/>
                  </a:lnTo>
                  <a:lnTo>
                    <a:pt x="701783" y="795881"/>
                  </a:lnTo>
                  <a:lnTo>
                    <a:pt x="736821" y="767386"/>
                  </a:lnTo>
                  <a:lnTo>
                    <a:pt x="768744" y="735514"/>
                  </a:lnTo>
                  <a:lnTo>
                    <a:pt x="797283" y="700534"/>
                  </a:lnTo>
                  <a:lnTo>
                    <a:pt x="822169" y="662714"/>
                  </a:lnTo>
                  <a:lnTo>
                    <a:pt x="843134" y="622323"/>
                  </a:lnTo>
                  <a:lnTo>
                    <a:pt x="859907" y="579632"/>
                  </a:lnTo>
                  <a:lnTo>
                    <a:pt x="872222" y="534907"/>
                  </a:lnTo>
                  <a:lnTo>
                    <a:pt x="879807" y="488419"/>
                  </a:lnTo>
                  <a:lnTo>
                    <a:pt x="882396" y="440436"/>
                  </a:lnTo>
                  <a:lnTo>
                    <a:pt x="879807" y="392452"/>
                  </a:lnTo>
                  <a:lnTo>
                    <a:pt x="872222" y="345964"/>
                  </a:lnTo>
                  <a:lnTo>
                    <a:pt x="859907" y="301239"/>
                  </a:lnTo>
                  <a:lnTo>
                    <a:pt x="843134" y="258548"/>
                  </a:lnTo>
                  <a:lnTo>
                    <a:pt x="822169" y="218157"/>
                  </a:lnTo>
                  <a:lnTo>
                    <a:pt x="797283" y="180337"/>
                  </a:lnTo>
                  <a:lnTo>
                    <a:pt x="768744" y="145357"/>
                  </a:lnTo>
                  <a:lnTo>
                    <a:pt x="736821" y="113485"/>
                  </a:lnTo>
                  <a:lnTo>
                    <a:pt x="701783" y="84990"/>
                  </a:lnTo>
                  <a:lnTo>
                    <a:pt x="663899" y="60141"/>
                  </a:lnTo>
                  <a:lnTo>
                    <a:pt x="623438" y="39207"/>
                  </a:lnTo>
                  <a:lnTo>
                    <a:pt x="580668" y="22457"/>
                  </a:lnTo>
                  <a:lnTo>
                    <a:pt x="535859" y="10160"/>
                  </a:lnTo>
                  <a:lnTo>
                    <a:pt x="489279" y="2584"/>
                  </a:lnTo>
                  <a:lnTo>
                    <a:pt x="441198" y="0"/>
                  </a:lnTo>
                  <a:close/>
                </a:path>
              </a:pathLst>
            </a:custGeom>
            <a:solidFill>
              <a:srgbClr val="5CAC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6816852" y="1900427"/>
              <a:ext cx="882650" cy="881380"/>
            </a:xfrm>
            <a:custGeom>
              <a:avLst/>
              <a:gdLst/>
              <a:ahLst/>
              <a:cxnLst/>
              <a:rect l="l" t="t" r="r" b="b"/>
              <a:pathLst>
                <a:path w="882650" h="881380">
                  <a:moveTo>
                    <a:pt x="441198" y="0"/>
                  </a:moveTo>
                  <a:lnTo>
                    <a:pt x="393116" y="2584"/>
                  </a:lnTo>
                  <a:lnTo>
                    <a:pt x="346536" y="10160"/>
                  </a:lnTo>
                  <a:lnTo>
                    <a:pt x="301727" y="22457"/>
                  </a:lnTo>
                  <a:lnTo>
                    <a:pt x="258957" y="39207"/>
                  </a:lnTo>
                  <a:lnTo>
                    <a:pt x="218496" y="60141"/>
                  </a:lnTo>
                  <a:lnTo>
                    <a:pt x="180612" y="84990"/>
                  </a:lnTo>
                  <a:lnTo>
                    <a:pt x="145574" y="113485"/>
                  </a:lnTo>
                  <a:lnTo>
                    <a:pt x="113651" y="145357"/>
                  </a:lnTo>
                  <a:lnTo>
                    <a:pt x="85112" y="180337"/>
                  </a:lnTo>
                  <a:lnTo>
                    <a:pt x="60226" y="218157"/>
                  </a:lnTo>
                  <a:lnTo>
                    <a:pt x="39261" y="258548"/>
                  </a:lnTo>
                  <a:lnTo>
                    <a:pt x="22488" y="301239"/>
                  </a:lnTo>
                  <a:lnTo>
                    <a:pt x="10173" y="345964"/>
                  </a:lnTo>
                  <a:lnTo>
                    <a:pt x="2588" y="392452"/>
                  </a:lnTo>
                  <a:lnTo>
                    <a:pt x="0" y="440436"/>
                  </a:lnTo>
                  <a:lnTo>
                    <a:pt x="2588" y="488419"/>
                  </a:lnTo>
                  <a:lnTo>
                    <a:pt x="10173" y="534907"/>
                  </a:lnTo>
                  <a:lnTo>
                    <a:pt x="22488" y="579632"/>
                  </a:lnTo>
                  <a:lnTo>
                    <a:pt x="39261" y="622323"/>
                  </a:lnTo>
                  <a:lnTo>
                    <a:pt x="60226" y="662714"/>
                  </a:lnTo>
                  <a:lnTo>
                    <a:pt x="85112" y="700534"/>
                  </a:lnTo>
                  <a:lnTo>
                    <a:pt x="113651" y="735514"/>
                  </a:lnTo>
                  <a:lnTo>
                    <a:pt x="145574" y="767386"/>
                  </a:lnTo>
                  <a:lnTo>
                    <a:pt x="180612" y="795881"/>
                  </a:lnTo>
                  <a:lnTo>
                    <a:pt x="218496" y="820730"/>
                  </a:lnTo>
                  <a:lnTo>
                    <a:pt x="258957" y="841664"/>
                  </a:lnTo>
                  <a:lnTo>
                    <a:pt x="301727" y="858414"/>
                  </a:lnTo>
                  <a:lnTo>
                    <a:pt x="346536" y="870711"/>
                  </a:lnTo>
                  <a:lnTo>
                    <a:pt x="393116" y="878287"/>
                  </a:lnTo>
                  <a:lnTo>
                    <a:pt x="441198" y="880872"/>
                  </a:lnTo>
                  <a:lnTo>
                    <a:pt x="489279" y="878287"/>
                  </a:lnTo>
                  <a:lnTo>
                    <a:pt x="535859" y="870711"/>
                  </a:lnTo>
                  <a:lnTo>
                    <a:pt x="580668" y="858414"/>
                  </a:lnTo>
                  <a:lnTo>
                    <a:pt x="623438" y="841664"/>
                  </a:lnTo>
                  <a:lnTo>
                    <a:pt x="663899" y="820730"/>
                  </a:lnTo>
                  <a:lnTo>
                    <a:pt x="701783" y="795881"/>
                  </a:lnTo>
                  <a:lnTo>
                    <a:pt x="736821" y="767386"/>
                  </a:lnTo>
                  <a:lnTo>
                    <a:pt x="768744" y="735514"/>
                  </a:lnTo>
                  <a:lnTo>
                    <a:pt x="797283" y="700534"/>
                  </a:lnTo>
                  <a:lnTo>
                    <a:pt x="822169" y="662714"/>
                  </a:lnTo>
                  <a:lnTo>
                    <a:pt x="843134" y="622323"/>
                  </a:lnTo>
                  <a:lnTo>
                    <a:pt x="859907" y="579632"/>
                  </a:lnTo>
                  <a:lnTo>
                    <a:pt x="872222" y="534907"/>
                  </a:lnTo>
                  <a:lnTo>
                    <a:pt x="879807" y="488419"/>
                  </a:lnTo>
                  <a:lnTo>
                    <a:pt x="882396" y="440436"/>
                  </a:lnTo>
                  <a:lnTo>
                    <a:pt x="879807" y="392452"/>
                  </a:lnTo>
                  <a:lnTo>
                    <a:pt x="872222" y="345964"/>
                  </a:lnTo>
                  <a:lnTo>
                    <a:pt x="859907" y="301239"/>
                  </a:lnTo>
                  <a:lnTo>
                    <a:pt x="843134" y="258548"/>
                  </a:lnTo>
                  <a:lnTo>
                    <a:pt x="822169" y="218157"/>
                  </a:lnTo>
                  <a:lnTo>
                    <a:pt x="797283" y="180337"/>
                  </a:lnTo>
                  <a:lnTo>
                    <a:pt x="768744" y="145357"/>
                  </a:lnTo>
                  <a:lnTo>
                    <a:pt x="736821" y="113485"/>
                  </a:lnTo>
                  <a:lnTo>
                    <a:pt x="701783" y="84990"/>
                  </a:lnTo>
                  <a:lnTo>
                    <a:pt x="663899" y="60141"/>
                  </a:lnTo>
                  <a:lnTo>
                    <a:pt x="623438" y="39207"/>
                  </a:lnTo>
                  <a:lnTo>
                    <a:pt x="580668" y="22457"/>
                  </a:lnTo>
                  <a:lnTo>
                    <a:pt x="535859" y="10160"/>
                  </a:lnTo>
                  <a:lnTo>
                    <a:pt x="489279" y="2584"/>
                  </a:lnTo>
                  <a:lnTo>
                    <a:pt x="441198" y="0"/>
                  </a:lnTo>
                  <a:close/>
                </a:path>
              </a:pathLst>
            </a:custGeom>
            <a:solidFill>
              <a:srgbClr val="B3D2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8958072" y="1900427"/>
              <a:ext cx="882650" cy="881380"/>
            </a:xfrm>
            <a:custGeom>
              <a:avLst/>
              <a:gdLst/>
              <a:ahLst/>
              <a:cxnLst/>
              <a:rect l="l" t="t" r="r" b="b"/>
              <a:pathLst>
                <a:path w="882650" h="881380">
                  <a:moveTo>
                    <a:pt x="441198" y="0"/>
                  </a:moveTo>
                  <a:lnTo>
                    <a:pt x="393116" y="2584"/>
                  </a:lnTo>
                  <a:lnTo>
                    <a:pt x="346536" y="10160"/>
                  </a:lnTo>
                  <a:lnTo>
                    <a:pt x="301727" y="22457"/>
                  </a:lnTo>
                  <a:lnTo>
                    <a:pt x="258957" y="39207"/>
                  </a:lnTo>
                  <a:lnTo>
                    <a:pt x="218496" y="60141"/>
                  </a:lnTo>
                  <a:lnTo>
                    <a:pt x="180612" y="84990"/>
                  </a:lnTo>
                  <a:lnTo>
                    <a:pt x="145574" y="113485"/>
                  </a:lnTo>
                  <a:lnTo>
                    <a:pt x="113651" y="145357"/>
                  </a:lnTo>
                  <a:lnTo>
                    <a:pt x="85112" y="180337"/>
                  </a:lnTo>
                  <a:lnTo>
                    <a:pt x="60226" y="218157"/>
                  </a:lnTo>
                  <a:lnTo>
                    <a:pt x="39261" y="258548"/>
                  </a:lnTo>
                  <a:lnTo>
                    <a:pt x="22488" y="301239"/>
                  </a:lnTo>
                  <a:lnTo>
                    <a:pt x="10173" y="345964"/>
                  </a:lnTo>
                  <a:lnTo>
                    <a:pt x="2588" y="392452"/>
                  </a:lnTo>
                  <a:lnTo>
                    <a:pt x="0" y="440436"/>
                  </a:lnTo>
                  <a:lnTo>
                    <a:pt x="2588" y="488419"/>
                  </a:lnTo>
                  <a:lnTo>
                    <a:pt x="10173" y="534907"/>
                  </a:lnTo>
                  <a:lnTo>
                    <a:pt x="22488" y="579632"/>
                  </a:lnTo>
                  <a:lnTo>
                    <a:pt x="39261" y="622323"/>
                  </a:lnTo>
                  <a:lnTo>
                    <a:pt x="60226" y="662714"/>
                  </a:lnTo>
                  <a:lnTo>
                    <a:pt x="85112" y="700534"/>
                  </a:lnTo>
                  <a:lnTo>
                    <a:pt x="113651" y="735514"/>
                  </a:lnTo>
                  <a:lnTo>
                    <a:pt x="145574" y="767386"/>
                  </a:lnTo>
                  <a:lnTo>
                    <a:pt x="180612" y="795881"/>
                  </a:lnTo>
                  <a:lnTo>
                    <a:pt x="218496" y="820730"/>
                  </a:lnTo>
                  <a:lnTo>
                    <a:pt x="258957" y="841664"/>
                  </a:lnTo>
                  <a:lnTo>
                    <a:pt x="301727" y="858414"/>
                  </a:lnTo>
                  <a:lnTo>
                    <a:pt x="346536" y="870711"/>
                  </a:lnTo>
                  <a:lnTo>
                    <a:pt x="393116" y="878287"/>
                  </a:lnTo>
                  <a:lnTo>
                    <a:pt x="441198" y="880872"/>
                  </a:lnTo>
                  <a:lnTo>
                    <a:pt x="489279" y="878287"/>
                  </a:lnTo>
                  <a:lnTo>
                    <a:pt x="535859" y="870711"/>
                  </a:lnTo>
                  <a:lnTo>
                    <a:pt x="580668" y="858414"/>
                  </a:lnTo>
                  <a:lnTo>
                    <a:pt x="623438" y="841664"/>
                  </a:lnTo>
                  <a:lnTo>
                    <a:pt x="663899" y="820730"/>
                  </a:lnTo>
                  <a:lnTo>
                    <a:pt x="701783" y="795881"/>
                  </a:lnTo>
                  <a:lnTo>
                    <a:pt x="736821" y="767386"/>
                  </a:lnTo>
                  <a:lnTo>
                    <a:pt x="768744" y="735514"/>
                  </a:lnTo>
                  <a:lnTo>
                    <a:pt x="797283" y="700534"/>
                  </a:lnTo>
                  <a:lnTo>
                    <a:pt x="822169" y="662714"/>
                  </a:lnTo>
                  <a:lnTo>
                    <a:pt x="843134" y="622323"/>
                  </a:lnTo>
                  <a:lnTo>
                    <a:pt x="859907" y="579632"/>
                  </a:lnTo>
                  <a:lnTo>
                    <a:pt x="872222" y="534907"/>
                  </a:lnTo>
                  <a:lnTo>
                    <a:pt x="879807" y="488419"/>
                  </a:lnTo>
                  <a:lnTo>
                    <a:pt x="882396" y="440436"/>
                  </a:lnTo>
                  <a:lnTo>
                    <a:pt x="879807" y="392452"/>
                  </a:lnTo>
                  <a:lnTo>
                    <a:pt x="872222" y="345964"/>
                  </a:lnTo>
                  <a:lnTo>
                    <a:pt x="859907" y="301239"/>
                  </a:lnTo>
                  <a:lnTo>
                    <a:pt x="843134" y="258548"/>
                  </a:lnTo>
                  <a:lnTo>
                    <a:pt x="822169" y="218157"/>
                  </a:lnTo>
                  <a:lnTo>
                    <a:pt x="797283" y="180337"/>
                  </a:lnTo>
                  <a:lnTo>
                    <a:pt x="768744" y="145357"/>
                  </a:lnTo>
                  <a:lnTo>
                    <a:pt x="736821" y="113485"/>
                  </a:lnTo>
                  <a:lnTo>
                    <a:pt x="701783" y="84990"/>
                  </a:lnTo>
                  <a:lnTo>
                    <a:pt x="663899" y="60141"/>
                  </a:lnTo>
                  <a:lnTo>
                    <a:pt x="623438" y="39207"/>
                  </a:lnTo>
                  <a:lnTo>
                    <a:pt x="580668" y="22457"/>
                  </a:lnTo>
                  <a:lnTo>
                    <a:pt x="535859" y="10160"/>
                  </a:lnTo>
                  <a:lnTo>
                    <a:pt x="489279" y="2584"/>
                  </a:lnTo>
                  <a:lnTo>
                    <a:pt x="441198" y="0"/>
                  </a:lnTo>
                  <a:close/>
                </a:path>
              </a:pathLst>
            </a:custGeom>
            <a:solidFill>
              <a:srgbClr val="7BAA3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046732" y="1306067"/>
              <a:ext cx="1862455" cy="1475740"/>
            </a:xfrm>
            <a:custGeom>
              <a:avLst/>
              <a:gdLst/>
              <a:ahLst/>
              <a:cxnLst/>
              <a:rect l="l" t="t" r="r" b="b"/>
              <a:pathLst>
                <a:path w="1862454" h="1475739">
                  <a:moveTo>
                    <a:pt x="1371600" y="1034796"/>
                  </a:moveTo>
                  <a:lnTo>
                    <a:pt x="1369009" y="986815"/>
                  </a:lnTo>
                  <a:lnTo>
                    <a:pt x="1361427" y="940333"/>
                  </a:lnTo>
                  <a:lnTo>
                    <a:pt x="1349133" y="895604"/>
                  </a:lnTo>
                  <a:lnTo>
                    <a:pt x="1332382" y="852919"/>
                  </a:lnTo>
                  <a:lnTo>
                    <a:pt x="1311452" y="812520"/>
                  </a:lnTo>
                  <a:lnTo>
                    <a:pt x="1286598" y="774700"/>
                  </a:lnTo>
                  <a:lnTo>
                    <a:pt x="1258112" y="739724"/>
                  </a:lnTo>
                  <a:lnTo>
                    <a:pt x="1226235" y="707847"/>
                  </a:lnTo>
                  <a:lnTo>
                    <a:pt x="1191260" y="679361"/>
                  </a:lnTo>
                  <a:lnTo>
                    <a:pt x="1153439" y="654507"/>
                  </a:lnTo>
                  <a:lnTo>
                    <a:pt x="1113040" y="633577"/>
                  </a:lnTo>
                  <a:lnTo>
                    <a:pt x="1070356" y="616826"/>
                  </a:lnTo>
                  <a:lnTo>
                    <a:pt x="1025626" y="604532"/>
                  </a:lnTo>
                  <a:lnTo>
                    <a:pt x="979144" y="596950"/>
                  </a:lnTo>
                  <a:lnTo>
                    <a:pt x="931164" y="594360"/>
                  </a:lnTo>
                  <a:lnTo>
                    <a:pt x="883170" y="596950"/>
                  </a:lnTo>
                  <a:lnTo>
                    <a:pt x="836688" y="604532"/>
                  </a:lnTo>
                  <a:lnTo>
                    <a:pt x="791959" y="616826"/>
                  </a:lnTo>
                  <a:lnTo>
                    <a:pt x="749274" y="633577"/>
                  </a:lnTo>
                  <a:lnTo>
                    <a:pt x="708875" y="654507"/>
                  </a:lnTo>
                  <a:lnTo>
                    <a:pt x="671055" y="679361"/>
                  </a:lnTo>
                  <a:lnTo>
                    <a:pt x="636079" y="707847"/>
                  </a:lnTo>
                  <a:lnTo>
                    <a:pt x="604202" y="739724"/>
                  </a:lnTo>
                  <a:lnTo>
                    <a:pt x="575716" y="774700"/>
                  </a:lnTo>
                  <a:lnTo>
                    <a:pt x="550862" y="812520"/>
                  </a:lnTo>
                  <a:lnTo>
                    <a:pt x="529932" y="852919"/>
                  </a:lnTo>
                  <a:lnTo>
                    <a:pt x="513181" y="895604"/>
                  </a:lnTo>
                  <a:lnTo>
                    <a:pt x="500888" y="940333"/>
                  </a:lnTo>
                  <a:lnTo>
                    <a:pt x="493306" y="986815"/>
                  </a:lnTo>
                  <a:lnTo>
                    <a:pt x="490728" y="1034796"/>
                  </a:lnTo>
                  <a:lnTo>
                    <a:pt x="493306" y="1082789"/>
                  </a:lnTo>
                  <a:lnTo>
                    <a:pt x="500888" y="1129271"/>
                  </a:lnTo>
                  <a:lnTo>
                    <a:pt x="513181" y="1174000"/>
                  </a:lnTo>
                  <a:lnTo>
                    <a:pt x="529932" y="1216685"/>
                  </a:lnTo>
                  <a:lnTo>
                    <a:pt x="550862" y="1257084"/>
                  </a:lnTo>
                  <a:lnTo>
                    <a:pt x="575716" y="1294904"/>
                  </a:lnTo>
                  <a:lnTo>
                    <a:pt x="604202" y="1329880"/>
                  </a:lnTo>
                  <a:lnTo>
                    <a:pt x="636079" y="1361757"/>
                  </a:lnTo>
                  <a:lnTo>
                    <a:pt x="671055" y="1390243"/>
                  </a:lnTo>
                  <a:lnTo>
                    <a:pt x="708875" y="1415097"/>
                  </a:lnTo>
                  <a:lnTo>
                    <a:pt x="749274" y="1436027"/>
                  </a:lnTo>
                  <a:lnTo>
                    <a:pt x="791959" y="1452778"/>
                  </a:lnTo>
                  <a:lnTo>
                    <a:pt x="836688" y="1465072"/>
                  </a:lnTo>
                  <a:lnTo>
                    <a:pt x="883170" y="1472653"/>
                  </a:lnTo>
                  <a:lnTo>
                    <a:pt x="931164" y="1475232"/>
                  </a:lnTo>
                  <a:lnTo>
                    <a:pt x="979144" y="1472653"/>
                  </a:lnTo>
                  <a:lnTo>
                    <a:pt x="1025626" y="1465072"/>
                  </a:lnTo>
                  <a:lnTo>
                    <a:pt x="1070356" y="1452778"/>
                  </a:lnTo>
                  <a:lnTo>
                    <a:pt x="1113040" y="1436027"/>
                  </a:lnTo>
                  <a:lnTo>
                    <a:pt x="1153439" y="1415097"/>
                  </a:lnTo>
                  <a:lnTo>
                    <a:pt x="1191260" y="1390243"/>
                  </a:lnTo>
                  <a:lnTo>
                    <a:pt x="1226235" y="1361757"/>
                  </a:lnTo>
                  <a:lnTo>
                    <a:pt x="1258112" y="1329880"/>
                  </a:lnTo>
                  <a:lnTo>
                    <a:pt x="1286598" y="1294904"/>
                  </a:lnTo>
                  <a:lnTo>
                    <a:pt x="1311452" y="1257084"/>
                  </a:lnTo>
                  <a:lnTo>
                    <a:pt x="1332382" y="1216685"/>
                  </a:lnTo>
                  <a:lnTo>
                    <a:pt x="1349133" y="1174000"/>
                  </a:lnTo>
                  <a:lnTo>
                    <a:pt x="1361427" y="1129271"/>
                  </a:lnTo>
                  <a:lnTo>
                    <a:pt x="1369009" y="1082789"/>
                  </a:lnTo>
                  <a:lnTo>
                    <a:pt x="1371600" y="1034796"/>
                  </a:lnTo>
                  <a:close/>
                </a:path>
                <a:path w="1862454" h="1475739">
                  <a:moveTo>
                    <a:pt x="1862328" y="255270"/>
                  </a:moveTo>
                  <a:lnTo>
                    <a:pt x="1607058" y="0"/>
                  </a:lnTo>
                  <a:lnTo>
                    <a:pt x="0" y="0"/>
                  </a:lnTo>
                  <a:lnTo>
                    <a:pt x="0" y="510540"/>
                  </a:lnTo>
                  <a:lnTo>
                    <a:pt x="1607058" y="510540"/>
                  </a:lnTo>
                  <a:lnTo>
                    <a:pt x="1862328" y="255270"/>
                  </a:lnTo>
                  <a:close/>
                </a:path>
              </a:pathLst>
            </a:custGeom>
            <a:solidFill>
              <a:srgbClr val="89C9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4186427" y="1306067"/>
              <a:ext cx="1864360" cy="510540"/>
            </a:xfrm>
            <a:custGeom>
              <a:avLst/>
              <a:gdLst/>
              <a:ahLst/>
              <a:cxnLst/>
              <a:rect l="l" t="t" r="r" b="b"/>
              <a:pathLst>
                <a:path w="1864360" h="510539">
                  <a:moveTo>
                    <a:pt x="1608582" y="0"/>
                  </a:moveTo>
                  <a:lnTo>
                    <a:pt x="0" y="0"/>
                  </a:lnTo>
                  <a:lnTo>
                    <a:pt x="0" y="510540"/>
                  </a:lnTo>
                  <a:lnTo>
                    <a:pt x="1608582" y="510540"/>
                  </a:lnTo>
                  <a:lnTo>
                    <a:pt x="1863852" y="255270"/>
                  </a:lnTo>
                  <a:lnTo>
                    <a:pt x="1608582" y="0"/>
                  </a:lnTo>
                  <a:close/>
                </a:path>
              </a:pathLst>
            </a:custGeom>
            <a:solidFill>
              <a:srgbClr val="5CAC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6326123" y="1306067"/>
              <a:ext cx="1864360" cy="510540"/>
            </a:xfrm>
            <a:custGeom>
              <a:avLst/>
              <a:gdLst/>
              <a:ahLst/>
              <a:cxnLst/>
              <a:rect l="l" t="t" r="r" b="b"/>
              <a:pathLst>
                <a:path w="1864359" h="510539">
                  <a:moveTo>
                    <a:pt x="1608581" y="0"/>
                  </a:moveTo>
                  <a:lnTo>
                    <a:pt x="0" y="0"/>
                  </a:lnTo>
                  <a:lnTo>
                    <a:pt x="0" y="510540"/>
                  </a:lnTo>
                  <a:lnTo>
                    <a:pt x="1608581" y="510540"/>
                  </a:lnTo>
                  <a:lnTo>
                    <a:pt x="1863852" y="255270"/>
                  </a:lnTo>
                  <a:lnTo>
                    <a:pt x="1608581" y="0"/>
                  </a:lnTo>
                  <a:close/>
                </a:path>
              </a:pathLst>
            </a:custGeom>
            <a:solidFill>
              <a:srgbClr val="B3D2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8467344" y="1306067"/>
              <a:ext cx="1864360" cy="510540"/>
            </a:xfrm>
            <a:custGeom>
              <a:avLst/>
              <a:gdLst/>
              <a:ahLst/>
              <a:cxnLst/>
              <a:rect l="l" t="t" r="r" b="b"/>
              <a:pathLst>
                <a:path w="1864359" h="510539">
                  <a:moveTo>
                    <a:pt x="1608581" y="0"/>
                  </a:moveTo>
                  <a:lnTo>
                    <a:pt x="0" y="0"/>
                  </a:lnTo>
                  <a:lnTo>
                    <a:pt x="0" y="510540"/>
                  </a:lnTo>
                  <a:lnTo>
                    <a:pt x="1608581" y="510540"/>
                  </a:lnTo>
                  <a:lnTo>
                    <a:pt x="1863852" y="255270"/>
                  </a:lnTo>
                  <a:lnTo>
                    <a:pt x="1608581" y="0"/>
                  </a:lnTo>
                  <a:close/>
                </a:path>
              </a:pathLst>
            </a:custGeom>
            <a:solidFill>
              <a:srgbClr val="7BAA3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2047494" y="1390599"/>
            <a:ext cx="1764664" cy="32448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950" b="1" spc="-20" dirty="0">
                <a:solidFill>
                  <a:srgbClr val="FFFFFF"/>
                </a:solidFill>
                <a:latin typeface="微軟正黑體"/>
                <a:cs typeface="微軟正黑體"/>
              </a:rPr>
              <a:t>經營目標明確化</a:t>
            </a:r>
            <a:endParaRPr sz="1950">
              <a:latin typeface="微軟正黑體"/>
              <a:cs typeface="微軟正黑體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292600" y="1390599"/>
            <a:ext cx="1518285" cy="32448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950" b="1" spc="-10" dirty="0">
                <a:solidFill>
                  <a:srgbClr val="FFFFFF"/>
                </a:solidFill>
                <a:latin typeface="微軟正黑體"/>
                <a:cs typeface="微軟正黑體"/>
              </a:rPr>
              <a:t>選定應用範圍</a:t>
            </a:r>
            <a:endParaRPr sz="1950">
              <a:latin typeface="微軟正黑體"/>
              <a:cs typeface="微軟正黑體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6446646" y="1390599"/>
            <a:ext cx="1516380" cy="32448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950" b="1" spc="-20" dirty="0">
                <a:solidFill>
                  <a:srgbClr val="FFFFFF"/>
                </a:solidFill>
                <a:latin typeface="微軟正黑體"/>
                <a:cs typeface="微軟正黑體"/>
              </a:rPr>
              <a:t>提取改善項目</a:t>
            </a:r>
            <a:endParaRPr sz="1950">
              <a:latin typeface="微軟正黑體"/>
              <a:cs typeface="微軟正黑體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8829293" y="1390269"/>
            <a:ext cx="1025525" cy="3238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950" b="1" spc="-10" dirty="0">
                <a:solidFill>
                  <a:srgbClr val="FFFFFF"/>
                </a:solidFill>
                <a:latin typeface="微軟正黑體"/>
                <a:cs typeface="微軟正黑體"/>
              </a:rPr>
              <a:t>AI</a:t>
            </a:r>
            <a:r>
              <a:rPr sz="1950" b="1" spc="-20" dirty="0">
                <a:solidFill>
                  <a:srgbClr val="FFFFFF"/>
                </a:solidFill>
                <a:latin typeface="微軟正黑體"/>
                <a:cs typeface="微軟正黑體"/>
              </a:rPr>
              <a:t>必要性</a:t>
            </a:r>
            <a:endParaRPr sz="1950">
              <a:latin typeface="微軟正黑體"/>
              <a:cs typeface="微軟正黑體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833117" y="4227703"/>
            <a:ext cx="2136140" cy="2052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35" dirty="0">
                <a:solidFill>
                  <a:srgbClr val="092E8B"/>
                </a:solidFill>
                <a:latin typeface="微軟正黑體"/>
                <a:cs typeface="微軟正黑體"/>
              </a:rPr>
              <a:t>目的：</a:t>
            </a:r>
            <a:endParaRPr sz="1600">
              <a:latin typeface="微軟正黑體"/>
              <a:cs typeface="微軟正黑體"/>
            </a:endParaRPr>
          </a:p>
          <a:p>
            <a:pPr marL="12700">
              <a:lnSpc>
                <a:spcPct val="100000"/>
              </a:lnSpc>
            </a:pPr>
            <a:r>
              <a:rPr sz="1600" spc="-30" dirty="0">
                <a:latin typeface="微軟正黑體"/>
                <a:cs typeface="微軟正黑體"/>
              </a:rPr>
              <a:t>設定企業整體</a:t>
            </a:r>
            <a:endParaRPr sz="1600">
              <a:latin typeface="微軟正黑體"/>
              <a:cs typeface="微軟正黑體"/>
            </a:endParaRPr>
          </a:p>
          <a:p>
            <a:pPr marL="12700">
              <a:lnSpc>
                <a:spcPct val="100000"/>
              </a:lnSpc>
            </a:pPr>
            <a:r>
              <a:rPr sz="1600" spc="-35" dirty="0">
                <a:latin typeface="微軟正黑體"/>
                <a:cs typeface="微軟正黑體"/>
              </a:rPr>
              <a:t>短期和長期發展目標</a:t>
            </a:r>
            <a:endParaRPr sz="1600">
              <a:latin typeface="微軟正黑體"/>
              <a:cs typeface="微軟正黑體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1600" b="1" spc="-35" dirty="0">
                <a:solidFill>
                  <a:srgbClr val="092E8B"/>
                </a:solidFill>
                <a:latin typeface="微軟正黑體"/>
                <a:cs typeface="微軟正黑體"/>
              </a:rPr>
              <a:t>作法：</a:t>
            </a:r>
            <a:endParaRPr sz="1600">
              <a:latin typeface="微軟正黑體"/>
              <a:cs typeface="微軟正黑體"/>
            </a:endParaRPr>
          </a:p>
          <a:p>
            <a:pPr marL="298450" indent="-285750" algn="just">
              <a:lnSpc>
                <a:spcPct val="100000"/>
              </a:lnSpc>
              <a:buFont typeface="Wingdings"/>
              <a:buChar char=""/>
              <a:tabLst>
                <a:tab pos="298450" algn="l"/>
              </a:tabLst>
            </a:pPr>
            <a:r>
              <a:rPr sz="1600" spc="-30" dirty="0">
                <a:latin typeface="微軟正黑體"/>
                <a:cs typeface="微軟正黑體"/>
              </a:rPr>
              <a:t>企業高階主管</a:t>
            </a:r>
            <a:endParaRPr sz="1600">
              <a:latin typeface="微軟正黑體"/>
              <a:cs typeface="微軟正黑體"/>
            </a:endParaRPr>
          </a:p>
          <a:p>
            <a:pPr marL="297815" marR="5080" indent="-285750" algn="just">
              <a:lnSpc>
                <a:spcPct val="100000"/>
              </a:lnSpc>
              <a:buFont typeface="Wingdings"/>
              <a:buChar char=""/>
              <a:tabLst>
                <a:tab pos="299085" algn="l"/>
              </a:tabLst>
            </a:pPr>
            <a:r>
              <a:rPr sz="1600" spc="-30" dirty="0">
                <a:latin typeface="微軟正黑體"/>
                <a:cs typeface="微軟正黑體"/>
              </a:rPr>
              <a:t>設定具體且可衡量的	指標來評估目標的達	</a:t>
            </a:r>
            <a:r>
              <a:rPr sz="1600" spc="-35" dirty="0">
                <a:latin typeface="微軟正黑體"/>
                <a:cs typeface="微軟正黑體"/>
              </a:rPr>
              <a:t>成情況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2537460" y="3663696"/>
            <a:ext cx="986155" cy="428625"/>
          </a:xfrm>
          <a:custGeom>
            <a:avLst/>
            <a:gdLst/>
            <a:ahLst/>
            <a:cxnLst/>
            <a:rect l="l" t="t" r="r" b="b"/>
            <a:pathLst>
              <a:path w="986154" h="428625">
                <a:moveTo>
                  <a:pt x="493013" y="0"/>
                </a:moveTo>
                <a:lnTo>
                  <a:pt x="426114" y="1955"/>
                </a:lnTo>
                <a:lnTo>
                  <a:pt x="361950" y="7649"/>
                </a:lnTo>
                <a:lnTo>
                  <a:pt x="301109" y="16829"/>
                </a:lnTo>
                <a:lnTo>
                  <a:pt x="244178" y="29238"/>
                </a:lnTo>
                <a:lnTo>
                  <a:pt x="191746" y="44620"/>
                </a:lnTo>
                <a:lnTo>
                  <a:pt x="144399" y="62722"/>
                </a:lnTo>
                <a:lnTo>
                  <a:pt x="102724" y="83286"/>
                </a:lnTo>
                <a:lnTo>
                  <a:pt x="67310" y="106059"/>
                </a:lnTo>
                <a:lnTo>
                  <a:pt x="17610" y="157206"/>
                </a:lnTo>
                <a:lnTo>
                  <a:pt x="0" y="214121"/>
                </a:lnTo>
                <a:lnTo>
                  <a:pt x="4500" y="243173"/>
                </a:lnTo>
                <a:lnTo>
                  <a:pt x="38742" y="297459"/>
                </a:lnTo>
                <a:lnTo>
                  <a:pt x="102724" y="344957"/>
                </a:lnTo>
                <a:lnTo>
                  <a:pt x="144398" y="365521"/>
                </a:lnTo>
                <a:lnTo>
                  <a:pt x="191746" y="383623"/>
                </a:lnTo>
                <a:lnTo>
                  <a:pt x="244178" y="399005"/>
                </a:lnTo>
                <a:lnTo>
                  <a:pt x="301109" y="411414"/>
                </a:lnTo>
                <a:lnTo>
                  <a:pt x="361950" y="420594"/>
                </a:lnTo>
                <a:lnTo>
                  <a:pt x="426114" y="426288"/>
                </a:lnTo>
                <a:lnTo>
                  <a:pt x="493013" y="428243"/>
                </a:lnTo>
                <a:lnTo>
                  <a:pt x="559913" y="426288"/>
                </a:lnTo>
                <a:lnTo>
                  <a:pt x="624078" y="420594"/>
                </a:lnTo>
                <a:lnTo>
                  <a:pt x="684918" y="411414"/>
                </a:lnTo>
                <a:lnTo>
                  <a:pt x="741849" y="399005"/>
                </a:lnTo>
                <a:lnTo>
                  <a:pt x="794281" y="383623"/>
                </a:lnTo>
                <a:lnTo>
                  <a:pt x="841629" y="365521"/>
                </a:lnTo>
                <a:lnTo>
                  <a:pt x="883303" y="344957"/>
                </a:lnTo>
                <a:lnTo>
                  <a:pt x="918718" y="322184"/>
                </a:lnTo>
                <a:lnTo>
                  <a:pt x="968417" y="271037"/>
                </a:lnTo>
                <a:lnTo>
                  <a:pt x="986027" y="214121"/>
                </a:lnTo>
                <a:lnTo>
                  <a:pt x="981527" y="185070"/>
                </a:lnTo>
                <a:lnTo>
                  <a:pt x="947285" y="130784"/>
                </a:lnTo>
                <a:lnTo>
                  <a:pt x="883303" y="83286"/>
                </a:lnTo>
                <a:lnTo>
                  <a:pt x="841628" y="62722"/>
                </a:lnTo>
                <a:lnTo>
                  <a:pt x="794281" y="44620"/>
                </a:lnTo>
                <a:lnTo>
                  <a:pt x="741849" y="29238"/>
                </a:lnTo>
                <a:lnTo>
                  <a:pt x="684918" y="16829"/>
                </a:lnTo>
                <a:lnTo>
                  <a:pt x="624077" y="7649"/>
                </a:lnTo>
                <a:lnTo>
                  <a:pt x="559913" y="1955"/>
                </a:lnTo>
                <a:lnTo>
                  <a:pt x="493013" y="0"/>
                </a:lnTo>
                <a:close/>
              </a:path>
            </a:pathLst>
          </a:custGeom>
          <a:solidFill>
            <a:srgbClr val="89C9D3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4" name="object 24"/>
          <p:cNvGrpSpPr/>
          <p:nvPr/>
        </p:nvGrpSpPr>
        <p:grpSpPr>
          <a:xfrm>
            <a:off x="2754891" y="1684782"/>
            <a:ext cx="6805295" cy="2366010"/>
            <a:chOff x="2754891" y="1684782"/>
            <a:chExt cx="6805295" cy="2366010"/>
          </a:xfrm>
        </p:grpSpPr>
        <p:sp>
          <p:nvSpPr>
            <p:cNvPr id="25" name="object 25"/>
            <p:cNvSpPr/>
            <p:nvPr/>
          </p:nvSpPr>
          <p:spPr>
            <a:xfrm>
              <a:off x="2935223" y="1684782"/>
              <a:ext cx="86995" cy="1913889"/>
            </a:xfrm>
            <a:custGeom>
              <a:avLst/>
              <a:gdLst/>
              <a:ahLst/>
              <a:cxnLst/>
              <a:rect l="l" t="t" r="r" b="b"/>
              <a:pathLst>
                <a:path w="86994" h="1913889">
                  <a:moveTo>
                    <a:pt x="28956" y="1829561"/>
                  </a:moveTo>
                  <a:lnTo>
                    <a:pt x="26521" y="1830052"/>
                  </a:lnTo>
                  <a:lnTo>
                    <a:pt x="12715" y="1839356"/>
                  </a:lnTo>
                  <a:lnTo>
                    <a:pt x="3411" y="1853162"/>
                  </a:lnTo>
                  <a:lnTo>
                    <a:pt x="0" y="1870075"/>
                  </a:lnTo>
                  <a:lnTo>
                    <a:pt x="3411" y="1886987"/>
                  </a:lnTo>
                  <a:lnTo>
                    <a:pt x="12715" y="1900793"/>
                  </a:lnTo>
                  <a:lnTo>
                    <a:pt x="26521" y="1910097"/>
                  </a:lnTo>
                  <a:lnTo>
                    <a:pt x="43433" y="1913508"/>
                  </a:lnTo>
                  <a:lnTo>
                    <a:pt x="60346" y="1910097"/>
                  </a:lnTo>
                  <a:lnTo>
                    <a:pt x="74152" y="1900793"/>
                  </a:lnTo>
                  <a:lnTo>
                    <a:pt x="83456" y="1886987"/>
                  </a:lnTo>
                  <a:lnTo>
                    <a:pt x="86868" y="1870075"/>
                  </a:lnTo>
                  <a:lnTo>
                    <a:pt x="28956" y="1870075"/>
                  </a:lnTo>
                  <a:lnTo>
                    <a:pt x="28956" y="1829561"/>
                  </a:lnTo>
                  <a:close/>
                </a:path>
                <a:path w="86994" h="1913889">
                  <a:moveTo>
                    <a:pt x="43433" y="1826640"/>
                  </a:moveTo>
                  <a:lnTo>
                    <a:pt x="28956" y="1829561"/>
                  </a:lnTo>
                  <a:lnTo>
                    <a:pt x="28956" y="1870075"/>
                  </a:lnTo>
                  <a:lnTo>
                    <a:pt x="57912" y="1870075"/>
                  </a:lnTo>
                  <a:lnTo>
                    <a:pt x="57912" y="1829561"/>
                  </a:lnTo>
                  <a:lnTo>
                    <a:pt x="43433" y="1826640"/>
                  </a:lnTo>
                  <a:close/>
                </a:path>
                <a:path w="86994" h="1913889">
                  <a:moveTo>
                    <a:pt x="57912" y="1829561"/>
                  </a:moveTo>
                  <a:lnTo>
                    <a:pt x="57912" y="1870075"/>
                  </a:lnTo>
                  <a:lnTo>
                    <a:pt x="86868" y="1870075"/>
                  </a:lnTo>
                  <a:lnTo>
                    <a:pt x="83456" y="1853162"/>
                  </a:lnTo>
                  <a:lnTo>
                    <a:pt x="74152" y="1839356"/>
                  </a:lnTo>
                  <a:lnTo>
                    <a:pt x="60346" y="1830052"/>
                  </a:lnTo>
                  <a:lnTo>
                    <a:pt x="57912" y="1829561"/>
                  </a:lnTo>
                  <a:close/>
                </a:path>
                <a:path w="86994" h="1913889">
                  <a:moveTo>
                    <a:pt x="57912" y="0"/>
                  </a:moveTo>
                  <a:lnTo>
                    <a:pt x="28956" y="0"/>
                  </a:lnTo>
                  <a:lnTo>
                    <a:pt x="28956" y="1829561"/>
                  </a:lnTo>
                  <a:lnTo>
                    <a:pt x="43433" y="1826640"/>
                  </a:lnTo>
                  <a:lnTo>
                    <a:pt x="57912" y="1826640"/>
                  </a:lnTo>
                  <a:lnTo>
                    <a:pt x="57912" y="0"/>
                  </a:lnTo>
                  <a:close/>
                </a:path>
                <a:path w="86994" h="1913889">
                  <a:moveTo>
                    <a:pt x="57912" y="1826640"/>
                  </a:moveTo>
                  <a:lnTo>
                    <a:pt x="43433" y="1826640"/>
                  </a:lnTo>
                  <a:lnTo>
                    <a:pt x="57912" y="1829561"/>
                  </a:lnTo>
                  <a:lnTo>
                    <a:pt x="57912" y="1826640"/>
                  </a:lnTo>
                  <a:close/>
                </a:path>
              </a:pathLst>
            </a:custGeom>
            <a:solidFill>
              <a:srgbClr val="89C9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5074919" y="1684782"/>
              <a:ext cx="86995" cy="1913889"/>
            </a:xfrm>
            <a:custGeom>
              <a:avLst/>
              <a:gdLst/>
              <a:ahLst/>
              <a:cxnLst/>
              <a:rect l="l" t="t" r="r" b="b"/>
              <a:pathLst>
                <a:path w="86995" h="1913889">
                  <a:moveTo>
                    <a:pt x="28955" y="1829815"/>
                  </a:moveTo>
                  <a:lnTo>
                    <a:pt x="26521" y="1830306"/>
                  </a:lnTo>
                  <a:lnTo>
                    <a:pt x="12715" y="1839610"/>
                  </a:lnTo>
                  <a:lnTo>
                    <a:pt x="3411" y="1853416"/>
                  </a:lnTo>
                  <a:lnTo>
                    <a:pt x="0" y="1870328"/>
                  </a:lnTo>
                  <a:lnTo>
                    <a:pt x="3411" y="1887241"/>
                  </a:lnTo>
                  <a:lnTo>
                    <a:pt x="12715" y="1901047"/>
                  </a:lnTo>
                  <a:lnTo>
                    <a:pt x="26521" y="1910351"/>
                  </a:lnTo>
                  <a:lnTo>
                    <a:pt x="43433" y="1913763"/>
                  </a:lnTo>
                  <a:lnTo>
                    <a:pt x="60346" y="1910351"/>
                  </a:lnTo>
                  <a:lnTo>
                    <a:pt x="74152" y="1901047"/>
                  </a:lnTo>
                  <a:lnTo>
                    <a:pt x="83456" y="1887241"/>
                  </a:lnTo>
                  <a:lnTo>
                    <a:pt x="86867" y="1870328"/>
                  </a:lnTo>
                  <a:lnTo>
                    <a:pt x="28955" y="1870328"/>
                  </a:lnTo>
                  <a:lnTo>
                    <a:pt x="28955" y="1829815"/>
                  </a:lnTo>
                  <a:close/>
                </a:path>
                <a:path w="86995" h="1913889">
                  <a:moveTo>
                    <a:pt x="43433" y="1826894"/>
                  </a:moveTo>
                  <a:lnTo>
                    <a:pt x="28955" y="1829815"/>
                  </a:lnTo>
                  <a:lnTo>
                    <a:pt x="28955" y="1870328"/>
                  </a:lnTo>
                  <a:lnTo>
                    <a:pt x="57912" y="1870328"/>
                  </a:lnTo>
                  <a:lnTo>
                    <a:pt x="57912" y="1829815"/>
                  </a:lnTo>
                  <a:lnTo>
                    <a:pt x="43433" y="1826894"/>
                  </a:lnTo>
                  <a:close/>
                </a:path>
                <a:path w="86995" h="1913889">
                  <a:moveTo>
                    <a:pt x="57912" y="1829815"/>
                  </a:moveTo>
                  <a:lnTo>
                    <a:pt x="57912" y="1870328"/>
                  </a:lnTo>
                  <a:lnTo>
                    <a:pt x="86867" y="1870328"/>
                  </a:lnTo>
                  <a:lnTo>
                    <a:pt x="83456" y="1853416"/>
                  </a:lnTo>
                  <a:lnTo>
                    <a:pt x="74152" y="1839610"/>
                  </a:lnTo>
                  <a:lnTo>
                    <a:pt x="60346" y="1830306"/>
                  </a:lnTo>
                  <a:lnTo>
                    <a:pt x="57912" y="1829815"/>
                  </a:lnTo>
                  <a:close/>
                </a:path>
                <a:path w="86995" h="1913889">
                  <a:moveTo>
                    <a:pt x="57912" y="0"/>
                  </a:moveTo>
                  <a:lnTo>
                    <a:pt x="28955" y="0"/>
                  </a:lnTo>
                  <a:lnTo>
                    <a:pt x="28955" y="1829815"/>
                  </a:lnTo>
                  <a:lnTo>
                    <a:pt x="43433" y="1826894"/>
                  </a:lnTo>
                  <a:lnTo>
                    <a:pt x="57912" y="1826894"/>
                  </a:lnTo>
                  <a:lnTo>
                    <a:pt x="57912" y="0"/>
                  </a:lnTo>
                  <a:close/>
                </a:path>
                <a:path w="86995" h="1913889">
                  <a:moveTo>
                    <a:pt x="57912" y="1826894"/>
                  </a:moveTo>
                  <a:lnTo>
                    <a:pt x="43433" y="1826894"/>
                  </a:lnTo>
                  <a:lnTo>
                    <a:pt x="57912" y="1829815"/>
                  </a:lnTo>
                  <a:lnTo>
                    <a:pt x="57912" y="1826894"/>
                  </a:lnTo>
                  <a:close/>
                </a:path>
              </a:pathLst>
            </a:custGeom>
            <a:solidFill>
              <a:srgbClr val="5CAC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7216139" y="1684782"/>
              <a:ext cx="86995" cy="1913889"/>
            </a:xfrm>
            <a:custGeom>
              <a:avLst/>
              <a:gdLst/>
              <a:ahLst/>
              <a:cxnLst/>
              <a:rect l="l" t="t" r="r" b="b"/>
              <a:pathLst>
                <a:path w="86995" h="1913889">
                  <a:moveTo>
                    <a:pt x="28955" y="1829815"/>
                  </a:moveTo>
                  <a:lnTo>
                    <a:pt x="26521" y="1830306"/>
                  </a:lnTo>
                  <a:lnTo>
                    <a:pt x="12715" y="1839610"/>
                  </a:lnTo>
                  <a:lnTo>
                    <a:pt x="3411" y="1853416"/>
                  </a:lnTo>
                  <a:lnTo>
                    <a:pt x="0" y="1870328"/>
                  </a:lnTo>
                  <a:lnTo>
                    <a:pt x="3411" y="1887241"/>
                  </a:lnTo>
                  <a:lnTo>
                    <a:pt x="12715" y="1901047"/>
                  </a:lnTo>
                  <a:lnTo>
                    <a:pt x="26521" y="1910351"/>
                  </a:lnTo>
                  <a:lnTo>
                    <a:pt x="43433" y="1913763"/>
                  </a:lnTo>
                  <a:lnTo>
                    <a:pt x="60346" y="1910351"/>
                  </a:lnTo>
                  <a:lnTo>
                    <a:pt x="74152" y="1901047"/>
                  </a:lnTo>
                  <a:lnTo>
                    <a:pt x="83456" y="1887241"/>
                  </a:lnTo>
                  <a:lnTo>
                    <a:pt x="86867" y="1870328"/>
                  </a:lnTo>
                  <a:lnTo>
                    <a:pt x="28955" y="1870328"/>
                  </a:lnTo>
                  <a:lnTo>
                    <a:pt x="28955" y="1829815"/>
                  </a:lnTo>
                  <a:close/>
                </a:path>
                <a:path w="86995" h="1913889">
                  <a:moveTo>
                    <a:pt x="43433" y="1826894"/>
                  </a:moveTo>
                  <a:lnTo>
                    <a:pt x="28955" y="1829815"/>
                  </a:lnTo>
                  <a:lnTo>
                    <a:pt x="28955" y="1870328"/>
                  </a:lnTo>
                  <a:lnTo>
                    <a:pt x="57911" y="1870328"/>
                  </a:lnTo>
                  <a:lnTo>
                    <a:pt x="57911" y="1829815"/>
                  </a:lnTo>
                  <a:lnTo>
                    <a:pt x="43433" y="1826894"/>
                  </a:lnTo>
                  <a:close/>
                </a:path>
                <a:path w="86995" h="1913889">
                  <a:moveTo>
                    <a:pt x="57912" y="1829815"/>
                  </a:moveTo>
                  <a:lnTo>
                    <a:pt x="57911" y="1870328"/>
                  </a:lnTo>
                  <a:lnTo>
                    <a:pt x="86867" y="1870328"/>
                  </a:lnTo>
                  <a:lnTo>
                    <a:pt x="83456" y="1853416"/>
                  </a:lnTo>
                  <a:lnTo>
                    <a:pt x="74152" y="1839610"/>
                  </a:lnTo>
                  <a:lnTo>
                    <a:pt x="60346" y="1830306"/>
                  </a:lnTo>
                  <a:lnTo>
                    <a:pt x="57912" y="1829815"/>
                  </a:lnTo>
                  <a:close/>
                </a:path>
                <a:path w="86995" h="1913889">
                  <a:moveTo>
                    <a:pt x="57911" y="0"/>
                  </a:moveTo>
                  <a:lnTo>
                    <a:pt x="28955" y="0"/>
                  </a:lnTo>
                  <a:lnTo>
                    <a:pt x="28955" y="1829815"/>
                  </a:lnTo>
                  <a:lnTo>
                    <a:pt x="43433" y="1826894"/>
                  </a:lnTo>
                  <a:lnTo>
                    <a:pt x="57911" y="1826894"/>
                  </a:lnTo>
                  <a:lnTo>
                    <a:pt x="57911" y="0"/>
                  </a:lnTo>
                  <a:close/>
                </a:path>
                <a:path w="86995" h="1913889">
                  <a:moveTo>
                    <a:pt x="57911" y="1826894"/>
                  </a:moveTo>
                  <a:lnTo>
                    <a:pt x="43433" y="1826894"/>
                  </a:lnTo>
                  <a:lnTo>
                    <a:pt x="57912" y="1829815"/>
                  </a:lnTo>
                  <a:lnTo>
                    <a:pt x="57911" y="1826894"/>
                  </a:lnTo>
                  <a:close/>
                </a:path>
              </a:pathLst>
            </a:custGeom>
            <a:solidFill>
              <a:srgbClr val="B3D2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9355836" y="1684782"/>
              <a:ext cx="86995" cy="1913889"/>
            </a:xfrm>
            <a:custGeom>
              <a:avLst/>
              <a:gdLst/>
              <a:ahLst/>
              <a:cxnLst/>
              <a:rect l="l" t="t" r="r" b="b"/>
              <a:pathLst>
                <a:path w="86995" h="1913889">
                  <a:moveTo>
                    <a:pt x="28956" y="1829815"/>
                  </a:moveTo>
                  <a:lnTo>
                    <a:pt x="26521" y="1830306"/>
                  </a:lnTo>
                  <a:lnTo>
                    <a:pt x="12715" y="1839610"/>
                  </a:lnTo>
                  <a:lnTo>
                    <a:pt x="3411" y="1853416"/>
                  </a:lnTo>
                  <a:lnTo>
                    <a:pt x="0" y="1870328"/>
                  </a:lnTo>
                  <a:lnTo>
                    <a:pt x="3411" y="1887241"/>
                  </a:lnTo>
                  <a:lnTo>
                    <a:pt x="12715" y="1901047"/>
                  </a:lnTo>
                  <a:lnTo>
                    <a:pt x="26521" y="1910351"/>
                  </a:lnTo>
                  <a:lnTo>
                    <a:pt x="43434" y="1913763"/>
                  </a:lnTo>
                  <a:lnTo>
                    <a:pt x="60346" y="1910351"/>
                  </a:lnTo>
                  <a:lnTo>
                    <a:pt x="74152" y="1901047"/>
                  </a:lnTo>
                  <a:lnTo>
                    <a:pt x="83456" y="1887241"/>
                  </a:lnTo>
                  <a:lnTo>
                    <a:pt x="86868" y="1870328"/>
                  </a:lnTo>
                  <a:lnTo>
                    <a:pt x="28956" y="1870328"/>
                  </a:lnTo>
                  <a:lnTo>
                    <a:pt x="28956" y="1829815"/>
                  </a:lnTo>
                  <a:close/>
                </a:path>
                <a:path w="86995" h="1913889">
                  <a:moveTo>
                    <a:pt x="43434" y="1826894"/>
                  </a:moveTo>
                  <a:lnTo>
                    <a:pt x="28956" y="1829815"/>
                  </a:lnTo>
                  <a:lnTo>
                    <a:pt x="28956" y="1870328"/>
                  </a:lnTo>
                  <a:lnTo>
                    <a:pt x="57912" y="1870328"/>
                  </a:lnTo>
                  <a:lnTo>
                    <a:pt x="57912" y="1829815"/>
                  </a:lnTo>
                  <a:lnTo>
                    <a:pt x="43434" y="1826894"/>
                  </a:lnTo>
                  <a:close/>
                </a:path>
                <a:path w="86995" h="1913889">
                  <a:moveTo>
                    <a:pt x="57912" y="1829815"/>
                  </a:moveTo>
                  <a:lnTo>
                    <a:pt x="57912" y="1870328"/>
                  </a:lnTo>
                  <a:lnTo>
                    <a:pt x="86868" y="1870328"/>
                  </a:lnTo>
                  <a:lnTo>
                    <a:pt x="83456" y="1853416"/>
                  </a:lnTo>
                  <a:lnTo>
                    <a:pt x="74152" y="1839610"/>
                  </a:lnTo>
                  <a:lnTo>
                    <a:pt x="60346" y="1830306"/>
                  </a:lnTo>
                  <a:lnTo>
                    <a:pt x="57912" y="1829815"/>
                  </a:lnTo>
                  <a:close/>
                </a:path>
                <a:path w="86995" h="1913889">
                  <a:moveTo>
                    <a:pt x="57912" y="0"/>
                  </a:moveTo>
                  <a:lnTo>
                    <a:pt x="28956" y="0"/>
                  </a:lnTo>
                  <a:lnTo>
                    <a:pt x="28956" y="1829815"/>
                  </a:lnTo>
                  <a:lnTo>
                    <a:pt x="43434" y="1826894"/>
                  </a:lnTo>
                  <a:lnTo>
                    <a:pt x="57912" y="1826894"/>
                  </a:lnTo>
                  <a:lnTo>
                    <a:pt x="57912" y="0"/>
                  </a:lnTo>
                  <a:close/>
                </a:path>
                <a:path w="86995" h="1913889">
                  <a:moveTo>
                    <a:pt x="57912" y="1826894"/>
                  </a:moveTo>
                  <a:lnTo>
                    <a:pt x="43434" y="1826894"/>
                  </a:lnTo>
                  <a:lnTo>
                    <a:pt x="57912" y="1829815"/>
                  </a:lnTo>
                  <a:lnTo>
                    <a:pt x="57912" y="1826894"/>
                  </a:lnTo>
                  <a:close/>
                </a:path>
              </a:pathLst>
            </a:custGeom>
            <a:solidFill>
              <a:srgbClr val="7BAA3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7074408" y="2244851"/>
              <a:ext cx="368935" cy="280670"/>
            </a:xfrm>
            <a:custGeom>
              <a:avLst/>
              <a:gdLst/>
              <a:ahLst/>
              <a:cxnLst/>
              <a:rect l="l" t="t" r="r" b="b"/>
              <a:pathLst>
                <a:path w="368934" h="280669">
                  <a:moveTo>
                    <a:pt x="108204" y="90424"/>
                  </a:moveTo>
                  <a:lnTo>
                    <a:pt x="103378" y="85344"/>
                  </a:lnTo>
                  <a:lnTo>
                    <a:pt x="97536" y="85344"/>
                  </a:lnTo>
                  <a:lnTo>
                    <a:pt x="91567" y="85344"/>
                  </a:lnTo>
                  <a:lnTo>
                    <a:pt x="86868" y="90424"/>
                  </a:lnTo>
                  <a:lnTo>
                    <a:pt x="86868" y="103124"/>
                  </a:lnTo>
                  <a:lnTo>
                    <a:pt x="91567" y="108204"/>
                  </a:lnTo>
                  <a:lnTo>
                    <a:pt x="103378" y="108204"/>
                  </a:lnTo>
                  <a:lnTo>
                    <a:pt x="108204" y="103124"/>
                  </a:lnTo>
                  <a:lnTo>
                    <a:pt x="108204" y="90424"/>
                  </a:lnTo>
                  <a:close/>
                </a:path>
                <a:path w="368934" h="280669">
                  <a:moveTo>
                    <a:pt x="368808" y="91109"/>
                  </a:moveTo>
                  <a:lnTo>
                    <a:pt x="366204" y="88455"/>
                  </a:lnTo>
                  <a:lnTo>
                    <a:pt x="363982" y="86233"/>
                  </a:lnTo>
                  <a:lnTo>
                    <a:pt x="352044" y="86233"/>
                  </a:lnTo>
                  <a:lnTo>
                    <a:pt x="349821" y="88455"/>
                  </a:lnTo>
                  <a:lnTo>
                    <a:pt x="347218" y="91109"/>
                  </a:lnTo>
                  <a:lnTo>
                    <a:pt x="347167" y="120777"/>
                  </a:lnTo>
                  <a:lnTo>
                    <a:pt x="346583" y="122555"/>
                  </a:lnTo>
                  <a:lnTo>
                    <a:pt x="345440" y="124206"/>
                  </a:lnTo>
                  <a:lnTo>
                    <a:pt x="332168" y="83743"/>
                  </a:lnTo>
                  <a:lnTo>
                    <a:pt x="324866" y="74612"/>
                  </a:lnTo>
                  <a:lnTo>
                    <a:pt x="324866" y="140208"/>
                  </a:lnTo>
                  <a:lnTo>
                    <a:pt x="320713" y="168211"/>
                  </a:lnTo>
                  <a:lnTo>
                    <a:pt x="308952" y="193319"/>
                  </a:lnTo>
                  <a:lnTo>
                    <a:pt x="290576" y="214058"/>
                  </a:lnTo>
                  <a:lnTo>
                    <a:pt x="266573" y="228981"/>
                  </a:lnTo>
                  <a:lnTo>
                    <a:pt x="262636" y="230759"/>
                  </a:lnTo>
                  <a:lnTo>
                    <a:pt x="259969" y="234696"/>
                  </a:lnTo>
                  <a:lnTo>
                    <a:pt x="260096" y="258826"/>
                  </a:lnTo>
                  <a:lnTo>
                    <a:pt x="238506" y="258826"/>
                  </a:lnTo>
                  <a:lnTo>
                    <a:pt x="238506" y="242062"/>
                  </a:lnTo>
                  <a:lnTo>
                    <a:pt x="233553" y="237236"/>
                  </a:lnTo>
                  <a:lnTo>
                    <a:pt x="135255" y="237236"/>
                  </a:lnTo>
                  <a:lnTo>
                    <a:pt x="130429" y="242062"/>
                  </a:lnTo>
                  <a:lnTo>
                    <a:pt x="130429" y="258826"/>
                  </a:lnTo>
                  <a:lnTo>
                    <a:pt x="108839" y="258826"/>
                  </a:lnTo>
                  <a:lnTo>
                    <a:pt x="108712" y="234696"/>
                  </a:lnTo>
                  <a:lnTo>
                    <a:pt x="106248" y="230759"/>
                  </a:lnTo>
                  <a:lnTo>
                    <a:pt x="106464" y="230759"/>
                  </a:lnTo>
                  <a:lnTo>
                    <a:pt x="72491" y="208749"/>
                  </a:lnTo>
                  <a:lnTo>
                    <a:pt x="50419" y="175133"/>
                  </a:lnTo>
                  <a:lnTo>
                    <a:pt x="46609" y="172593"/>
                  </a:lnTo>
                  <a:lnTo>
                    <a:pt x="21590" y="172593"/>
                  </a:lnTo>
                  <a:lnTo>
                    <a:pt x="21590" y="129413"/>
                  </a:lnTo>
                  <a:lnTo>
                    <a:pt x="40513" y="129413"/>
                  </a:lnTo>
                  <a:lnTo>
                    <a:pt x="44831" y="125857"/>
                  </a:lnTo>
                  <a:lnTo>
                    <a:pt x="59067" y="88455"/>
                  </a:lnTo>
                  <a:lnTo>
                    <a:pt x="87122" y="59817"/>
                  </a:lnTo>
                  <a:lnTo>
                    <a:pt x="88646" y="54991"/>
                  </a:lnTo>
                  <a:lnTo>
                    <a:pt x="87439" y="51181"/>
                  </a:lnTo>
                  <a:lnTo>
                    <a:pt x="87325" y="50825"/>
                  </a:lnTo>
                  <a:lnTo>
                    <a:pt x="87210" y="43180"/>
                  </a:lnTo>
                  <a:lnTo>
                    <a:pt x="87122" y="23622"/>
                  </a:lnTo>
                  <a:lnTo>
                    <a:pt x="87464" y="23622"/>
                  </a:lnTo>
                  <a:lnTo>
                    <a:pt x="95250" y="26416"/>
                  </a:lnTo>
                  <a:lnTo>
                    <a:pt x="101981" y="32385"/>
                  </a:lnTo>
                  <a:lnTo>
                    <a:pt x="105664" y="40386"/>
                  </a:lnTo>
                  <a:lnTo>
                    <a:pt x="107442" y="44196"/>
                  </a:lnTo>
                  <a:lnTo>
                    <a:pt x="111379" y="46609"/>
                  </a:lnTo>
                  <a:lnTo>
                    <a:pt x="116840" y="46609"/>
                  </a:lnTo>
                  <a:lnTo>
                    <a:pt x="117983" y="46228"/>
                  </a:lnTo>
                  <a:lnTo>
                    <a:pt x="125603" y="44196"/>
                  </a:lnTo>
                  <a:lnTo>
                    <a:pt x="133350" y="43180"/>
                  </a:lnTo>
                  <a:lnTo>
                    <a:pt x="227584" y="43180"/>
                  </a:lnTo>
                  <a:lnTo>
                    <a:pt x="265442" y="50825"/>
                  </a:lnTo>
                  <a:lnTo>
                    <a:pt x="296367" y="71653"/>
                  </a:lnTo>
                  <a:lnTo>
                    <a:pt x="317207" y="102501"/>
                  </a:lnTo>
                  <a:lnTo>
                    <a:pt x="324866" y="140208"/>
                  </a:lnTo>
                  <a:lnTo>
                    <a:pt x="324866" y="74612"/>
                  </a:lnTo>
                  <a:lnTo>
                    <a:pt x="306133" y="51181"/>
                  </a:lnTo>
                  <a:lnTo>
                    <a:pt x="292912" y="43180"/>
                  </a:lnTo>
                  <a:lnTo>
                    <a:pt x="270281" y="29489"/>
                  </a:lnTo>
                  <a:lnTo>
                    <a:pt x="227584" y="21590"/>
                  </a:lnTo>
                  <a:lnTo>
                    <a:pt x="134366" y="21590"/>
                  </a:lnTo>
                  <a:lnTo>
                    <a:pt x="127635" y="22225"/>
                  </a:lnTo>
                  <a:lnTo>
                    <a:pt x="120904" y="23622"/>
                  </a:lnTo>
                  <a:lnTo>
                    <a:pt x="112204" y="13716"/>
                  </a:lnTo>
                  <a:lnTo>
                    <a:pt x="101511" y="6286"/>
                  </a:lnTo>
                  <a:lnTo>
                    <a:pt x="89369" y="1625"/>
                  </a:lnTo>
                  <a:lnTo>
                    <a:pt x="76327" y="0"/>
                  </a:lnTo>
                  <a:lnTo>
                    <a:pt x="70358" y="0"/>
                  </a:lnTo>
                  <a:lnTo>
                    <a:pt x="65532" y="4826"/>
                  </a:lnTo>
                  <a:lnTo>
                    <a:pt x="65532" y="49149"/>
                  </a:lnTo>
                  <a:lnTo>
                    <a:pt x="52603" y="61518"/>
                  </a:lnTo>
                  <a:lnTo>
                    <a:pt x="41732" y="75590"/>
                  </a:lnTo>
                  <a:lnTo>
                    <a:pt x="33070" y="91109"/>
                  </a:lnTo>
                  <a:lnTo>
                    <a:pt x="26797" y="107823"/>
                  </a:lnTo>
                  <a:lnTo>
                    <a:pt x="4826" y="107823"/>
                  </a:lnTo>
                  <a:lnTo>
                    <a:pt x="0" y="112649"/>
                  </a:lnTo>
                  <a:lnTo>
                    <a:pt x="0" y="189230"/>
                  </a:lnTo>
                  <a:lnTo>
                    <a:pt x="4826" y="194183"/>
                  </a:lnTo>
                  <a:lnTo>
                    <a:pt x="35433" y="194183"/>
                  </a:lnTo>
                  <a:lnTo>
                    <a:pt x="45148" y="209956"/>
                  </a:lnTo>
                  <a:lnTo>
                    <a:pt x="57188" y="223951"/>
                  </a:lnTo>
                  <a:lnTo>
                    <a:pt x="71310" y="235927"/>
                  </a:lnTo>
                  <a:lnTo>
                    <a:pt x="87452" y="245745"/>
                  </a:lnTo>
                  <a:lnTo>
                    <a:pt x="87249" y="245745"/>
                  </a:lnTo>
                  <a:lnTo>
                    <a:pt x="87249" y="275590"/>
                  </a:lnTo>
                  <a:lnTo>
                    <a:pt x="91948" y="280416"/>
                  </a:lnTo>
                  <a:lnTo>
                    <a:pt x="147193" y="280416"/>
                  </a:lnTo>
                  <a:lnTo>
                    <a:pt x="152019" y="275590"/>
                  </a:lnTo>
                  <a:lnTo>
                    <a:pt x="152019" y="258826"/>
                  </a:lnTo>
                  <a:lnTo>
                    <a:pt x="216789" y="258826"/>
                  </a:lnTo>
                  <a:lnTo>
                    <a:pt x="216789" y="275590"/>
                  </a:lnTo>
                  <a:lnTo>
                    <a:pt x="221615" y="280416"/>
                  </a:lnTo>
                  <a:lnTo>
                    <a:pt x="276860" y="280416"/>
                  </a:lnTo>
                  <a:lnTo>
                    <a:pt x="281686" y="275590"/>
                  </a:lnTo>
                  <a:lnTo>
                    <a:pt x="281686" y="245745"/>
                  </a:lnTo>
                  <a:lnTo>
                    <a:pt x="306832" y="228549"/>
                  </a:lnTo>
                  <a:lnTo>
                    <a:pt x="326491" y="205930"/>
                  </a:lnTo>
                  <a:lnTo>
                    <a:pt x="339852" y="179133"/>
                  </a:lnTo>
                  <a:lnTo>
                    <a:pt x="346075" y="149352"/>
                  </a:lnTo>
                  <a:lnTo>
                    <a:pt x="350774" y="147701"/>
                  </a:lnTo>
                  <a:lnTo>
                    <a:pt x="355219" y="145161"/>
                  </a:lnTo>
                  <a:lnTo>
                    <a:pt x="358775" y="141605"/>
                  </a:lnTo>
                  <a:lnTo>
                    <a:pt x="365125" y="135636"/>
                  </a:lnTo>
                  <a:lnTo>
                    <a:pt x="368808" y="127381"/>
                  </a:lnTo>
                  <a:lnTo>
                    <a:pt x="368808" y="124206"/>
                  </a:lnTo>
                  <a:lnTo>
                    <a:pt x="368808" y="9110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203948" y="2156460"/>
              <a:ext cx="108203" cy="109727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985003" y="2318004"/>
              <a:ext cx="65532" cy="158496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071871" y="2273808"/>
              <a:ext cx="64007" cy="202691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158739" y="2229612"/>
              <a:ext cx="64008" cy="246887"/>
            </a:xfrm>
            <a:prstGeom prst="rect">
              <a:avLst/>
            </a:prstGeom>
          </p:spPr>
        </p:pic>
        <p:sp>
          <p:nvSpPr>
            <p:cNvPr id="34" name="object 34"/>
            <p:cNvSpPr/>
            <p:nvPr/>
          </p:nvSpPr>
          <p:spPr>
            <a:xfrm>
              <a:off x="4942332" y="2156459"/>
              <a:ext cx="4617720" cy="368935"/>
            </a:xfrm>
            <a:custGeom>
              <a:avLst/>
              <a:gdLst/>
              <a:ahLst/>
              <a:cxnLst/>
              <a:rect l="l" t="t" r="r" b="b"/>
              <a:pathLst>
                <a:path w="4617720" h="368935">
                  <a:moveTo>
                    <a:pt x="350520" y="341249"/>
                  </a:moveTo>
                  <a:lnTo>
                    <a:pt x="345694" y="336550"/>
                  </a:lnTo>
                  <a:lnTo>
                    <a:pt x="21590" y="336550"/>
                  </a:lnTo>
                  <a:lnTo>
                    <a:pt x="21590" y="15494"/>
                  </a:lnTo>
                  <a:lnTo>
                    <a:pt x="16764" y="10668"/>
                  </a:lnTo>
                  <a:lnTo>
                    <a:pt x="10795" y="10668"/>
                  </a:lnTo>
                  <a:lnTo>
                    <a:pt x="4826" y="10668"/>
                  </a:lnTo>
                  <a:lnTo>
                    <a:pt x="0" y="15494"/>
                  </a:lnTo>
                  <a:lnTo>
                    <a:pt x="0" y="353314"/>
                  </a:lnTo>
                  <a:lnTo>
                    <a:pt x="4826" y="358140"/>
                  </a:lnTo>
                  <a:lnTo>
                    <a:pt x="345694" y="358140"/>
                  </a:lnTo>
                  <a:lnTo>
                    <a:pt x="350520" y="353314"/>
                  </a:lnTo>
                  <a:lnTo>
                    <a:pt x="350520" y="341249"/>
                  </a:lnTo>
                  <a:close/>
                </a:path>
                <a:path w="4617720" h="368935">
                  <a:moveTo>
                    <a:pt x="4617720" y="304038"/>
                  </a:moveTo>
                  <a:lnTo>
                    <a:pt x="4616247" y="294614"/>
                  </a:lnTo>
                  <a:lnTo>
                    <a:pt x="4610760" y="283933"/>
                  </a:lnTo>
                  <a:lnTo>
                    <a:pt x="4599610" y="272707"/>
                  </a:lnTo>
                  <a:lnTo>
                    <a:pt x="4596130" y="270624"/>
                  </a:lnTo>
                  <a:lnTo>
                    <a:pt x="4596130" y="304038"/>
                  </a:lnTo>
                  <a:lnTo>
                    <a:pt x="4594174" y="310032"/>
                  </a:lnTo>
                  <a:lnTo>
                    <a:pt x="4559173" y="331978"/>
                  </a:lnTo>
                  <a:lnTo>
                    <a:pt x="4512056" y="343268"/>
                  </a:lnTo>
                  <a:lnTo>
                    <a:pt x="4456176" y="347218"/>
                  </a:lnTo>
                  <a:lnTo>
                    <a:pt x="4427410" y="346214"/>
                  </a:lnTo>
                  <a:lnTo>
                    <a:pt x="4375289" y="338493"/>
                  </a:lnTo>
                  <a:lnTo>
                    <a:pt x="4335881" y="324497"/>
                  </a:lnTo>
                  <a:lnTo>
                    <a:pt x="4316222" y="304038"/>
                  </a:lnTo>
                  <a:lnTo>
                    <a:pt x="4321619" y="293662"/>
                  </a:lnTo>
                  <a:lnTo>
                    <a:pt x="4338256" y="282232"/>
                  </a:lnTo>
                  <a:lnTo>
                    <a:pt x="4366692" y="271614"/>
                  </a:lnTo>
                  <a:lnTo>
                    <a:pt x="4407535" y="263652"/>
                  </a:lnTo>
                  <a:lnTo>
                    <a:pt x="4447032" y="326009"/>
                  </a:lnTo>
                  <a:lnTo>
                    <a:pt x="4449191" y="329311"/>
                  </a:lnTo>
                  <a:lnTo>
                    <a:pt x="4452620" y="330962"/>
                  </a:lnTo>
                  <a:lnTo>
                    <a:pt x="4459605" y="330962"/>
                  </a:lnTo>
                  <a:lnTo>
                    <a:pt x="4463161" y="329311"/>
                  </a:lnTo>
                  <a:lnTo>
                    <a:pt x="4465193" y="326009"/>
                  </a:lnTo>
                  <a:lnTo>
                    <a:pt x="4481652" y="300101"/>
                  </a:lnTo>
                  <a:lnTo>
                    <a:pt x="4504817" y="263652"/>
                  </a:lnTo>
                  <a:lnTo>
                    <a:pt x="4545596" y="271614"/>
                  </a:lnTo>
                  <a:lnTo>
                    <a:pt x="4574044" y="282232"/>
                  </a:lnTo>
                  <a:lnTo>
                    <a:pt x="4590694" y="293662"/>
                  </a:lnTo>
                  <a:lnTo>
                    <a:pt x="4596130" y="304038"/>
                  </a:lnTo>
                  <a:lnTo>
                    <a:pt x="4596130" y="270624"/>
                  </a:lnTo>
                  <a:lnTo>
                    <a:pt x="4584522" y="263652"/>
                  </a:lnTo>
                  <a:lnTo>
                    <a:pt x="4581144" y="261620"/>
                  </a:lnTo>
                  <a:lnTo>
                    <a:pt x="4567593" y="256044"/>
                  </a:lnTo>
                  <a:lnTo>
                    <a:pt x="4552416" y="251142"/>
                  </a:lnTo>
                  <a:lnTo>
                    <a:pt x="4535843" y="247015"/>
                  </a:lnTo>
                  <a:lnTo>
                    <a:pt x="4518190" y="243713"/>
                  </a:lnTo>
                  <a:lnTo>
                    <a:pt x="4517428" y="243713"/>
                  </a:lnTo>
                  <a:lnTo>
                    <a:pt x="4552569" y="188468"/>
                  </a:lnTo>
                  <a:lnTo>
                    <a:pt x="4552823" y="188214"/>
                  </a:lnTo>
                  <a:lnTo>
                    <a:pt x="4557865" y="177419"/>
                  </a:lnTo>
                  <a:lnTo>
                    <a:pt x="4557979" y="177165"/>
                  </a:lnTo>
                  <a:lnTo>
                    <a:pt x="4558106" y="176911"/>
                  </a:lnTo>
                  <a:lnTo>
                    <a:pt x="4534408" y="176911"/>
                  </a:lnTo>
                  <a:lnTo>
                    <a:pt x="4534154" y="177165"/>
                  </a:lnTo>
                  <a:lnTo>
                    <a:pt x="4456176" y="300101"/>
                  </a:lnTo>
                  <a:lnTo>
                    <a:pt x="4433011" y="263652"/>
                  </a:lnTo>
                  <a:lnTo>
                    <a:pt x="4377804" y="176784"/>
                  </a:lnTo>
                  <a:lnTo>
                    <a:pt x="4377931" y="176911"/>
                  </a:lnTo>
                  <a:lnTo>
                    <a:pt x="4534408" y="176911"/>
                  </a:lnTo>
                  <a:lnTo>
                    <a:pt x="4534598" y="176657"/>
                  </a:lnTo>
                  <a:lnTo>
                    <a:pt x="4377728" y="176657"/>
                  </a:lnTo>
                  <a:lnTo>
                    <a:pt x="4377499" y="176403"/>
                  </a:lnTo>
                  <a:lnTo>
                    <a:pt x="4360049" y="131953"/>
                  </a:lnTo>
                  <a:lnTo>
                    <a:pt x="4359275" y="119634"/>
                  </a:lnTo>
                  <a:lnTo>
                    <a:pt x="4359402" y="114300"/>
                  </a:lnTo>
                  <a:lnTo>
                    <a:pt x="4368457" y="77901"/>
                  </a:lnTo>
                  <a:lnTo>
                    <a:pt x="4389539" y="48475"/>
                  </a:lnTo>
                  <a:lnTo>
                    <a:pt x="4419739" y="28778"/>
                  </a:lnTo>
                  <a:lnTo>
                    <a:pt x="4456176" y="21590"/>
                  </a:lnTo>
                  <a:lnTo>
                    <a:pt x="4493869" y="29324"/>
                  </a:lnTo>
                  <a:lnTo>
                    <a:pt x="4524667" y="50380"/>
                  </a:lnTo>
                  <a:lnTo>
                    <a:pt x="4545444" y="81546"/>
                  </a:lnTo>
                  <a:lnTo>
                    <a:pt x="4553077" y="119634"/>
                  </a:lnTo>
                  <a:lnTo>
                    <a:pt x="4551921" y="134531"/>
                  </a:lnTo>
                  <a:lnTo>
                    <a:pt x="4548517" y="148958"/>
                  </a:lnTo>
                  <a:lnTo>
                    <a:pt x="4542942" y="162699"/>
                  </a:lnTo>
                  <a:lnTo>
                    <a:pt x="4535297" y="175514"/>
                  </a:lnTo>
                  <a:lnTo>
                    <a:pt x="4534789" y="176403"/>
                  </a:lnTo>
                  <a:lnTo>
                    <a:pt x="4534598" y="176657"/>
                  </a:lnTo>
                  <a:lnTo>
                    <a:pt x="4558220" y="176657"/>
                  </a:lnTo>
                  <a:lnTo>
                    <a:pt x="4570641" y="150114"/>
                  </a:lnTo>
                  <a:lnTo>
                    <a:pt x="4574222" y="109385"/>
                  </a:lnTo>
                  <a:lnTo>
                    <a:pt x="4563884" y="69850"/>
                  </a:lnTo>
                  <a:lnTo>
                    <a:pt x="4539996" y="35306"/>
                  </a:lnTo>
                  <a:lnTo>
                    <a:pt x="4500842" y="8851"/>
                  </a:lnTo>
                  <a:lnTo>
                    <a:pt x="4456176" y="0"/>
                  </a:lnTo>
                  <a:lnTo>
                    <a:pt x="4434192" y="2082"/>
                  </a:lnTo>
                  <a:lnTo>
                    <a:pt x="4392765" y="18656"/>
                  </a:lnTo>
                  <a:lnTo>
                    <a:pt x="4359795" y="50228"/>
                  </a:lnTo>
                  <a:lnTo>
                    <a:pt x="4341215" y="90805"/>
                  </a:lnTo>
                  <a:lnTo>
                    <a:pt x="4337685" y="119634"/>
                  </a:lnTo>
                  <a:lnTo>
                    <a:pt x="4338637" y="134531"/>
                  </a:lnTo>
                  <a:lnTo>
                    <a:pt x="4352188" y="176403"/>
                  </a:lnTo>
                  <a:lnTo>
                    <a:pt x="4352302" y="176657"/>
                  </a:lnTo>
                  <a:lnTo>
                    <a:pt x="4352429" y="176911"/>
                  </a:lnTo>
                  <a:lnTo>
                    <a:pt x="4352544" y="177165"/>
                  </a:lnTo>
                  <a:lnTo>
                    <a:pt x="4352671" y="177419"/>
                  </a:lnTo>
                  <a:lnTo>
                    <a:pt x="4354830" y="181356"/>
                  </a:lnTo>
                  <a:lnTo>
                    <a:pt x="4357370" y="185293"/>
                  </a:lnTo>
                  <a:lnTo>
                    <a:pt x="4360037" y="189103"/>
                  </a:lnTo>
                  <a:lnTo>
                    <a:pt x="4394835" y="243713"/>
                  </a:lnTo>
                  <a:lnTo>
                    <a:pt x="4344746" y="256044"/>
                  </a:lnTo>
                  <a:lnTo>
                    <a:pt x="4301579" y="283933"/>
                  </a:lnTo>
                  <a:lnTo>
                    <a:pt x="4294632" y="304038"/>
                  </a:lnTo>
                  <a:lnTo>
                    <a:pt x="4296676" y="315188"/>
                  </a:lnTo>
                  <a:lnTo>
                    <a:pt x="4345940" y="352425"/>
                  </a:lnTo>
                  <a:lnTo>
                    <a:pt x="4396575" y="364578"/>
                  </a:lnTo>
                  <a:lnTo>
                    <a:pt x="4456176" y="368808"/>
                  </a:lnTo>
                  <a:lnTo>
                    <a:pt x="4486694" y="367741"/>
                  </a:lnTo>
                  <a:lnTo>
                    <a:pt x="4515713" y="364578"/>
                  </a:lnTo>
                  <a:lnTo>
                    <a:pt x="4542523" y="359435"/>
                  </a:lnTo>
                  <a:lnTo>
                    <a:pt x="4566412" y="352425"/>
                  </a:lnTo>
                  <a:lnTo>
                    <a:pt x="4577550" y="347218"/>
                  </a:lnTo>
                  <a:lnTo>
                    <a:pt x="4592269" y="340347"/>
                  </a:lnTo>
                  <a:lnTo>
                    <a:pt x="4607915" y="327621"/>
                  </a:lnTo>
                  <a:lnTo>
                    <a:pt x="4615650" y="315188"/>
                  </a:lnTo>
                  <a:lnTo>
                    <a:pt x="4617720" y="30403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5" name="object 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345108" y="2221992"/>
              <a:ext cx="108263" cy="108204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2754884" y="2139695"/>
              <a:ext cx="402590" cy="402590"/>
            </a:xfrm>
            <a:custGeom>
              <a:avLst/>
              <a:gdLst/>
              <a:ahLst/>
              <a:cxnLst/>
              <a:rect l="l" t="t" r="r" b="b"/>
              <a:pathLst>
                <a:path w="402589" h="402589">
                  <a:moveTo>
                    <a:pt x="145288" y="173736"/>
                  </a:moveTo>
                  <a:lnTo>
                    <a:pt x="143192" y="163804"/>
                  </a:lnTo>
                  <a:lnTo>
                    <a:pt x="137566" y="155549"/>
                  </a:lnTo>
                  <a:lnTo>
                    <a:pt x="129311" y="149923"/>
                  </a:lnTo>
                  <a:lnTo>
                    <a:pt x="119380" y="147828"/>
                  </a:lnTo>
                  <a:lnTo>
                    <a:pt x="109435" y="149923"/>
                  </a:lnTo>
                  <a:lnTo>
                    <a:pt x="101180" y="155549"/>
                  </a:lnTo>
                  <a:lnTo>
                    <a:pt x="95554" y="163804"/>
                  </a:lnTo>
                  <a:lnTo>
                    <a:pt x="93472" y="173736"/>
                  </a:lnTo>
                  <a:lnTo>
                    <a:pt x="95554" y="184111"/>
                  </a:lnTo>
                  <a:lnTo>
                    <a:pt x="101180" y="192316"/>
                  </a:lnTo>
                  <a:lnTo>
                    <a:pt x="109435" y="197713"/>
                  </a:lnTo>
                  <a:lnTo>
                    <a:pt x="119380" y="199644"/>
                  </a:lnTo>
                  <a:lnTo>
                    <a:pt x="129311" y="197713"/>
                  </a:lnTo>
                  <a:lnTo>
                    <a:pt x="137566" y="192316"/>
                  </a:lnTo>
                  <a:lnTo>
                    <a:pt x="143192" y="184111"/>
                  </a:lnTo>
                  <a:lnTo>
                    <a:pt x="145288" y="173736"/>
                  </a:lnTo>
                  <a:close/>
                </a:path>
                <a:path w="402589" h="402589">
                  <a:moveTo>
                    <a:pt x="227584" y="173736"/>
                  </a:moveTo>
                  <a:lnTo>
                    <a:pt x="225640" y="163804"/>
                  </a:lnTo>
                  <a:lnTo>
                    <a:pt x="220243" y="155549"/>
                  </a:lnTo>
                  <a:lnTo>
                    <a:pt x="212039" y="149923"/>
                  </a:lnTo>
                  <a:lnTo>
                    <a:pt x="201676" y="147828"/>
                  </a:lnTo>
                  <a:lnTo>
                    <a:pt x="191731" y="149923"/>
                  </a:lnTo>
                  <a:lnTo>
                    <a:pt x="183476" y="155549"/>
                  </a:lnTo>
                  <a:lnTo>
                    <a:pt x="177850" y="163804"/>
                  </a:lnTo>
                  <a:lnTo>
                    <a:pt x="175768" y="173736"/>
                  </a:lnTo>
                  <a:lnTo>
                    <a:pt x="177850" y="184111"/>
                  </a:lnTo>
                  <a:lnTo>
                    <a:pt x="183476" y="192316"/>
                  </a:lnTo>
                  <a:lnTo>
                    <a:pt x="191731" y="197713"/>
                  </a:lnTo>
                  <a:lnTo>
                    <a:pt x="201676" y="199644"/>
                  </a:lnTo>
                  <a:lnTo>
                    <a:pt x="212039" y="197713"/>
                  </a:lnTo>
                  <a:lnTo>
                    <a:pt x="220243" y="192316"/>
                  </a:lnTo>
                  <a:lnTo>
                    <a:pt x="225640" y="184111"/>
                  </a:lnTo>
                  <a:lnTo>
                    <a:pt x="227584" y="173736"/>
                  </a:lnTo>
                  <a:close/>
                </a:path>
                <a:path w="402589" h="402589">
                  <a:moveTo>
                    <a:pt x="308356" y="173736"/>
                  </a:moveTo>
                  <a:lnTo>
                    <a:pt x="306349" y="163804"/>
                  </a:lnTo>
                  <a:lnTo>
                    <a:pt x="300774" y="155549"/>
                  </a:lnTo>
                  <a:lnTo>
                    <a:pt x="292328" y="149923"/>
                  </a:lnTo>
                  <a:lnTo>
                    <a:pt x="281686" y="147828"/>
                  </a:lnTo>
                  <a:lnTo>
                    <a:pt x="271462" y="149923"/>
                  </a:lnTo>
                  <a:lnTo>
                    <a:pt x="262966" y="155549"/>
                  </a:lnTo>
                  <a:lnTo>
                    <a:pt x="257162" y="163804"/>
                  </a:lnTo>
                  <a:lnTo>
                    <a:pt x="255016" y="173736"/>
                  </a:lnTo>
                  <a:lnTo>
                    <a:pt x="257162" y="184111"/>
                  </a:lnTo>
                  <a:lnTo>
                    <a:pt x="262966" y="192316"/>
                  </a:lnTo>
                  <a:lnTo>
                    <a:pt x="271462" y="197713"/>
                  </a:lnTo>
                  <a:lnTo>
                    <a:pt x="281686" y="199644"/>
                  </a:lnTo>
                  <a:lnTo>
                    <a:pt x="292328" y="197713"/>
                  </a:lnTo>
                  <a:lnTo>
                    <a:pt x="300774" y="192316"/>
                  </a:lnTo>
                  <a:lnTo>
                    <a:pt x="306349" y="184111"/>
                  </a:lnTo>
                  <a:lnTo>
                    <a:pt x="308356" y="173736"/>
                  </a:lnTo>
                  <a:close/>
                </a:path>
                <a:path w="402589" h="402589">
                  <a:moveTo>
                    <a:pt x="402272" y="173659"/>
                  </a:moveTo>
                  <a:lnTo>
                    <a:pt x="398208" y="138887"/>
                  </a:lnTo>
                  <a:lnTo>
                    <a:pt x="386334" y="105410"/>
                  </a:lnTo>
                  <a:lnTo>
                    <a:pt x="376466" y="90157"/>
                  </a:lnTo>
                  <a:lnTo>
                    <a:pt x="376466" y="173659"/>
                  </a:lnTo>
                  <a:lnTo>
                    <a:pt x="372910" y="202095"/>
                  </a:lnTo>
                  <a:lnTo>
                    <a:pt x="336511" y="266090"/>
                  </a:lnTo>
                  <a:lnTo>
                    <a:pt x="299986" y="294855"/>
                  </a:lnTo>
                  <a:lnTo>
                    <a:pt x="254520" y="313829"/>
                  </a:lnTo>
                  <a:lnTo>
                    <a:pt x="202057" y="320675"/>
                  </a:lnTo>
                  <a:lnTo>
                    <a:pt x="197929" y="320675"/>
                  </a:lnTo>
                  <a:lnTo>
                    <a:pt x="189484" y="320306"/>
                  </a:lnTo>
                  <a:lnTo>
                    <a:pt x="183045" y="319824"/>
                  </a:lnTo>
                  <a:lnTo>
                    <a:pt x="176530" y="319151"/>
                  </a:lnTo>
                  <a:lnTo>
                    <a:pt x="172593" y="319151"/>
                  </a:lnTo>
                  <a:lnTo>
                    <a:pt x="169545" y="320167"/>
                  </a:lnTo>
                  <a:lnTo>
                    <a:pt x="165608" y="323088"/>
                  </a:lnTo>
                  <a:lnTo>
                    <a:pt x="132461" y="355219"/>
                  </a:lnTo>
                  <a:lnTo>
                    <a:pt x="132461" y="313055"/>
                  </a:lnTo>
                  <a:lnTo>
                    <a:pt x="129413" y="308102"/>
                  </a:lnTo>
                  <a:lnTo>
                    <a:pt x="124460" y="305054"/>
                  </a:lnTo>
                  <a:lnTo>
                    <a:pt x="103060" y="294855"/>
                  </a:lnTo>
                  <a:lnTo>
                    <a:pt x="83527" y="282219"/>
                  </a:lnTo>
                  <a:lnTo>
                    <a:pt x="66802" y="267792"/>
                  </a:lnTo>
                  <a:lnTo>
                    <a:pt x="53086" y="251841"/>
                  </a:lnTo>
                  <a:lnTo>
                    <a:pt x="31965" y="213055"/>
                  </a:lnTo>
                  <a:lnTo>
                    <a:pt x="25209" y="172427"/>
                  </a:lnTo>
                  <a:lnTo>
                    <a:pt x="31953" y="132334"/>
                  </a:lnTo>
                  <a:lnTo>
                    <a:pt x="51308" y="95173"/>
                  </a:lnTo>
                  <a:lnTo>
                    <a:pt x="82435" y="63309"/>
                  </a:lnTo>
                  <a:lnTo>
                    <a:pt x="124460" y="39116"/>
                  </a:lnTo>
                  <a:lnTo>
                    <a:pt x="179997" y="25069"/>
                  </a:lnTo>
                  <a:lnTo>
                    <a:pt x="200660" y="24130"/>
                  </a:lnTo>
                  <a:lnTo>
                    <a:pt x="254152" y="31216"/>
                  </a:lnTo>
                  <a:lnTo>
                    <a:pt x="300291" y="50723"/>
                  </a:lnTo>
                  <a:lnTo>
                    <a:pt x="336994" y="80022"/>
                  </a:lnTo>
                  <a:lnTo>
                    <a:pt x="362204" y="116459"/>
                  </a:lnTo>
                  <a:lnTo>
                    <a:pt x="376351" y="172427"/>
                  </a:lnTo>
                  <a:lnTo>
                    <a:pt x="376466" y="173659"/>
                  </a:lnTo>
                  <a:lnTo>
                    <a:pt x="376466" y="90157"/>
                  </a:lnTo>
                  <a:lnTo>
                    <a:pt x="332257" y="40995"/>
                  </a:lnTo>
                  <a:lnTo>
                    <a:pt x="293776" y="18897"/>
                  </a:lnTo>
                  <a:lnTo>
                    <a:pt x="249453" y="4902"/>
                  </a:lnTo>
                  <a:lnTo>
                    <a:pt x="200660" y="0"/>
                  </a:lnTo>
                  <a:lnTo>
                    <a:pt x="147472" y="6184"/>
                  </a:lnTo>
                  <a:lnTo>
                    <a:pt x="99580" y="23622"/>
                  </a:lnTo>
                  <a:lnTo>
                    <a:pt x="58928" y="50723"/>
                  </a:lnTo>
                  <a:lnTo>
                    <a:pt x="27495" y="85826"/>
                  </a:lnTo>
                  <a:lnTo>
                    <a:pt x="7188" y="127330"/>
                  </a:lnTo>
                  <a:lnTo>
                    <a:pt x="177" y="172427"/>
                  </a:lnTo>
                  <a:lnTo>
                    <a:pt x="0" y="173659"/>
                  </a:lnTo>
                  <a:lnTo>
                    <a:pt x="8013" y="222440"/>
                  </a:lnTo>
                  <a:lnTo>
                    <a:pt x="30314" y="265557"/>
                  </a:lnTo>
                  <a:lnTo>
                    <a:pt x="64287" y="301345"/>
                  </a:lnTo>
                  <a:lnTo>
                    <a:pt x="107315" y="328168"/>
                  </a:lnTo>
                  <a:lnTo>
                    <a:pt x="107315" y="392430"/>
                  </a:lnTo>
                  <a:lnTo>
                    <a:pt x="109347" y="397383"/>
                  </a:lnTo>
                  <a:lnTo>
                    <a:pt x="112395" y="399415"/>
                  </a:lnTo>
                  <a:lnTo>
                    <a:pt x="114681" y="401320"/>
                  </a:lnTo>
                  <a:lnTo>
                    <a:pt x="117729" y="402336"/>
                  </a:lnTo>
                  <a:lnTo>
                    <a:pt x="124333" y="402336"/>
                  </a:lnTo>
                  <a:lnTo>
                    <a:pt x="127762" y="401066"/>
                  </a:lnTo>
                  <a:lnTo>
                    <a:pt x="173609" y="355219"/>
                  </a:lnTo>
                  <a:lnTo>
                    <a:pt x="181610" y="347218"/>
                  </a:lnTo>
                  <a:lnTo>
                    <a:pt x="189103" y="347980"/>
                  </a:lnTo>
                  <a:lnTo>
                    <a:pt x="196469" y="348361"/>
                  </a:lnTo>
                  <a:lnTo>
                    <a:pt x="203708" y="348361"/>
                  </a:lnTo>
                  <a:lnTo>
                    <a:pt x="214185" y="347218"/>
                  </a:lnTo>
                  <a:lnTo>
                    <a:pt x="251002" y="343204"/>
                  </a:lnTo>
                  <a:lnTo>
                    <a:pt x="294424" y="328637"/>
                  </a:lnTo>
                  <a:lnTo>
                    <a:pt x="307809" y="320675"/>
                  </a:lnTo>
                  <a:lnTo>
                    <a:pt x="332562" y="305981"/>
                  </a:lnTo>
                  <a:lnTo>
                    <a:pt x="364007" y="276593"/>
                  </a:lnTo>
                  <a:lnTo>
                    <a:pt x="387350" y="241808"/>
                  </a:lnTo>
                  <a:lnTo>
                    <a:pt x="398614" y="208407"/>
                  </a:lnTo>
                  <a:lnTo>
                    <a:pt x="402272" y="17365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6765036" y="3622548"/>
              <a:ext cx="986155" cy="428625"/>
            </a:xfrm>
            <a:custGeom>
              <a:avLst/>
              <a:gdLst/>
              <a:ahLst/>
              <a:cxnLst/>
              <a:rect l="l" t="t" r="r" b="b"/>
              <a:pathLst>
                <a:path w="986154" h="428625">
                  <a:moveTo>
                    <a:pt x="493014" y="0"/>
                  </a:moveTo>
                  <a:lnTo>
                    <a:pt x="426114" y="1955"/>
                  </a:lnTo>
                  <a:lnTo>
                    <a:pt x="361950" y="7649"/>
                  </a:lnTo>
                  <a:lnTo>
                    <a:pt x="301109" y="16829"/>
                  </a:lnTo>
                  <a:lnTo>
                    <a:pt x="244178" y="29238"/>
                  </a:lnTo>
                  <a:lnTo>
                    <a:pt x="191746" y="44620"/>
                  </a:lnTo>
                  <a:lnTo>
                    <a:pt x="144399" y="62722"/>
                  </a:lnTo>
                  <a:lnTo>
                    <a:pt x="102724" y="83286"/>
                  </a:lnTo>
                  <a:lnTo>
                    <a:pt x="67309" y="106059"/>
                  </a:lnTo>
                  <a:lnTo>
                    <a:pt x="17610" y="157206"/>
                  </a:lnTo>
                  <a:lnTo>
                    <a:pt x="0" y="214121"/>
                  </a:lnTo>
                  <a:lnTo>
                    <a:pt x="4500" y="243173"/>
                  </a:lnTo>
                  <a:lnTo>
                    <a:pt x="38742" y="297459"/>
                  </a:lnTo>
                  <a:lnTo>
                    <a:pt x="102724" y="344957"/>
                  </a:lnTo>
                  <a:lnTo>
                    <a:pt x="144399" y="365521"/>
                  </a:lnTo>
                  <a:lnTo>
                    <a:pt x="191746" y="383623"/>
                  </a:lnTo>
                  <a:lnTo>
                    <a:pt x="244178" y="399005"/>
                  </a:lnTo>
                  <a:lnTo>
                    <a:pt x="301109" y="411414"/>
                  </a:lnTo>
                  <a:lnTo>
                    <a:pt x="361950" y="420594"/>
                  </a:lnTo>
                  <a:lnTo>
                    <a:pt x="426114" y="426288"/>
                  </a:lnTo>
                  <a:lnTo>
                    <a:pt x="493014" y="428244"/>
                  </a:lnTo>
                  <a:lnTo>
                    <a:pt x="559913" y="426288"/>
                  </a:lnTo>
                  <a:lnTo>
                    <a:pt x="624078" y="420594"/>
                  </a:lnTo>
                  <a:lnTo>
                    <a:pt x="684918" y="411414"/>
                  </a:lnTo>
                  <a:lnTo>
                    <a:pt x="741849" y="399005"/>
                  </a:lnTo>
                  <a:lnTo>
                    <a:pt x="794281" y="383623"/>
                  </a:lnTo>
                  <a:lnTo>
                    <a:pt x="841629" y="365521"/>
                  </a:lnTo>
                  <a:lnTo>
                    <a:pt x="883303" y="344957"/>
                  </a:lnTo>
                  <a:lnTo>
                    <a:pt x="918718" y="322184"/>
                  </a:lnTo>
                  <a:lnTo>
                    <a:pt x="968417" y="271037"/>
                  </a:lnTo>
                  <a:lnTo>
                    <a:pt x="986028" y="214121"/>
                  </a:lnTo>
                  <a:lnTo>
                    <a:pt x="981527" y="185070"/>
                  </a:lnTo>
                  <a:lnTo>
                    <a:pt x="947285" y="130784"/>
                  </a:lnTo>
                  <a:lnTo>
                    <a:pt x="883303" y="83286"/>
                  </a:lnTo>
                  <a:lnTo>
                    <a:pt x="841628" y="62722"/>
                  </a:lnTo>
                  <a:lnTo>
                    <a:pt x="794281" y="44620"/>
                  </a:lnTo>
                  <a:lnTo>
                    <a:pt x="741849" y="29238"/>
                  </a:lnTo>
                  <a:lnTo>
                    <a:pt x="684918" y="16829"/>
                  </a:lnTo>
                  <a:lnTo>
                    <a:pt x="624077" y="7649"/>
                  </a:lnTo>
                  <a:lnTo>
                    <a:pt x="559913" y="1955"/>
                  </a:lnTo>
                  <a:lnTo>
                    <a:pt x="493014" y="0"/>
                  </a:lnTo>
                  <a:close/>
                </a:path>
              </a:pathLst>
            </a:custGeom>
            <a:solidFill>
              <a:srgbClr val="B3D2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8" name="object 38"/>
          <p:cNvSpPr txBox="1"/>
          <p:nvPr/>
        </p:nvSpPr>
        <p:spPr>
          <a:xfrm>
            <a:off x="2958210" y="3736085"/>
            <a:ext cx="144780" cy="2724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600" spc="-50" dirty="0">
                <a:solidFill>
                  <a:srgbClr val="FFFFFF"/>
                </a:solidFill>
                <a:latin typeface="微軟正黑體"/>
                <a:cs typeface="微軟正黑體"/>
              </a:rPr>
              <a:t>1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4182236" y="4227703"/>
            <a:ext cx="2136140" cy="20523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35" dirty="0">
                <a:solidFill>
                  <a:srgbClr val="092E8B"/>
                </a:solidFill>
                <a:latin typeface="微軟正黑體"/>
                <a:cs typeface="微軟正黑體"/>
              </a:rPr>
              <a:t>目的：</a:t>
            </a:r>
            <a:endParaRPr sz="1600">
              <a:latin typeface="微軟正黑體"/>
              <a:cs typeface="微軟正黑體"/>
            </a:endParaRPr>
          </a:p>
          <a:p>
            <a:pPr marL="12700">
              <a:lnSpc>
                <a:spcPct val="100000"/>
              </a:lnSpc>
            </a:pPr>
            <a:r>
              <a:rPr sz="1600" spc="-30" dirty="0">
                <a:latin typeface="微軟正黑體"/>
                <a:cs typeface="微軟正黑體"/>
              </a:rPr>
              <a:t>聚焦於與目標相關的營</a:t>
            </a:r>
            <a:endParaRPr sz="1600">
              <a:latin typeface="微軟正黑體"/>
              <a:cs typeface="微軟正黑體"/>
            </a:endParaRPr>
          </a:p>
          <a:p>
            <a:pPr marL="12700">
              <a:lnSpc>
                <a:spcPct val="100000"/>
              </a:lnSpc>
            </a:pPr>
            <a:r>
              <a:rPr sz="1600" spc="-40" dirty="0">
                <a:latin typeface="微軟正黑體"/>
                <a:cs typeface="微軟正黑體"/>
              </a:rPr>
              <a:t>運流程</a:t>
            </a:r>
            <a:endParaRPr sz="1600">
              <a:latin typeface="微軟正黑體"/>
              <a:cs typeface="微軟正黑體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1600" b="1" spc="-35" dirty="0">
                <a:solidFill>
                  <a:srgbClr val="092E8B"/>
                </a:solidFill>
                <a:latin typeface="微軟正黑體"/>
                <a:cs typeface="微軟正黑體"/>
              </a:rPr>
              <a:t>作法：</a:t>
            </a:r>
            <a:endParaRPr sz="1600">
              <a:latin typeface="微軟正黑體"/>
              <a:cs typeface="微軟正黑體"/>
            </a:endParaRPr>
          </a:p>
          <a:p>
            <a:pPr marL="299085" marR="5080" indent="-287020">
              <a:lnSpc>
                <a:spcPct val="100000"/>
              </a:lnSpc>
              <a:buFont typeface="Wingdings"/>
              <a:buChar char=""/>
              <a:tabLst>
                <a:tab pos="299085" algn="l"/>
              </a:tabLst>
            </a:pPr>
            <a:r>
              <a:rPr sz="1600" spc="-30" dirty="0">
                <a:latin typeface="微軟正黑體"/>
                <a:cs typeface="微軟正黑體"/>
              </a:rPr>
              <a:t>企業高階主管與部門</a:t>
            </a:r>
            <a:r>
              <a:rPr sz="1600" spc="-40" dirty="0">
                <a:latin typeface="微軟正黑體"/>
                <a:cs typeface="微軟正黑體"/>
              </a:rPr>
              <a:t>主管</a:t>
            </a:r>
            <a:endParaRPr sz="1600">
              <a:latin typeface="微軟正黑體"/>
              <a:cs typeface="微軟正黑體"/>
            </a:endParaRPr>
          </a:p>
          <a:p>
            <a:pPr marL="299085" marR="5080" indent="-287020">
              <a:lnSpc>
                <a:spcPct val="100000"/>
              </a:lnSpc>
              <a:buFont typeface="Wingdings"/>
              <a:buChar char=""/>
              <a:tabLst>
                <a:tab pos="299085" algn="l"/>
              </a:tabLst>
            </a:pPr>
            <a:r>
              <a:rPr sz="1600" spc="-30" dirty="0">
                <a:latin typeface="微軟正黑體"/>
                <a:cs typeface="微軟正黑體"/>
              </a:rPr>
              <a:t>盤點經營目標涉及營運功能、流程與範圍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6491985" y="4227703"/>
            <a:ext cx="2136140" cy="18084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35" dirty="0">
                <a:solidFill>
                  <a:srgbClr val="092E8B"/>
                </a:solidFill>
                <a:latin typeface="微軟正黑體"/>
                <a:cs typeface="微軟正黑體"/>
              </a:rPr>
              <a:t>目的：</a:t>
            </a:r>
            <a:endParaRPr sz="1600">
              <a:latin typeface="微軟正黑體"/>
              <a:cs typeface="微軟正黑體"/>
            </a:endParaRPr>
          </a:p>
          <a:p>
            <a:pPr marL="12700">
              <a:lnSpc>
                <a:spcPct val="100000"/>
              </a:lnSpc>
            </a:pPr>
            <a:r>
              <a:rPr sz="1600" spc="-30" dirty="0">
                <a:latin typeface="微軟正黑體"/>
                <a:cs typeface="微軟正黑體"/>
              </a:rPr>
              <a:t>全面掌握現況</a:t>
            </a:r>
            <a:endParaRPr sz="1600">
              <a:latin typeface="微軟正黑體"/>
              <a:cs typeface="微軟正黑體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1600" b="1" spc="-35" dirty="0">
                <a:solidFill>
                  <a:srgbClr val="092E8B"/>
                </a:solidFill>
                <a:latin typeface="微軟正黑體"/>
                <a:cs typeface="微軟正黑體"/>
              </a:rPr>
              <a:t>作法：</a:t>
            </a:r>
            <a:endParaRPr sz="1600">
              <a:latin typeface="微軟正黑體"/>
              <a:cs typeface="微軟正黑體"/>
            </a:endParaRPr>
          </a:p>
          <a:p>
            <a:pPr marL="299085" indent="-286385">
              <a:lnSpc>
                <a:spcPct val="100000"/>
              </a:lnSpc>
              <a:buFont typeface="Wingdings"/>
              <a:buChar char=""/>
              <a:tabLst>
                <a:tab pos="299085" algn="l"/>
              </a:tabLst>
            </a:pPr>
            <a:r>
              <a:rPr sz="1600" spc="-30" dirty="0">
                <a:latin typeface="微軟正黑體"/>
                <a:cs typeface="微軟正黑體"/>
              </a:rPr>
              <a:t>企業部門主管</a:t>
            </a:r>
            <a:endParaRPr sz="1600">
              <a:latin typeface="微軟正黑體"/>
              <a:cs typeface="微軟正黑體"/>
            </a:endParaRPr>
          </a:p>
          <a:p>
            <a:pPr marL="299085" marR="5080" indent="-287020">
              <a:lnSpc>
                <a:spcPct val="100000"/>
              </a:lnSpc>
              <a:buFont typeface="Wingdings"/>
              <a:buChar char=""/>
              <a:tabLst>
                <a:tab pos="299085" algn="l"/>
              </a:tabLst>
            </a:pPr>
            <a:r>
              <a:rPr sz="1600" spc="-30" dirty="0">
                <a:latin typeface="微軟正黑體"/>
                <a:cs typeface="微軟正黑體"/>
              </a:rPr>
              <a:t>細部盤點並釐清各營運流程待提升的項目</a:t>
            </a:r>
            <a:endParaRPr sz="1600">
              <a:latin typeface="微軟正黑體"/>
              <a:cs typeface="微軟正黑體"/>
            </a:endParaRPr>
          </a:p>
          <a:p>
            <a:pPr marL="299085" indent="-286385">
              <a:lnSpc>
                <a:spcPct val="100000"/>
              </a:lnSpc>
              <a:buFont typeface="Wingdings"/>
              <a:buChar char=""/>
              <a:tabLst>
                <a:tab pos="299085" algn="l"/>
              </a:tabLst>
            </a:pPr>
            <a:r>
              <a:rPr sz="1600" spc="-30" dirty="0">
                <a:latin typeface="微軟正黑體"/>
                <a:cs typeface="微軟正黑體"/>
              </a:rPr>
              <a:t>可加入詳細量化指標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4578096" y="3663696"/>
            <a:ext cx="988060" cy="428625"/>
          </a:xfrm>
          <a:custGeom>
            <a:avLst/>
            <a:gdLst/>
            <a:ahLst/>
            <a:cxnLst/>
            <a:rect l="l" t="t" r="r" b="b"/>
            <a:pathLst>
              <a:path w="988060" h="428625">
                <a:moveTo>
                  <a:pt x="493775" y="0"/>
                </a:moveTo>
                <a:lnTo>
                  <a:pt x="426781" y="1955"/>
                </a:lnTo>
                <a:lnTo>
                  <a:pt x="362523" y="7649"/>
                </a:lnTo>
                <a:lnTo>
                  <a:pt x="301591" y="16829"/>
                </a:lnTo>
                <a:lnTo>
                  <a:pt x="244573" y="29238"/>
                </a:lnTo>
                <a:lnTo>
                  <a:pt x="192059" y="44620"/>
                </a:lnTo>
                <a:lnTo>
                  <a:pt x="144637" y="62722"/>
                </a:lnTo>
                <a:lnTo>
                  <a:pt x="102895" y="83286"/>
                </a:lnTo>
                <a:lnTo>
                  <a:pt x="67422" y="106059"/>
                </a:lnTo>
                <a:lnTo>
                  <a:pt x="17640" y="157206"/>
                </a:lnTo>
                <a:lnTo>
                  <a:pt x="0" y="214121"/>
                </a:lnTo>
                <a:lnTo>
                  <a:pt x="4508" y="243173"/>
                </a:lnTo>
                <a:lnTo>
                  <a:pt x="38808" y="297459"/>
                </a:lnTo>
                <a:lnTo>
                  <a:pt x="102895" y="344957"/>
                </a:lnTo>
                <a:lnTo>
                  <a:pt x="144637" y="365521"/>
                </a:lnTo>
                <a:lnTo>
                  <a:pt x="192059" y="383623"/>
                </a:lnTo>
                <a:lnTo>
                  <a:pt x="244573" y="399005"/>
                </a:lnTo>
                <a:lnTo>
                  <a:pt x="301591" y="411414"/>
                </a:lnTo>
                <a:lnTo>
                  <a:pt x="362523" y="420594"/>
                </a:lnTo>
                <a:lnTo>
                  <a:pt x="426781" y="426288"/>
                </a:lnTo>
                <a:lnTo>
                  <a:pt x="493775" y="428243"/>
                </a:lnTo>
                <a:lnTo>
                  <a:pt x="560770" y="426288"/>
                </a:lnTo>
                <a:lnTo>
                  <a:pt x="625028" y="420594"/>
                </a:lnTo>
                <a:lnTo>
                  <a:pt x="685960" y="411414"/>
                </a:lnTo>
                <a:lnTo>
                  <a:pt x="742978" y="399005"/>
                </a:lnTo>
                <a:lnTo>
                  <a:pt x="795492" y="383623"/>
                </a:lnTo>
                <a:lnTo>
                  <a:pt x="842914" y="365521"/>
                </a:lnTo>
                <a:lnTo>
                  <a:pt x="884656" y="344957"/>
                </a:lnTo>
                <a:lnTo>
                  <a:pt x="920129" y="322184"/>
                </a:lnTo>
                <a:lnTo>
                  <a:pt x="969911" y="271037"/>
                </a:lnTo>
                <a:lnTo>
                  <a:pt x="987551" y="214121"/>
                </a:lnTo>
                <a:lnTo>
                  <a:pt x="983043" y="185070"/>
                </a:lnTo>
                <a:lnTo>
                  <a:pt x="948743" y="130784"/>
                </a:lnTo>
                <a:lnTo>
                  <a:pt x="884656" y="83286"/>
                </a:lnTo>
                <a:lnTo>
                  <a:pt x="842914" y="62722"/>
                </a:lnTo>
                <a:lnTo>
                  <a:pt x="795492" y="44620"/>
                </a:lnTo>
                <a:lnTo>
                  <a:pt x="742978" y="29238"/>
                </a:lnTo>
                <a:lnTo>
                  <a:pt x="685960" y="16829"/>
                </a:lnTo>
                <a:lnTo>
                  <a:pt x="625028" y="7649"/>
                </a:lnTo>
                <a:lnTo>
                  <a:pt x="560770" y="1955"/>
                </a:lnTo>
                <a:lnTo>
                  <a:pt x="493775" y="0"/>
                </a:lnTo>
                <a:close/>
              </a:path>
            </a:pathLst>
          </a:custGeom>
          <a:solidFill>
            <a:srgbClr val="5CAC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 txBox="1"/>
          <p:nvPr/>
        </p:nvSpPr>
        <p:spPr>
          <a:xfrm>
            <a:off x="4999482" y="3736085"/>
            <a:ext cx="144780" cy="2724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600" spc="-50" dirty="0">
                <a:solidFill>
                  <a:srgbClr val="FFFFFF"/>
                </a:solidFill>
                <a:latin typeface="微軟正黑體"/>
                <a:cs typeface="微軟正黑體"/>
              </a:rPr>
              <a:t>2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7186421" y="3695191"/>
            <a:ext cx="144780" cy="2724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600" spc="-50" dirty="0">
                <a:solidFill>
                  <a:srgbClr val="FFFFFF"/>
                </a:solidFill>
                <a:latin typeface="微軟正黑體"/>
                <a:cs typeface="微軟正黑體"/>
              </a:rPr>
              <a:t>3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44" name="object 44"/>
          <p:cNvSpPr/>
          <p:nvPr/>
        </p:nvSpPr>
        <p:spPr>
          <a:xfrm>
            <a:off x="8903207" y="3665220"/>
            <a:ext cx="986155" cy="428625"/>
          </a:xfrm>
          <a:custGeom>
            <a:avLst/>
            <a:gdLst/>
            <a:ahLst/>
            <a:cxnLst/>
            <a:rect l="l" t="t" r="r" b="b"/>
            <a:pathLst>
              <a:path w="986154" h="428625">
                <a:moveTo>
                  <a:pt x="493014" y="0"/>
                </a:moveTo>
                <a:lnTo>
                  <a:pt x="426114" y="1955"/>
                </a:lnTo>
                <a:lnTo>
                  <a:pt x="361950" y="7649"/>
                </a:lnTo>
                <a:lnTo>
                  <a:pt x="301109" y="16829"/>
                </a:lnTo>
                <a:lnTo>
                  <a:pt x="244178" y="29238"/>
                </a:lnTo>
                <a:lnTo>
                  <a:pt x="191746" y="44620"/>
                </a:lnTo>
                <a:lnTo>
                  <a:pt x="144399" y="62722"/>
                </a:lnTo>
                <a:lnTo>
                  <a:pt x="102724" y="83286"/>
                </a:lnTo>
                <a:lnTo>
                  <a:pt x="67309" y="106059"/>
                </a:lnTo>
                <a:lnTo>
                  <a:pt x="17610" y="157206"/>
                </a:lnTo>
                <a:lnTo>
                  <a:pt x="0" y="214121"/>
                </a:lnTo>
                <a:lnTo>
                  <a:pt x="4500" y="243173"/>
                </a:lnTo>
                <a:lnTo>
                  <a:pt x="38742" y="297459"/>
                </a:lnTo>
                <a:lnTo>
                  <a:pt x="102724" y="344957"/>
                </a:lnTo>
                <a:lnTo>
                  <a:pt x="144399" y="365521"/>
                </a:lnTo>
                <a:lnTo>
                  <a:pt x="191746" y="383623"/>
                </a:lnTo>
                <a:lnTo>
                  <a:pt x="244178" y="399005"/>
                </a:lnTo>
                <a:lnTo>
                  <a:pt x="301109" y="411414"/>
                </a:lnTo>
                <a:lnTo>
                  <a:pt x="361950" y="420594"/>
                </a:lnTo>
                <a:lnTo>
                  <a:pt x="426114" y="426288"/>
                </a:lnTo>
                <a:lnTo>
                  <a:pt x="493014" y="428243"/>
                </a:lnTo>
                <a:lnTo>
                  <a:pt x="559913" y="426288"/>
                </a:lnTo>
                <a:lnTo>
                  <a:pt x="624077" y="420594"/>
                </a:lnTo>
                <a:lnTo>
                  <a:pt x="684918" y="411414"/>
                </a:lnTo>
                <a:lnTo>
                  <a:pt x="741849" y="399005"/>
                </a:lnTo>
                <a:lnTo>
                  <a:pt x="794281" y="383623"/>
                </a:lnTo>
                <a:lnTo>
                  <a:pt x="841628" y="365521"/>
                </a:lnTo>
                <a:lnTo>
                  <a:pt x="883303" y="344957"/>
                </a:lnTo>
                <a:lnTo>
                  <a:pt x="918718" y="322184"/>
                </a:lnTo>
                <a:lnTo>
                  <a:pt x="968417" y="271037"/>
                </a:lnTo>
                <a:lnTo>
                  <a:pt x="986027" y="214121"/>
                </a:lnTo>
                <a:lnTo>
                  <a:pt x="981527" y="185070"/>
                </a:lnTo>
                <a:lnTo>
                  <a:pt x="947285" y="130784"/>
                </a:lnTo>
                <a:lnTo>
                  <a:pt x="883303" y="83286"/>
                </a:lnTo>
                <a:lnTo>
                  <a:pt x="841628" y="62722"/>
                </a:lnTo>
                <a:lnTo>
                  <a:pt x="794281" y="44620"/>
                </a:lnTo>
                <a:lnTo>
                  <a:pt x="741849" y="29238"/>
                </a:lnTo>
                <a:lnTo>
                  <a:pt x="684918" y="16829"/>
                </a:lnTo>
                <a:lnTo>
                  <a:pt x="624077" y="7649"/>
                </a:lnTo>
                <a:lnTo>
                  <a:pt x="559913" y="1955"/>
                </a:lnTo>
                <a:lnTo>
                  <a:pt x="493014" y="0"/>
                </a:lnTo>
                <a:close/>
              </a:path>
            </a:pathLst>
          </a:custGeom>
          <a:solidFill>
            <a:srgbClr val="7BAA3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 txBox="1"/>
          <p:nvPr/>
        </p:nvSpPr>
        <p:spPr>
          <a:xfrm>
            <a:off x="8801861" y="3737609"/>
            <a:ext cx="2220595" cy="254254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535305">
              <a:lnSpc>
                <a:spcPct val="100000"/>
              </a:lnSpc>
              <a:spcBef>
                <a:spcPts val="120"/>
              </a:spcBef>
            </a:pPr>
            <a:r>
              <a:rPr sz="1600" spc="-50" dirty="0">
                <a:solidFill>
                  <a:srgbClr val="FFFFFF"/>
                </a:solidFill>
                <a:latin typeface="微軟正黑體"/>
                <a:cs typeface="微軟正黑體"/>
              </a:rPr>
              <a:t>4</a:t>
            </a:r>
            <a:endParaRPr sz="1600">
              <a:latin typeface="微軟正黑體"/>
              <a:cs typeface="微軟正黑體"/>
            </a:endParaRPr>
          </a:p>
          <a:p>
            <a:pPr marL="12700">
              <a:lnSpc>
                <a:spcPct val="100000"/>
              </a:lnSpc>
              <a:spcBef>
                <a:spcPts val="1914"/>
              </a:spcBef>
            </a:pPr>
            <a:r>
              <a:rPr sz="1600" b="1" spc="-35" dirty="0">
                <a:solidFill>
                  <a:srgbClr val="092E8B"/>
                </a:solidFill>
                <a:latin typeface="微軟正黑體"/>
                <a:cs typeface="微軟正黑體"/>
              </a:rPr>
              <a:t>目的：</a:t>
            </a:r>
            <a:endParaRPr sz="1600">
              <a:latin typeface="微軟正黑體"/>
              <a:cs typeface="微軟正黑體"/>
            </a:endParaRPr>
          </a:p>
          <a:p>
            <a:pPr marL="12700">
              <a:lnSpc>
                <a:spcPct val="100000"/>
              </a:lnSpc>
            </a:pPr>
            <a:r>
              <a:rPr sz="1600" spc="-25" dirty="0">
                <a:latin typeface="微軟正黑體"/>
                <a:cs typeface="微軟正黑體"/>
              </a:rPr>
              <a:t>評估</a:t>
            </a:r>
            <a:r>
              <a:rPr sz="1600" spc="-20" dirty="0">
                <a:latin typeface="微軟正黑體"/>
                <a:cs typeface="微軟正黑體"/>
              </a:rPr>
              <a:t>AI</a:t>
            </a:r>
            <a:r>
              <a:rPr sz="1600" spc="-30" dirty="0">
                <a:latin typeface="微軟正黑體"/>
                <a:cs typeface="微軟正黑體"/>
              </a:rPr>
              <a:t>技術是否能作為</a:t>
            </a:r>
            <a:endParaRPr sz="1600">
              <a:latin typeface="微軟正黑體"/>
              <a:cs typeface="微軟正黑體"/>
            </a:endParaRPr>
          </a:p>
          <a:p>
            <a:pPr marL="12700">
              <a:lnSpc>
                <a:spcPct val="100000"/>
              </a:lnSpc>
            </a:pPr>
            <a:r>
              <a:rPr sz="1600" spc="-35" dirty="0">
                <a:latin typeface="微軟正黑體"/>
                <a:cs typeface="微軟正黑體"/>
              </a:rPr>
              <a:t>有效解決方案</a:t>
            </a:r>
            <a:endParaRPr sz="1600">
              <a:latin typeface="微軟正黑體"/>
              <a:cs typeface="微軟正黑體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1600" b="1" spc="-35" dirty="0">
                <a:solidFill>
                  <a:srgbClr val="092E8B"/>
                </a:solidFill>
                <a:latin typeface="微軟正黑體"/>
                <a:cs typeface="微軟正黑體"/>
              </a:rPr>
              <a:t>作法：</a:t>
            </a:r>
            <a:endParaRPr sz="1600">
              <a:latin typeface="微軟正黑體"/>
              <a:cs typeface="微軟正黑體"/>
            </a:endParaRPr>
          </a:p>
          <a:p>
            <a:pPr marL="299085" marR="117475" indent="-287020">
              <a:lnSpc>
                <a:spcPct val="100000"/>
              </a:lnSpc>
              <a:buFont typeface="Wingdings"/>
              <a:buChar char=""/>
              <a:tabLst>
                <a:tab pos="299085" algn="l"/>
              </a:tabLst>
            </a:pPr>
            <a:r>
              <a:rPr sz="1600" spc="-25" dirty="0">
                <a:latin typeface="微軟正黑體"/>
                <a:cs typeface="微軟正黑體"/>
              </a:rPr>
              <a:t>企業高階主管</a:t>
            </a:r>
            <a:r>
              <a:rPr sz="1600" spc="-30" dirty="0">
                <a:latin typeface="微軟正黑體"/>
                <a:cs typeface="微軟正黑體"/>
              </a:rPr>
              <a:t>&amp;</a:t>
            </a:r>
            <a:r>
              <a:rPr sz="1600" spc="-40" dirty="0">
                <a:latin typeface="微軟正黑體"/>
                <a:cs typeface="微軟正黑體"/>
              </a:rPr>
              <a:t>部門主管</a:t>
            </a:r>
            <a:endParaRPr sz="1600">
              <a:latin typeface="微軟正黑體"/>
              <a:cs typeface="微軟正黑體"/>
            </a:endParaRPr>
          </a:p>
          <a:p>
            <a:pPr marL="299085" marR="5080" indent="-287020">
              <a:lnSpc>
                <a:spcPct val="100000"/>
              </a:lnSpc>
              <a:buFont typeface="Wingdings"/>
              <a:buChar char=""/>
              <a:tabLst>
                <a:tab pos="299085" algn="l"/>
              </a:tabLst>
            </a:pPr>
            <a:r>
              <a:rPr sz="1600" spc="-30" dirty="0">
                <a:latin typeface="微軟正黑體"/>
                <a:cs typeface="微軟正黑體"/>
              </a:rPr>
              <a:t>明確辨別自動化/數位化/智慧化本質差異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46" name="object 4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t>14</a:t>
            </a:fld>
            <a:endParaRPr spc="-25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690365" y="208914"/>
            <a:ext cx="481203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155" dirty="0"/>
              <a:t>構想評估表</a:t>
            </a:r>
            <a:r>
              <a:rPr sz="2400" spc="-10" dirty="0"/>
              <a:t>(以科技製造業為例)</a:t>
            </a:r>
            <a:endParaRPr sz="2400"/>
          </a:p>
        </p:txBody>
      </p:sp>
      <p:sp>
        <p:nvSpPr>
          <p:cNvPr id="3" name="object 3"/>
          <p:cNvSpPr/>
          <p:nvPr/>
        </p:nvSpPr>
        <p:spPr>
          <a:xfrm>
            <a:off x="2085848" y="6158395"/>
            <a:ext cx="8726805" cy="286385"/>
          </a:xfrm>
          <a:custGeom>
            <a:avLst/>
            <a:gdLst/>
            <a:ahLst/>
            <a:cxnLst/>
            <a:rect l="l" t="t" r="r" b="b"/>
            <a:pathLst>
              <a:path w="8726805" h="286385">
                <a:moveTo>
                  <a:pt x="994257" y="0"/>
                </a:moveTo>
                <a:lnTo>
                  <a:pt x="0" y="0"/>
                </a:lnTo>
                <a:lnTo>
                  <a:pt x="0" y="285800"/>
                </a:lnTo>
                <a:lnTo>
                  <a:pt x="994257" y="285800"/>
                </a:lnTo>
                <a:lnTo>
                  <a:pt x="994257" y="0"/>
                </a:lnTo>
                <a:close/>
              </a:path>
              <a:path w="8726805" h="286385">
                <a:moveTo>
                  <a:pt x="1832305" y="0"/>
                </a:moveTo>
                <a:lnTo>
                  <a:pt x="994283" y="0"/>
                </a:lnTo>
                <a:lnTo>
                  <a:pt x="994283" y="285800"/>
                </a:lnTo>
                <a:lnTo>
                  <a:pt x="1832305" y="285800"/>
                </a:lnTo>
                <a:lnTo>
                  <a:pt x="1832305" y="0"/>
                </a:lnTo>
                <a:close/>
              </a:path>
              <a:path w="8726805" h="286385">
                <a:moveTo>
                  <a:pt x="3364293" y="0"/>
                </a:moveTo>
                <a:lnTo>
                  <a:pt x="2598369" y="0"/>
                </a:lnTo>
                <a:lnTo>
                  <a:pt x="1832356" y="0"/>
                </a:lnTo>
                <a:lnTo>
                  <a:pt x="1832356" y="285800"/>
                </a:lnTo>
                <a:lnTo>
                  <a:pt x="2598293" y="285800"/>
                </a:lnTo>
                <a:lnTo>
                  <a:pt x="3364293" y="285800"/>
                </a:lnTo>
                <a:lnTo>
                  <a:pt x="3364293" y="0"/>
                </a:lnTo>
                <a:close/>
              </a:path>
              <a:path w="8726805" h="286385">
                <a:moveTo>
                  <a:pt x="4896307" y="0"/>
                </a:moveTo>
                <a:lnTo>
                  <a:pt x="4130370" y="0"/>
                </a:lnTo>
                <a:lnTo>
                  <a:pt x="3364357" y="0"/>
                </a:lnTo>
                <a:lnTo>
                  <a:pt x="3364357" y="285800"/>
                </a:lnTo>
                <a:lnTo>
                  <a:pt x="4130294" y="285800"/>
                </a:lnTo>
                <a:lnTo>
                  <a:pt x="4896307" y="285800"/>
                </a:lnTo>
                <a:lnTo>
                  <a:pt x="4896307" y="0"/>
                </a:lnTo>
                <a:close/>
              </a:path>
              <a:path w="8726805" h="286385">
                <a:moveTo>
                  <a:pt x="5662371" y="0"/>
                </a:moveTo>
                <a:lnTo>
                  <a:pt x="4896358" y="0"/>
                </a:lnTo>
                <a:lnTo>
                  <a:pt x="4896358" y="285800"/>
                </a:lnTo>
                <a:lnTo>
                  <a:pt x="5662371" y="285800"/>
                </a:lnTo>
                <a:lnTo>
                  <a:pt x="5662371" y="0"/>
                </a:lnTo>
                <a:close/>
              </a:path>
              <a:path w="8726805" h="286385">
                <a:moveTo>
                  <a:pt x="7194372" y="0"/>
                </a:moveTo>
                <a:lnTo>
                  <a:pt x="6428435" y="0"/>
                </a:lnTo>
                <a:lnTo>
                  <a:pt x="5662422" y="0"/>
                </a:lnTo>
                <a:lnTo>
                  <a:pt x="5662422" y="285800"/>
                </a:lnTo>
                <a:lnTo>
                  <a:pt x="6428359" y="285800"/>
                </a:lnTo>
                <a:lnTo>
                  <a:pt x="7194372" y="285800"/>
                </a:lnTo>
                <a:lnTo>
                  <a:pt x="7194372" y="0"/>
                </a:lnTo>
                <a:close/>
              </a:path>
              <a:path w="8726805" h="286385">
                <a:moveTo>
                  <a:pt x="8726373" y="0"/>
                </a:moveTo>
                <a:lnTo>
                  <a:pt x="7960436" y="0"/>
                </a:lnTo>
                <a:lnTo>
                  <a:pt x="7194423" y="0"/>
                </a:lnTo>
                <a:lnTo>
                  <a:pt x="7194423" y="285800"/>
                </a:lnTo>
                <a:lnTo>
                  <a:pt x="7960360" y="285800"/>
                </a:lnTo>
                <a:lnTo>
                  <a:pt x="8726373" y="285800"/>
                </a:lnTo>
                <a:lnTo>
                  <a:pt x="872637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13204" y="1196339"/>
            <a:ext cx="143256" cy="14478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013204" y="1557527"/>
            <a:ext cx="143256" cy="143256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013204" y="2205227"/>
            <a:ext cx="143256" cy="143256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013204" y="3069335"/>
            <a:ext cx="143256" cy="143255"/>
          </a:xfrm>
          <a:prstGeom prst="rect">
            <a:avLst/>
          </a:prstGeom>
        </p:spPr>
      </p:pic>
      <p:graphicFrame>
        <p:nvGraphicFramePr>
          <p:cNvPr id="8" name="object 8"/>
          <p:cNvGraphicFramePr>
            <a:graphicFrameLocks noGrp="1"/>
          </p:cNvGraphicFramePr>
          <p:nvPr/>
        </p:nvGraphicFramePr>
        <p:xfrm>
          <a:off x="1373377" y="1061466"/>
          <a:ext cx="9486261" cy="537590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613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44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58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58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6581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581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6581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6581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6580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6580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76580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algn="r">
                        <a:lnSpc>
                          <a:spcPts val="1600"/>
                        </a:lnSpc>
                        <a:spcBef>
                          <a:spcPts val="700"/>
                        </a:spcBef>
                      </a:pPr>
                      <a:r>
                        <a:rPr sz="1400" spc="-5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889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solidFill>
                      <a:srgbClr val="006FC0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sz="900" b="1" spc="-10" dirty="0">
                          <a:latin typeface="微軟正黑體"/>
                          <a:cs typeface="微軟正黑體"/>
                        </a:rPr>
                        <a:t>經營目標明確化</a:t>
                      </a:r>
                      <a:endParaRPr sz="900">
                        <a:latin typeface="微軟正黑體"/>
                        <a:cs typeface="微軟正黑體"/>
                      </a:endParaRPr>
                    </a:p>
                  </a:txBody>
                  <a:tcPr marL="0" marR="0" marT="806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 gridSpan="10">
                  <a:txBody>
                    <a:bodyPr/>
                    <a:lstStyle/>
                    <a:p>
                      <a:pPr marL="163830" indent="-72390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15" dirty="0">
                          <a:latin typeface="微軟正黑體"/>
                          <a:cs typeface="微軟正黑體"/>
                        </a:rPr>
                        <a:t>減少製造成本改善利潤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  <a:p>
                      <a:pPr marL="163830" indent="-7239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15" dirty="0">
                          <a:latin typeface="微軟正黑體"/>
                          <a:cs typeface="微軟正黑體"/>
                        </a:rPr>
                        <a:t>提升營運效率，確保營運利潤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 rowSpan="2"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Bef>
                          <a:spcPts val="1135"/>
                        </a:spcBef>
                      </a:pPr>
                      <a:r>
                        <a:rPr sz="1400" spc="-5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1441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solidFill>
                      <a:srgbClr val="006FC0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sz="900" b="1" spc="-10" dirty="0">
                          <a:latin typeface="微軟正黑體"/>
                          <a:cs typeface="微軟正黑體"/>
                        </a:rPr>
                        <a:t>選定應用範圍</a:t>
                      </a:r>
                      <a:endParaRPr sz="900">
                        <a:latin typeface="微軟正黑體"/>
                        <a:cs typeface="微軟正黑體"/>
                      </a:endParaRPr>
                    </a:p>
                  </a:txBody>
                  <a:tcPr marL="0" marR="0" marT="4889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330835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700" spc="-15" dirty="0">
                          <a:latin typeface="微軟正黑體"/>
                          <a:cs typeface="微軟正黑體"/>
                        </a:rPr>
                        <a:t>公司內業務(企劃、事務)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4"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700" spc="-30" dirty="0">
                          <a:latin typeface="微軟正黑體"/>
                          <a:cs typeface="微軟正黑體"/>
                        </a:rPr>
                        <a:t>製造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700" spc="-30" dirty="0">
                          <a:latin typeface="微軟正黑體"/>
                          <a:cs typeface="微軟正黑體"/>
                        </a:rPr>
                        <a:t>物流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700" spc="-30" dirty="0">
                          <a:latin typeface="微軟正黑體"/>
                          <a:cs typeface="微軟正黑體"/>
                        </a:rPr>
                        <a:t>銷售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售後服務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80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441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solidFill>
                      <a:srgbClr val="006FC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4889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 marL="241300" marR="190500" indent="-44450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商品策劃、研究開發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 marL="339090" marR="109220" indent="-220979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後勤辦公室業</a:t>
                      </a:r>
                      <a:r>
                        <a:rPr sz="700" spc="-50" dirty="0">
                          <a:latin typeface="微軟正黑體"/>
                          <a:cs typeface="微軟正黑體"/>
                        </a:rPr>
                        <a:t>務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sz="700" spc="-30" dirty="0">
                          <a:latin typeface="微軟正黑體"/>
                          <a:cs typeface="微軟正黑體"/>
                        </a:rPr>
                        <a:t>採購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971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 marL="206375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產量規劃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971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sz="700" spc="-30" dirty="0">
                          <a:latin typeface="微軟正黑體"/>
                          <a:cs typeface="微軟正黑體"/>
                        </a:rPr>
                        <a:t>生產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971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sz="700" spc="-30" dirty="0">
                          <a:latin typeface="微軟正黑體"/>
                          <a:cs typeface="微軟正黑體"/>
                        </a:rPr>
                        <a:t>庫存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971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 marL="206375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接受訂貨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971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sz="700" spc="-30" dirty="0">
                          <a:latin typeface="微軟正黑體"/>
                          <a:cs typeface="微軟正黑體"/>
                        </a:rPr>
                        <a:t>配送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971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sz="700" spc="-30" dirty="0">
                          <a:latin typeface="微軟正黑體"/>
                          <a:cs typeface="微軟正黑體"/>
                        </a:rPr>
                        <a:t>銷售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971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 marL="2540" algn="ctr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客服服務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971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38200">
                <a:tc rowSpan="2">
                  <a:txBody>
                    <a:bodyPr/>
                    <a:lstStyle/>
                    <a:p>
                      <a:pPr marR="48895">
                        <a:lnSpc>
                          <a:spcPct val="100000"/>
                        </a:lnSpc>
                        <a:spcBef>
                          <a:spcPts val="115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91440">
                        <a:lnSpc>
                          <a:spcPts val="1440"/>
                        </a:lnSpc>
                      </a:pPr>
                      <a:r>
                        <a:rPr sz="1200" b="1" spc="-45" dirty="0">
                          <a:solidFill>
                            <a:srgbClr val="FFFFFF"/>
                          </a:solidFill>
                          <a:latin typeface="微軟正黑體"/>
                          <a:cs typeface="微軟正黑體"/>
                        </a:rPr>
                        <a:t>步驟一：</a:t>
                      </a:r>
                      <a:r>
                        <a:rPr sz="1400" spc="-17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3</a:t>
                      </a:r>
                      <a:r>
                        <a:rPr sz="1200" b="1" spc="-20" dirty="0">
                          <a:solidFill>
                            <a:srgbClr val="FFFFFF"/>
                          </a:solidFill>
                          <a:latin typeface="微軟正黑體"/>
                          <a:cs typeface="微軟正黑體"/>
                        </a:rPr>
                        <a:t>掌握企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  <a:p>
                      <a:pPr marL="91440" marR="48895">
                        <a:lnSpc>
                          <a:spcPts val="1390"/>
                        </a:lnSpc>
                      </a:pPr>
                      <a:r>
                        <a:rPr sz="1200" b="1" spc="-25" dirty="0">
                          <a:solidFill>
                            <a:srgbClr val="FFFFFF"/>
                          </a:solidFill>
                          <a:latin typeface="微軟正黑體"/>
                          <a:cs typeface="微軟正黑體"/>
                        </a:rPr>
                        <a:t>業課題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</a:txBody>
                  <a:tcPr marL="0" marR="0" marT="1466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solidFill>
                      <a:srgbClr val="006F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7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sz="900" b="1" spc="-10" dirty="0">
                          <a:latin typeface="微軟正黑體"/>
                          <a:cs typeface="微軟正黑體"/>
                        </a:rPr>
                        <a:t>提取改善項目</a:t>
                      </a:r>
                      <a:endParaRPr sz="900">
                        <a:latin typeface="微軟正黑體"/>
                        <a:cs typeface="微軟正黑體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 marL="163195" marR="137160" indent="-71755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63195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無法活用過去</a:t>
                      </a:r>
                      <a:r>
                        <a:rPr sz="700" spc="-25" dirty="0">
                          <a:latin typeface="微軟正黑體"/>
                          <a:cs typeface="微軟正黑體"/>
                        </a:rPr>
                        <a:t>的經驗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  <a:p>
                      <a:pPr marL="163195" marR="137160" indent="-7175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63195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不了解需求，盲目開發技術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 marL="163195" marR="152400" indent="-71755" algn="just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63195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每次訂貨要人工登記資</a:t>
                      </a:r>
                      <a:r>
                        <a:rPr sz="700" spc="-50" dirty="0">
                          <a:latin typeface="微軟正黑體"/>
                          <a:cs typeface="微軟正黑體"/>
                        </a:rPr>
                        <a:t>訊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  <a:p>
                      <a:pPr marL="163195" marR="152400" indent="-71755" algn="just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63195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每個月人工發放訂購申請書、帳單</a:t>
                      </a:r>
                      <a:r>
                        <a:rPr sz="700" spc="-50" dirty="0">
                          <a:latin typeface="微軟正黑體"/>
                          <a:cs typeface="微軟正黑體"/>
                        </a:rPr>
                        <a:t>等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 marL="163195" marR="152400" indent="-71755" algn="just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63195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需依市場需求動態調整採購計畫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 marL="163830" marR="153035" indent="-71755" algn="just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個人依專業知識規劃生</a:t>
                      </a:r>
                      <a:r>
                        <a:rPr sz="700" spc="-25" dirty="0">
                          <a:latin typeface="微軟正黑體"/>
                          <a:cs typeface="微軟正黑體"/>
                        </a:rPr>
                        <a:t>產排程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  <a:p>
                      <a:pPr marL="163830" marR="153035" indent="-71755" algn="just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5" dirty="0">
                          <a:latin typeface="微軟正黑體"/>
                          <a:cs typeface="微軟正黑體"/>
                        </a:rPr>
                        <a:t>AOI誤殺需</a:t>
                      </a:r>
                      <a:r>
                        <a:rPr sz="700" spc="-20" dirty="0">
                          <a:latin typeface="微軟正黑體"/>
                          <a:cs typeface="微軟正黑體"/>
                        </a:rPr>
                        <a:t>經人力複判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 marL="163830" marR="152400" indent="-71755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設備不定時</a:t>
                      </a:r>
                      <a:r>
                        <a:rPr sz="700" spc="-30" dirty="0">
                          <a:latin typeface="微軟正黑體"/>
                          <a:cs typeface="微軟正黑體"/>
                        </a:rPr>
                        <a:t>故障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 marL="164465" indent="-72390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64465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滯留庫存多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  <a:p>
                      <a:pPr marL="163830" marR="153035" indent="-7175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部分商品竟</a:t>
                      </a:r>
                      <a:r>
                        <a:rPr sz="700" spc="-25" dirty="0">
                          <a:latin typeface="微軟正黑體"/>
                          <a:cs typeface="微軟正黑體"/>
                        </a:rPr>
                        <a:t>常缺貨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 marL="163830" marR="151765" indent="-71755" algn="just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每次接受訂單的配送準</a:t>
                      </a:r>
                      <a:r>
                        <a:rPr sz="700" spc="-50" dirty="0">
                          <a:latin typeface="微軟正黑體"/>
                          <a:cs typeface="微軟正黑體"/>
                        </a:rPr>
                        <a:t>備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  <a:p>
                      <a:pPr marL="164465" indent="-72390" algn="just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64465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產量規劃與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 marL="163830" marR="151765" indent="-71755" algn="just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每次個別接單時的裝貨</a:t>
                      </a:r>
                      <a:r>
                        <a:rPr sz="700" spc="-30" dirty="0">
                          <a:latin typeface="微軟正黑體"/>
                          <a:cs typeface="微軟正黑體"/>
                        </a:rPr>
                        <a:t>配送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 marL="163830" marR="151765" indent="-71755" algn="just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銷售策略完全交給銷售</a:t>
                      </a:r>
                      <a:r>
                        <a:rPr sz="700" spc="-50" dirty="0">
                          <a:latin typeface="微軟正黑體"/>
                          <a:cs typeface="微軟正黑體"/>
                        </a:rPr>
                        <a:t>店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 marL="164465" marR="86995" indent="-71755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64465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查詢歷史紀錄(電話/諮詢表格)的分析尚未開始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86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466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solidFill>
                      <a:srgbClr val="006F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solidFill>
                      <a:srgbClr val="D2EFF9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依需求判定解決方案層級，屬於自動化(利用設備取代人力作業)/數位化(設備可拋轉數據進行檢視)/智慧化(利用</a:t>
                      </a:r>
                      <a:r>
                        <a:rPr sz="700" spc="-10" dirty="0">
                          <a:latin typeface="微軟正黑體"/>
                          <a:cs typeface="微軟正黑體"/>
                        </a:rPr>
                        <a:t>AI</a:t>
                      </a:r>
                      <a:r>
                        <a:rPr sz="700" spc="-20" dirty="0">
                          <a:latin typeface="微軟正黑體"/>
                          <a:cs typeface="微軟正黑體"/>
                        </a:rPr>
                        <a:t>進行數據分析)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80744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400" spc="-5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4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006F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78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sz="900" b="1" spc="-10" dirty="0">
                          <a:latin typeface="微軟正黑體"/>
                          <a:cs typeface="微軟正黑體"/>
                        </a:rPr>
                        <a:t>AI</a:t>
                      </a:r>
                      <a:r>
                        <a:rPr sz="900" b="1" spc="-20" dirty="0">
                          <a:latin typeface="微軟正黑體"/>
                          <a:cs typeface="微軟正黑體"/>
                        </a:rPr>
                        <a:t>必要性</a:t>
                      </a:r>
                      <a:endParaRPr sz="900">
                        <a:latin typeface="微軟正黑體"/>
                        <a:cs typeface="微軟正黑體"/>
                      </a:endParaRPr>
                    </a:p>
                  </a:txBody>
                  <a:tcPr marL="0" marR="0" marT="9969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 marL="163195" marR="137160" indent="-71755" algn="just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163195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需利用智慧化方案發揮已有數據的價值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 marL="163195" marR="152400" indent="-71755" algn="just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163195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僅需要自動化系統紀錄手動編輯的</a:t>
                      </a:r>
                      <a:r>
                        <a:rPr sz="700" spc="500" dirty="0">
                          <a:latin typeface="微軟正黑體"/>
                          <a:cs typeface="微軟正黑體"/>
                        </a:rPr>
                        <a:t> </a:t>
                      </a:r>
                      <a:r>
                        <a:rPr sz="700" spc="-10" dirty="0">
                          <a:latin typeface="微軟正黑體"/>
                          <a:cs typeface="微軟正黑體"/>
                        </a:rPr>
                        <a:t>Excel</a:t>
                      </a:r>
                      <a:r>
                        <a:rPr sz="700" spc="-30" dirty="0">
                          <a:latin typeface="微軟正黑體"/>
                          <a:cs typeface="微軟正黑體"/>
                        </a:rPr>
                        <a:t>數據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 marL="163195" marR="152400" indent="-71755" algn="just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163195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需利用智慧化方案發揮已有數據的</a:t>
                      </a:r>
                      <a:r>
                        <a:rPr sz="700" spc="-30" dirty="0">
                          <a:latin typeface="微軟正黑體"/>
                          <a:cs typeface="微軟正黑體"/>
                        </a:rPr>
                        <a:t>價值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 marL="163830" marR="153035" indent="-71755" algn="just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需先將生產排程內隱知識數位化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  <a:p>
                      <a:pPr marL="163830" marR="153035" indent="-7175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需有智慧化方案降低</a:t>
                      </a:r>
                      <a:r>
                        <a:rPr sz="700" spc="500" dirty="0">
                          <a:latin typeface="微軟正黑體"/>
                          <a:cs typeface="微軟正黑體"/>
                        </a:rPr>
                        <a:t> </a:t>
                      </a:r>
                      <a:r>
                        <a:rPr sz="700" spc="-20" dirty="0">
                          <a:latin typeface="微軟正黑體"/>
                          <a:cs typeface="微軟正黑體"/>
                        </a:rPr>
                        <a:t>AOI</a:t>
                      </a:r>
                      <a:r>
                        <a:rPr sz="700" spc="-35" dirty="0">
                          <a:latin typeface="微軟正黑體"/>
                          <a:cs typeface="微軟正黑體"/>
                        </a:rPr>
                        <a:t>過殺率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 marL="163830" marR="62230" indent="-71755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需先數位化，將設備聯網</a:t>
                      </a:r>
                      <a:r>
                        <a:rPr sz="700" spc="500" dirty="0">
                          <a:latin typeface="微軟正黑體"/>
                          <a:cs typeface="微軟正黑體"/>
                        </a:rPr>
                        <a:t> </a:t>
                      </a:r>
                      <a:r>
                        <a:rPr sz="700" spc="-20" dirty="0">
                          <a:latin typeface="微軟正黑體"/>
                          <a:cs typeface="微軟正黑體"/>
                        </a:rPr>
                        <a:t>獲取數據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 marL="163830" marR="153035" indent="-71755" algn="just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需利用智慧化方案發揮已有庫存數據的價值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 marL="163830" marR="123189" indent="-71755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僅需要自動化系統紀錄每個客戶訂貨聯絡方式不同(電話、</a:t>
                      </a:r>
                      <a:r>
                        <a:rPr sz="700" spc="-25" dirty="0">
                          <a:latin typeface="微軟正黑體"/>
                          <a:cs typeface="微軟正黑體"/>
                        </a:rPr>
                        <a:t>信件、傳真)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 marL="163830" marR="151765" indent="-71755" algn="just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僅需要自動化系統紀錄司機每日配</a:t>
                      </a:r>
                      <a:r>
                        <a:rPr sz="700" spc="-25" dirty="0">
                          <a:latin typeface="微軟正黑體"/>
                          <a:cs typeface="微軟正黑體"/>
                        </a:rPr>
                        <a:t>送報告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 marL="163830" marR="151765" indent="-71755" algn="just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非技術面問</a:t>
                      </a:r>
                      <a:r>
                        <a:rPr sz="700" spc="-50" dirty="0">
                          <a:latin typeface="微軟正黑體"/>
                          <a:cs typeface="微軟正黑體"/>
                        </a:rPr>
                        <a:t>題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  <a:p>
                      <a:pPr marL="163830" marR="151765" indent="-71755" algn="just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需先跟銷售店索取數據檢視業績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 marL="164465" marR="151765" indent="-71755" algn="just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164465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需利用智慧化方案提高客戶評價，降低投訴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77850">
                <a:tc>
                  <a:txBody>
                    <a:bodyPr/>
                    <a:lstStyle/>
                    <a:p>
                      <a:pPr marR="48895"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R="48895">
                        <a:lnSpc>
                          <a:spcPct val="100000"/>
                        </a:lnSpc>
                        <a:spcBef>
                          <a:spcPts val="36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91440" marR="48895">
                        <a:lnSpc>
                          <a:spcPts val="1325"/>
                        </a:lnSpc>
                        <a:spcBef>
                          <a:spcPts val="5"/>
                        </a:spcBef>
                      </a:pPr>
                      <a:r>
                        <a:rPr sz="1200" b="1" spc="-15" dirty="0">
                          <a:solidFill>
                            <a:srgbClr val="FFFFFF"/>
                          </a:solidFill>
                          <a:latin typeface="微軟正黑體"/>
                          <a:cs typeface="微軟正黑體"/>
                        </a:rPr>
                        <a:t>步驟二：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solidFill>
                      <a:srgbClr val="006FC0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marL="91440" marR="48895">
                        <a:lnSpc>
                          <a:spcPts val="1325"/>
                        </a:lnSpc>
                        <a:spcBef>
                          <a:spcPts val="10"/>
                        </a:spcBef>
                      </a:pPr>
                      <a:r>
                        <a:rPr sz="1200" b="1" dirty="0">
                          <a:solidFill>
                            <a:srgbClr val="FFFFFF"/>
                          </a:solidFill>
                          <a:latin typeface="微軟正黑體"/>
                          <a:cs typeface="微軟正黑體"/>
                        </a:rPr>
                        <a:t>檢視</a:t>
                      </a:r>
                      <a:r>
                        <a:rPr sz="1200" b="1" spc="-25" dirty="0">
                          <a:solidFill>
                            <a:srgbClr val="FFFFFF"/>
                          </a:solidFill>
                          <a:latin typeface="微軟正黑體"/>
                          <a:cs typeface="微軟正黑體"/>
                        </a:rPr>
                        <a:t>AI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</a:txBody>
                  <a:tcPr marL="0" marR="0" marT="12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solidFill>
                      <a:srgbClr val="006FC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47955">
                <a:tc rowSpan="2">
                  <a:txBody>
                    <a:bodyPr/>
                    <a:lstStyle/>
                    <a:p>
                      <a:pPr marL="91440" marR="48895">
                        <a:lnSpc>
                          <a:spcPts val="1325"/>
                        </a:lnSpc>
                        <a:spcBef>
                          <a:spcPts val="10"/>
                        </a:spcBef>
                      </a:pPr>
                      <a:r>
                        <a:rPr sz="1200" b="1" spc="-20" dirty="0">
                          <a:solidFill>
                            <a:srgbClr val="FFFFFF"/>
                          </a:solidFill>
                          <a:latin typeface="微軟正黑體"/>
                          <a:cs typeface="微軟正黑體"/>
                        </a:rPr>
                        <a:t>方案與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</a:txBody>
                  <a:tcPr marL="0" marR="0" marT="12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solidFill>
                      <a:srgbClr val="006FC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29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2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solidFill>
                      <a:srgbClr val="006FC0"/>
                    </a:solidFill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82245">
                <a:tc>
                  <a:txBody>
                    <a:bodyPr/>
                    <a:lstStyle/>
                    <a:p>
                      <a:pPr marL="91440" marR="48895">
                        <a:lnSpc>
                          <a:spcPts val="1325"/>
                        </a:lnSpc>
                        <a:spcBef>
                          <a:spcPts val="10"/>
                        </a:spcBef>
                      </a:pPr>
                      <a:r>
                        <a:rPr sz="1200" b="1" spc="-20" dirty="0">
                          <a:solidFill>
                            <a:srgbClr val="FFFFFF"/>
                          </a:solidFill>
                          <a:latin typeface="微軟正黑體"/>
                          <a:cs typeface="微軟正黑體"/>
                        </a:rPr>
                        <a:t>企業資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</a:txBody>
                  <a:tcPr marL="0" marR="0" marT="12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solidFill>
                      <a:srgbClr val="006FC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88010">
                <a:tc>
                  <a:txBody>
                    <a:bodyPr/>
                    <a:lstStyle/>
                    <a:p>
                      <a:pPr marL="91440" marR="48895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200" b="1" spc="-50" dirty="0">
                          <a:solidFill>
                            <a:srgbClr val="FFFFFF"/>
                          </a:solidFill>
                          <a:latin typeface="微軟正黑體"/>
                          <a:cs typeface="微軟正黑體"/>
                        </a:rPr>
                        <a:t>源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</a:txBody>
                  <a:tcPr marL="0" marR="0" marT="190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006FC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0665">
                <a:tc>
                  <a:txBody>
                    <a:bodyPr/>
                    <a:lstStyle/>
                    <a:p>
                      <a:pPr marL="91440" marR="48895">
                        <a:lnSpc>
                          <a:spcPts val="1325"/>
                        </a:lnSpc>
                        <a:spcBef>
                          <a:spcPts val="470"/>
                        </a:spcBef>
                      </a:pPr>
                      <a:r>
                        <a:rPr sz="1200" b="1" spc="-15" dirty="0">
                          <a:solidFill>
                            <a:srgbClr val="FFFFFF"/>
                          </a:solidFill>
                          <a:latin typeface="微軟正黑體"/>
                          <a:cs typeface="微軟正黑體"/>
                        </a:rPr>
                        <a:t>步驟三：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</a:txBody>
                  <a:tcPr marL="0" marR="0" marT="5969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solidFill>
                      <a:srgbClr val="006FC0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4450">
                <a:tc rowSpan="2">
                  <a:txBody>
                    <a:bodyPr/>
                    <a:lstStyle/>
                    <a:p>
                      <a:pPr marL="91440" marR="48895">
                        <a:lnSpc>
                          <a:spcPts val="1325"/>
                        </a:lnSpc>
                        <a:spcBef>
                          <a:spcPts val="10"/>
                        </a:spcBef>
                      </a:pPr>
                      <a:r>
                        <a:rPr sz="1200" b="1" spc="-20" dirty="0">
                          <a:solidFill>
                            <a:srgbClr val="FFFFFF"/>
                          </a:solidFill>
                          <a:latin typeface="微軟正黑體"/>
                          <a:cs typeface="微軟正黑體"/>
                        </a:rPr>
                        <a:t>制定方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</a:txBody>
                  <a:tcPr marL="0" marR="0" marT="12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solidFill>
                      <a:srgbClr val="006FC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3779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2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solidFill>
                      <a:srgbClr val="006FC0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47320">
                <a:tc rowSpan="2">
                  <a:txBody>
                    <a:bodyPr/>
                    <a:lstStyle/>
                    <a:p>
                      <a:pPr marL="91440" marR="48895">
                        <a:lnSpc>
                          <a:spcPts val="1325"/>
                        </a:lnSpc>
                        <a:spcBef>
                          <a:spcPts val="10"/>
                        </a:spcBef>
                      </a:pPr>
                      <a:r>
                        <a:rPr sz="1200" b="1" spc="-20" dirty="0">
                          <a:solidFill>
                            <a:srgbClr val="FFFFFF"/>
                          </a:solidFill>
                          <a:latin typeface="微軟正黑體"/>
                          <a:cs typeface="微軟正黑體"/>
                        </a:rPr>
                        <a:t>案優先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</a:txBody>
                  <a:tcPr marL="0" marR="0" marT="12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solidFill>
                      <a:srgbClr val="006FC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492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2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solidFill>
                      <a:srgbClr val="006FC0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50190">
                <a:tc>
                  <a:txBody>
                    <a:bodyPr/>
                    <a:lstStyle/>
                    <a:p>
                      <a:pPr marL="91440" marR="48895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1200" b="1" spc="-25" dirty="0">
                          <a:solidFill>
                            <a:srgbClr val="FFFFFF"/>
                          </a:solidFill>
                          <a:latin typeface="微軟正黑體"/>
                          <a:cs typeface="微軟正黑體"/>
                        </a:rPr>
                        <a:t>順序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</a:txBody>
                  <a:tcPr marL="0" marR="0" marT="12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006FC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sp>
        <p:nvSpPr>
          <p:cNvPr id="9" name="object 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t>15</a:t>
            </a:fld>
            <a:endParaRPr spc="-25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230117" y="208914"/>
            <a:ext cx="573151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步驟二：檢視</a:t>
            </a:r>
            <a:r>
              <a:rPr spc="-25" dirty="0"/>
              <a:t>AI</a:t>
            </a:r>
            <a:r>
              <a:rPr spc="-15" dirty="0"/>
              <a:t>方案與企業資源</a:t>
            </a:r>
          </a:p>
        </p:txBody>
      </p:sp>
      <p:sp>
        <p:nvSpPr>
          <p:cNvPr id="3" name="object 3"/>
          <p:cNvSpPr/>
          <p:nvPr/>
        </p:nvSpPr>
        <p:spPr>
          <a:xfrm>
            <a:off x="966216" y="835152"/>
            <a:ext cx="864235" cy="279400"/>
          </a:xfrm>
          <a:custGeom>
            <a:avLst/>
            <a:gdLst/>
            <a:ahLst/>
            <a:cxnLst/>
            <a:rect l="l" t="t" r="r" b="b"/>
            <a:pathLst>
              <a:path w="864235" h="279400">
                <a:moveTo>
                  <a:pt x="864108" y="0"/>
                </a:moveTo>
                <a:lnTo>
                  <a:pt x="0" y="0"/>
                </a:lnTo>
                <a:lnTo>
                  <a:pt x="0" y="278891"/>
                </a:lnTo>
                <a:lnTo>
                  <a:pt x="864108" y="278891"/>
                </a:lnTo>
                <a:lnTo>
                  <a:pt x="864108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080617" y="866647"/>
            <a:ext cx="6350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5" dirty="0">
                <a:solidFill>
                  <a:srgbClr val="7E7E7E"/>
                </a:solidFill>
                <a:latin typeface="微軟正黑體"/>
                <a:cs typeface="微軟正黑體"/>
              </a:rPr>
              <a:t>瞭解問題</a:t>
            </a:r>
            <a:endParaRPr sz="1200">
              <a:latin typeface="微軟正黑體"/>
              <a:cs typeface="微軟正黑體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817876" y="835152"/>
            <a:ext cx="864235" cy="279400"/>
          </a:xfrm>
          <a:prstGeom prst="rect">
            <a:avLst/>
          </a:prstGeom>
          <a:solidFill>
            <a:srgbClr val="D9D9D9"/>
          </a:solidFill>
        </p:spPr>
        <p:txBody>
          <a:bodyPr vert="horz" wrap="square" lIns="0" tIns="43815" rIns="0" bIns="0" rtlCol="0">
            <a:spAutoFit/>
          </a:bodyPr>
          <a:lstStyle/>
          <a:p>
            <a:pPr marL="126364">
              <a:lnSpc>
                <a:spcPct val="100000"/>
              </a:lnSpc>
              <a:spcBef>
                <a:spcPts val="345"/>
              </a:spcBef>
            </a:pPr>
            <a:r>
              <a:rPr sz="1200" spc="-15" dirty="0">
                <a:solidFill>
                  <a:srgbClr val="7E7E7E"/>
                </a:solidFill>
                <a:latin typeface="微軟正黑體"/>
                <a:cs typeface="微軟正黑體"/>
              </a:rPr>
              <a:t>方案排序</a:t>
            </a:r>
            <a:endParaRPr sz="1200">
              <a:latin typeface="微軟正黑體"/>
              <a:cs typeface="微軟正黑體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1900427" y="821436"/>
            <a:ext cx="864235" cy="279400"/>
          </a:xfrm>
          <a:custGeom>
            <a:avLst/>
            <a:gdLst/>
            <a:ahLst/>
            <a:cxnLst/>
            <a:rect l="l" t="t" r="r" b="b"/>
            <a:pathLst>
              <a:path w="864235" h="279400">
                <a:moveTo>
                  <a:pt x="864108" y="0"/>
                </a:moveTo>
                <a:lnTo>
                  <a:pt x="0" y="0"/>
                </a:lnTo>
                <a:lnTo>
                  <a:pt x="0" y="278891"/>
                </a:lnTo>
                <a:lnTo>
                  <a:pt x="864108" y="278891"/>
                </a:lnTo>
                <a:lnTo>
                  <a:pt x="864108" y="0"/>
                </a:lnTo>
                <a:close/>
              </a:path>
            </a:pathLst>
          </a:custGeom>
          <a:solidFill>
            <a:srgbClr val="1287B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2015108" y="852296"/>
            <a:ext cx="6350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5" dirty="0">
                <a:solidFill>
                  <a:srgbClr val="FFFFFF"/>
                </a:solidFill>
                <a:latin typeface="微軟正黑體"/>
                <a:cs typeface="微軟正黑體"/>
              </a:rPr>
              <a:t>盤點資源</a:t>
            </a:r>
            <a:endParaRPr sz="1200">
              <a:latin typeface="微軟正黑體"/>
              <a:cs typeface="微軟正黑體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812291" y="1170432"/>
            <a:ext cx="9958705" cy="1981200"/>
            <a:chOff x="812291" y="1170432"/>
            <a:chExt cx="9958705" cy="1981200"/>
          </a:xfrm>
        </p:grpSpPr>
        <p:sp>
          <p:nvSpPr>
            <p:cNvPr id="9" name="object 9"/>
            <p:cNvSpPr/>
            <p:nvPr/>
          </p:nvSpPr>
          <p:spPr>
            <a:xfrm>
              <a:off x="838200" y="1557540"/>
              <a:ext cx="9906000" cy="1594485"/>
            </a:xfrm>
            <a:custGeom>
              <a:avLst/>
              <a:gdLst/>
              <a:ahLst/>
              <a:cxnLst/>
              <a:rect l="l" t="t" r="r" b="b"/>
              <a:pathLst>
                <a:path w="9906000" h="1594485">
                  <a:moveTo>
                    <a:pt x="9906000" y="835139"/>
                  </a:moveTo>
                  <a:lnTo>
                    <a:pt x="0" y="835139"/>
                  </a:lnTo>
                  <a:lnTo>
                    <a:pt x="0" y="1594091"/>
                  </a:lnTo>
                  <a:lnTo>
                    <a:pt x="9906000" y="1594091"/>
                  </a:lnTo>
                  <a:lnTo>
                    <a:pt x="9906000" y="835139"/>
                  </a:lnTo>
                  <a:close/>
                </a:path>
                <a:path w="9906000" h="1594485">
                  <a:moveTo>
                    <a:pt x="9906000" y="0"/>
                  </a:moveTo>
                  <a:lnTo>
                    <a:pt x="0" y="0"/>
                  </a:lnTo>
                  <a:lnTo>
                    <a:pt x="0" y="758939"/>
                  </a:lnTo>
                  <a:lnTo>
                    <a:pt x="9906000" y="758939"/>
                  </a:lnTo>
                  <a:lnTo>
                    <a:pt x="9906000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850391" y="2354580"/>
              <a:ext cx="9882505" cy="0"/>
            </a:xfrm>
            <a:custGeom>
              <a:avLst/>
              <a:gdLst/>
              <a:ahLst/>
              <a:cxnLst/>
              <a:rect l="l" t="t" r="r" b="b"/>
              <a:pathLst>
                <a:path w="9882505">
                  <a:moveTo>
                    <a:pt x="0" y="0"/>
                  </a:moveTo>
                  <a:lnTo>
                    <a:pt x="9882251" y="0"/>
                  </a:lnTo>
                </a:path>
              </a:pathLst>
            </a:custGeom>
            <a:ln w="76200">
              <a:solidFill>
                <a:srgbClr val="FFFFFF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7650480" y="1764792"/>
              <a:ext cx="882650" cy="882650"/>
            </a:xfrm>
            <a:custGeom>
              <a:avLst/>
              <a:gdLst/>
              <a:ahLst/>
              <a:cxnLst/>
              <a:rect l="l" t="t" r="r" b="b"/>
              <a:pathLst>
                <a:path w="882650" h="882650">
                  <a:moveTo>
                    <a:pt x="441198" y="0"/>
                  </a:moveTo>
                  <a:lnTo>
                    <a:pt x="393116" y="2588"/>
                  </a:lnTo>
                  <a:lnTo>
                    <a:pt x="346536" y="10173"/>
                  </a:lnTo>
                  <a:lnTo>
                    <a:pt x="301727" y="22488"/>
                  </a:lnTo>
                  <a:lnTo>
                    <a:pt x="258957" y="39261"/>
                  </a:lnTo>
                  <a:lnTo>
                    <a:pt x="218496" y="60226"/>
                  </a:lnTo>
                  <a:lnTo>
                    <a:pt x="180612" y="85112"/>
                  </a:lnTo>
                  <a:lnTo>
                    <a:pt x="145574" y="113651"/>
                  </a:lnTo>
                  <a:lnTo>
                    <a:pt x="113651" y="145574"/>
                  </a:lnTo>
                  <a:lnTo>
                    <a:pt x="85112" y="180612"/>
                  </a:lnTo>
                  <a:lnTo>
                    <a:pt x="60226" y="218496"/>
                  </a:lnTo>
                  <a:lnTo>
                    <a:pt x="39261" y="258957"/>
                  </a:lnTo>
                  <a:lnTo>
                    <a:pt x="22488" y="301727"/>
                  </a:lnTo>
                  <a:lnTo>
                    <a:pt x="10173" y="346536"/>
                  </a:lnTo>
                  <a:lnTo>
                    <a:pt x="2588" y="393116"/>
                  </a:lnTo>
                  <a:lnTo>
                    <a:pt x="0" y="441198"/>
                  </a:lnTo>
                  <a:lnTo>
                    <a:pt x="2588" y="489279"/>
                  </a:lnTo>
                  <a:lnTo>
                    <a:pt x="10173" y="535859"/>
                  </a:lnTo>
                  <a:lnTo>
                    <a:pt x="22488" y="580668"/>
                  </a:lnTo>
                  <a:lnTo>
                    <a:pt x="39261" y="623438"/>
                  </a:lnTo>
                  <a:lnTo>
                    <a:pt x="60226" y="663899"/>
                  </a:lnTo>
                  <a:lnTo>
                    <a:pt x="85112" y="701783"/>
                  </a:lnTo>
                  <a:lnTo>
                    <a:pt x="113651" y="736821"/>
                  </a:lnTo>
                  <a:lnTo>
                    <a:pt x="145574" y="768744"/>
                  </a:lnTo>
                  <a:lnTo>
                    <a:pt x="180612" y="797283"/>
                  </a:lnTo>
                  <a:lnTo>
                    <a:pt x="218496" y="822169"/>
                  </a:lnTo>
                  <a:lnTo>
                    <a:pt x="258957" y="843134"/>
                  </a:lnTo>
                  <a:lnTo>
                    <a:pt x="301727" y="859907"/>
                  </a:lnTo>
                  <a:lnTo>
                    <a:pt x="346536" y="872222"/>
                  </a:lnTo>
                  <a:lnTo>
                    <a:pt x="393116" y="879807"/>
                  </a:lnTo>
                  <a:lnTo>
                    <a:pt x="441198" y="882396"/>
                  </a:lnTo>
                  <a:lnTo>
                    <a:pt x="489279" y="879807"/>
                  </a:lnTo>
                  <a:lnTo>
                    <a:pt x="535859" y="872222"/>
                  </a:lnTo>
                  <a:lnTo>
                    <a:pt x="580668" y="859907"/>
                  </a:lnTo>
                  <a:lnTo>
                    <a:pt x="623438" y="843134"/>
                  </a:lnTo>
                  <a:lnTo>
                    <a:pt x="663899" y="822169"/>
                  </a:lnTo>
                  <a:lnTo>
                    <a:pt x="701783" y="797283"/>
                  </a:lnTo>
                  <a:lnTo>
                    <a:pt x="736821" y="768744"/>
                  </a:lnTo>
                  <a:lnTo>
                    <a:pt x="768744" y="736821"/>
                  </a:lnTo>
                  <a:lnTo>
                    <a:pt x="797283" y="701783"/>
                  </a:lnTo>
                  <a:lnTo>
                    <a:pt x="822169" y="663899"/>
                  </a:lnTo>
                  <a:lnTo>
                    <a:pt x="843134" y="623438"/>
                  </a:lnTo>
                  <a:lnTo>
                    <a:pt x="859907" y="580668"/>
                  </a:lnTo>
                  <a:lnTo>
                    <a:pt x="872222" y="535859"/>
                  </a:lnTo>
                  <a:lnTo>
                    <a:pt x="879807" y="489279"/>
                  </a:lnTo>
                  <a:lnTo>
                    <a:pt x="882396" y="441198"/>
                  </a:lnTo>
                  <a:lnTo>
                    <a:pt x="879807" y="393116"/>
                  </a:lnTo>
                  <a:lnTo>
                    <a:pt x="872222" y="346536"/>
                  </a:lnTo>
                  <a:lnTo>
                    <a:pt x="859907" y="301727"/>
                  </a:lnTo>
                  <a:lnTo>
                    <a:pt x="843134" y="258957"/>
                  </a:lnTo>
                  <a:lnTo>
                    <a:pt x="822169" y="218496"/>
                  </a:lnTo>
                  <a:lnTo>
                    <a:pt x="797283" y="180612"/>
                  </a:lnTo>
                  <a:lnTo>
                    <a:pt x="768744" y="145574"/>
                  </a:lnTo>
                  <a:lnTo>
                    <a:pt x="736821" y="113651"/>
                  </a:lnTo>
                  <a:lnTo>
                    <a:pt x="701783" y="85112"/>
                  </a:lnTo>
                  <a:lnTo>
                    <a:pt x="663899" y="60226"/>
                  </a:lnTo>
                  <a:lnTo>
                    <a:pt x="623438" y="39261"/>
                  </a:lnTo>
                  <a:lnTo>
                    <a:pt x="580668" y="22488"/>
                  </a:lnTo>
                  <a:lnTo>
                    <a:pt x="535859" y="10173"/>
                  </a:lnTo>
                  <a:lnTo>
                    <a:pt x="489279" y="2588"/>
                  </a:lnTo>
                  <a:lnTo>
                    <a:pt x="441198" y="0"/>
                  </a:lnTo>
                  <a:close/>
                </a:path>
              </a:pathLst>
            </a:custGeom>
            <a:solidFill>
              <a:srgbClr val="5CAC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2770632" y="1252727"/>
              <a:ext cx="1862455" cy="1477010"/>
            </a:xfrm>
            <a:custGeom>
              <a:avLst/>
              <a:gdLst/>
              <a:ahLst/>
              <a:cxnLst/>
              <a:rect l="l" t="t" r="r" b="b"/>
              <a:pathLst>
                <a:path w="1862454" h="1477010">
                  <a:moveTo>
                    <a:pt x="1371600" y="1035558"/>
                  </a:moveTo>
                  <a:lnTo>
                    <a:pt x="1369009" y="987488"/>
                  </a:lnTo>
                  <a:lnTo>
                    <a:pt x="1361427" y="940904"/>
                  </a:lnTo>
                  <a:lnTo>
                    <a:pt x="1349133" y="896099"/>
                  </a:lnTo>
                  <a:lnTo>
                    <a:pt x="1332382" y="853325"/>
                  </a:lnTo>
                  <a:lnTo>
                    <a:pt x="1311452" y="812863"/>
                  </a:lnTo>
                  <a:lnTo>
                    <a:pt x="1286598" y="774979"/>
                  </a:lnTo>
                  <a:lnTo>
                    <a:pt x="1258112" y="739940"/>
                  </a:lnTo>
                  <a:lnTo>
                    <a:pt x="1226235" y="708012"/>
                  </a:lnTo>
                  <a:lnTo>
                    <a:pt x="1191260" y="679475"/>
                  </a:lnTo>
                  <a:lnTo>
                    <a:pt x="1153439" y="654596"/>
                  </a:lnTo>
                  <a:lnTo>
                    <a:pt x="1113040" y="633628"/>
                  </a:lnTo>
                  <a:lnTo>
                    <a:pt x="1070356" y="616851"/>
                  </a:lnTo>
                  <a:lnTo>
                    <a:pt x="1025626" y="604545"/>
                  </a:lnTo>
                  <a:lnTo>
                    <a:pt x="979144" y="596950"/>
                  </a:lnTo>
                  <a:lnTo>
                    <a:pt x="931164" y="594360"/>
                  </a:lnTo>
                  <a:lnTo>
                    <a:pt x="883170" y="596950"/>
                  </a:lnTo>
                  <a:lnTo>
                    <a:pt x="836688" y="604545"/>
                  </a:lnTo>
                  <a:lnTo>
                    <a:pt x="791959" y="616851"/>
                  </a:lnTo>
                  <a:lnTo>
                    <a:pt x="749274" y="633628"/>
                  </a:lnTo>
                  <a:lnTo>
                    <a:pt x="708875" y="654596"/>
                  </a:lnTo>
                  <a:lnTo>
                    <a:pt x="671055" y="679475"/>
                  </a:lnTo>
                  <a:lnTo>
                    <a:pt x="636079" y="708012"/>
                  </a:lnTo>
                  <a:lnTo>
                    <a:pt x="604202" y="739940"/>
                  </a:lnTo>
                  <a:lnTo>
                    <a:pt x="575716" y="774979"/>
                  </a:lnTo>
                  <a:lnTo>
                    <a:pt x="550862" y="812863"/>
                  </a:lnTo>
                  <a:lnTo>
                    <a:pt x="529932" y="853325"/>
                  </a:lnTo>
                  <a:lnTo>
                    <a:pt x="513181" y="896099"/>
                  </a:lnTo>
                  <a:lnTo>
                    <a:pt x="500888" y="940904"/>
                  </a:lnTo>
                  <a:lnTo>
                    <a:pt x="493306" y="987488"/>
                  </a:lnTo>
                  <a:lnTo>
                    <a:pt x="490728" y="1035558"/>
                  </a:lnTo>
                  <a:lnTo>
                    <a:pt x="493306" y="1083640"/>
                  </a:lnTo>
                  <a:lnTo>
                    <a:pt x="500888" y="1130223"/>
                  </a:lnTo>
                  <a:lnTo>
                    <a:pt x="513181" y="1175029"/>
                  </a:lnTo>
                  <a:lnTo>
                    <a:pt x="529932" y="1217803"/>
                  </a:lnTo>
                  <a:lnTo>
                    <a:pt x="550862" y="1258265"/>
                  </a:lnTo>
                  <a:lnTo>
                    <a:pt x="575716" y="1296149"/>
                  </a:lnTo>
                  <a:lnTo>
                    <a:pt x="604202" y="1331188"/>
                  </a:lnTo>
                  <a:lnTo>
                    <a:pt x="636079" y="1363116"/>
                  </a:lnTo>
                  <a:lnTo>
                    <a:pt x="671055" y="1391653"/>
                  </a:lnTo>
                  <a:lnTo>
                    <a:pt x="708875" y="1416532"/>
                  </a:lnTo>
                  <a:lnTo>
                    <a:pt x="749274" y="1437500"/>
                  </a:lnTo>
                  <a:lnTo>
                    <a:pt x="791959" y="1454277"/>
                  </a:lnTo>
                  <a:lnTo>
                    <a:pt x="836688" y="1466583"/>
                  </a:lnTo>
                  <a:lnTo>
                    <a:pt x="883170" y="1474177"/>
                  </a:lnTo>
                  <a:lnTo>
                    <a:pt x="931164" y="1476756"/>
                  </a:lnTo>
                  <a:lnTo>
                    <a:pt x="979144" y="1474177"/>
                  </a:lnTo>
                  <a:lnTo>
                    <a:pt x="1025626" y="1466583"/>
                  </a:lnTo>
                  <a:lnTo>
                    <a:pt x="1070356" y="1454277"/>
                  </a:lnTo>
                  <a:lnTo>
                    <a:pt x="1113040" y="1437500"/>
                  </a:lnTo>
                  <a:lnTo>
                    <a:pt x="1153439" y="1416532"/>
                  </a:lnTo>
                  <a:lnTo>
                    <a:pt x="1191260" y="1391653"/>
                  </a:lnTo>
                  <a:lnTo>
                    <a:pt x="1226235" y="1363116"/>
                  </a:lnTo>
                  <a:lnTo>
                    <a:pt x="1258112" y="1331188"/>
                  </a:lnTo>
                  <a:lnTo>
                    <a:pt x="1286598" y="1296149"/>
                  </a:lnTo>
                  <a:lnTo>
                    <a:pt x="1311452" y="1258265"/>
                  </a:lnTo>
                  <a:lnTo>
                    <a:pt x="1332382" y="1217803"/>
                  </a:lnTo>
                  <a:lnTo>
                    <a:pt x="1349133" y="1175029"/>
                  </a:lnTo>
                  <a:lnTo>
                    <a:pt x="1361427" y="1130223"/>
                  </a:lnTo>
                  <a:lnTo>
                    <a:pt x="1369009" y="1083640"/>
                  </a:lnTo>
                  <a:lnTo>
                    <a:pt x="1371600" y="1035558"/>
                  </a:lnTo>
                  <a:close/>
                </a:path>
                <a:path w="1862454" h="1477010">
                  <a:moveTo>
                    <a:pt x="1862328" y="256032"/>
                  </a:moveTo>
                  <a:lnTo>
                    <a:pt x="1606296" y="0"/>
                  </a:lnTo>
                  <a:lnTo>
                    <a:pt x="0" y="0"/>
                  </a:lnTo>
                  <a:lnTo>
                    <a:pt x="0" y="512064"/>
                  </a:lnTo>
                  <a:lnTo>
                    <a:pt x="1606296" y="512064"/>
                  </a:lnTo>
                  <a:lnTo>
                    <a:pt x="1862328" y="256032"/>
                  </a:lnTo>
                  <a:close/>
                </a:path>
              </a:pathLst>
            </a:custGeom>
            <a:solidFill>
              <a:srgbClr val="89C9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7159751" y="1170432"/>
              <a:ext cx="1864360" cy="510540"/>
            </a:xfrm>
            <a:custGeom>
              <a:avLst/>
              <a:gdLst/>
              <a:ahLst/>
              <a:cxnLst/>
              <a:rect l="l" t="t" r="r" b="b"/>
              <a:pathLst>
                <a:path w="1864359" h="510539">
                  <a:moveTo>
                    <a:pt x="1608581" y="0"/>
                  </a:moveTo>
                  <a:lnTo>
                    <a:pt x="0" y="0"/>
                  </a:lnTo>
                  <a:lnTo>
                    <a:pt x="0" y="510539"/>
                  </a:lnTo>
                  <a:lnTo>
                    <a:pt x="1608581" y="510539"/>
                  </a:lnTo>
                  <a:lnTo>
                    <a:pt x="1863852" y="255269"/>
                  </a:lnTo>
                  <a:lnTo>
                    <a:pt x="1608581" y="0"/>
                  </a:lnTo>
                  <a:close/>
                </a:path>
              </a:pathLst>
            </a:custGeom>
            <a:solidFill>
              <a:srgbClr val="5CAC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3017011" y="1338834"/>
            <a:ext cx="1273810" cy="3238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950" b="1" dirty="0">
                <a:solidFill>
                  <a:srgbClr val="FFFFFF"/>
                </a:solidFill>
                <a:latin typeface="微軟正黑體"/>
                <a:cs typeface="微軟正黑體"/>
              </a:rPr>
              <a:t>檢視</a:t>
            </a:r>
            <a:r>
              <a:rPr sz="1950" b="1" spc="-10" dirty="0">
                <a:solidFill>
                  <a:srgbClr val="FFFFFF"/>
                </a:solidFill>
                <a:latin typeface="微軟正黑體"/>
                <a:cs typeface="微軟正黑體"/>
              </a:rPr>
              <a:t>AI</a:t>
            </a:r>
            <a:r>
              <a:rPr sz="1950" b="1" spc="-25" dirty="0">
                <a:solidFill>
                  <a:srgbClr val="FFFFFF"/>
                </a:solidFill>
                <a:latin typeface="微軟正黑體"/>
                <a:cs typeface="微軟正黑體"/>
              </a:rPr>
              <a:t>方案</a:t>
            </a:r>
            <a:endParaRPr sz="1950">
              <a:latin typeface="微軟正黑體"/>
              <a:cs typeface="微軟正黑體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266178" y="1255522"/>
            <a:ext cx="1516380" cy="3238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950" b="1" spc="-10" dirty="0">
                <a:solidFill>
                  <a:srgbClr val="FFFFFF"/>
                </a:solidFill>
                <a:latin typeface="微軟正黑體"/>
                <a:cs typeface="微軟正黑體"/>
              </a:rPr>
              <a:t>檢視企業資源</a:t>
            </a:r>
            <a:endParaRPr sz="1950">
              <a:latin typeface="微軟正黑體"/>
              <a:cs typeface="微軟正黑體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3261359" y="1549146"/>
            <a:ext cx="4874260" cy="2630170"/>
            <a:chOff x="3261359" y="1549146"/>
            <a:chExt cx="4874260" cy="2630170"/>
          </a:xfrm>
        </p:grpSpPr>
        <p:sp>
          <p:nvSpPr>
            <p:cNvPr id="17" name="object 17"/>
            <p:cNvSpPr/>
            <p:nvPr/>
          </p:nvSpPr>
          <p:spPr>
            <a:xfrm>
              <a:off x="3659123" y="1632966"/>
              <a:ext cx="86995" cy="1913889"/>
            </a:xfrm>
            <a:custGeom>
              <a:avLst/>
              <a:gdLst/>
              <a:ahLst/>
              <a:cxnLst/>
              <a:rect l="l" t="t" r="r" b="b"/>
              <a:pathLst>
                <a:path w="86995" h="1913889">
                  <a:moveTo>
                    <a:pt x="28955" y="1829561"/>
                  </a:moveTo>
                  <a:lnTo>
                    <a:pt x="26521" y="1830052"/>
                  </a:lnTo>
                  <a:lnTo>
                    <a:pt x="12715" y="1839356"/>
                  </a:lnTo>
                  <a:lnTo>
                    <a:pt x="3411" y="1853162"/>
                  </a:lnTo>
                  <a:lnTo>
                    <a:pt x="0" y="1870075"/>
                  </a:lnTo>
                  <a:lnTo>
                    <a:pt x="3411" y="1886987"/>
                  </a:lnTo>
                  <a:lnTo>
                    <a:pt x="12715" y="1900793"/>
                  </a:lnTo>
                  <a:lnTo>
                    <a:pt x="26521" y="1910097"/>
                  </a:lnTo>
                  <a:lnTo>
                    <a:pt x="43434" y="1913509"/>
                  </a:lnTo>
                  <a:lnTo>
                    <a:pt x="60346" y="1910097"/>
                  </a:lnTo>
                  <a:lnTo>
                    <a:pt x="74152" y="1900793"/>
                  </a:lnTo>
                  <a:lnTo>
                    <a:pt x="83456" y="1886987"/>
                  </a:lnTo>
                  <a:lnTo>
                    <a:pt x="86867" y="1870075"/>
                  </a:lnTo>
                  <a:lnTo>
                    <a:pt x="28955" y="1870075"/>
                  </a:lnTo>
                  <a:lnTo>
                    <a:pt x="28955" y="1829561"/>
                  </a:lnTo>
                  <a:close/>
                </a:path>
                <a:path w="86995" h="1913889">
                  <a:moveTo>
                    <a:pt x="43434" y="1826641"/>
                  </a:moveTo>
                  <a:lnTo>
                    <a:pt x="28955" y="1829561"/>
                  </a:lnTo>
                  <a:lnTo>
                    <a:pt x="28955" y="1870075"/>
                  </a:lnTo>
                  <a:lnTo>
                    <a:pt x="57912" y="1870075"/>
                  </a:lnTo>
                  <a:lnTo>
                    <a:pt x="57912" y="1829561"/>
                  </a:lnTo>
                  <a:lnTo>
                    <a:pt x="43434" y="1826641"/>
                  </a:lnTo>
                  <a:close/>
                </a:path>
                <a:path w="86995" h="1913889">
                  <a:moveTo>
                    <a:pt x="57912" y="1829561"/>
                  </a:moveTo>
                  <a:lnTo>
                    <a:pt x="57912" y="1870075"/>
                  </a:lnTo>
                  <a:lnTo>
                    <a:pt x="86867" y="1870075"/>
                  </a:lnTo>
                  <a:lnTo>
                    <a:pt x="83456" y="1853162"/>
                  </a:lnTo>
                  <a:lnTo>
                    <a:pt x="74152" y="1839356"/>
                  </a:lnTo>
                  <a:lnTo>
                    <a:pt x="60346" y="1830052"/>
                  </a:lnTo>
                  <a:lnTo>
                    <a:pt x="57912" y="1829561"/>
                  </a:lnTo>
                  <a:close/>
                </a:path>
                <a:path w="86995" h="1913889">
                  <a:moveTo>
                    <a:pt x="57912" y="0"/>
                  </a:moveTo>
                  <a:lnTo>
                    <a:pt x="28955" y="0"/>
                  </a:lnTo>
                  <a:lnTo>
                    <a:pt x="28955" y="1829561"/>
                  </a:lnTo>
                  <a:lnTo>
                    <a:pt x="43434" y="1826641"/>
                  </a:lnTo>
                  <a:lnTo>
                    <a:pt x="57912" y="1826641"/>
                  </a:lnTo>
                  <a:lnTo>
                    <a:pt x="57912" y="0"/>
                  </a:lnTo>
                  <a:close/>
                </a:path>
                <a:path w="86995" h="1913889">
                  <a:moveTo>
                    <a:pt x="57912" y="1826641"/>
                  </a:moveTo>
                  <a:lnTo>
                    <a:pt x="43434" y="1826641"/>
                  </a:lnTo>
                  <a:lnTo>
                    <a:pt x="57912" y="1829561"/>
                  </a:lnTo>
                  <a:lnTo>
                    <a:pt x="57912" y="1826641"/>
                  </a:lnTo>
                  <a:close/>
                </a:path>
              </a:pathLst>
            </a:custGeom>
            <a:solidFill>
              <a:srgbClr val="89C9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8048244" y="1549146"/>
              <a:ext cx="86995" cy="1913889"/>
            </a:xfrm>
            <a:custGeom>
              <a:avLst/>
              <a:gdLst/>
              <a:ahLst/>
              <a:cxnLst/>
              <a:rect l="l" t="t" r="r" b="b"/>
              <a:pathLst>
                <a:path w="86995" h="1913889">
                  <a:moveTo>
                    <a:pt x="28955" y="1829815"/>
                  </a:moveTo>
                  <a:lnTo>
                    <a:pt x="26521" y="1830306"/>
                  </a:lnTo>
                  <a:lnTo>
                    <a:pt x="12715" y="1839610"/>
                  </a:lnTo>
                  <a:lnTo>
                    <a:pt x="3411" y="1853416"/>
                  </a:lnTo>
                  <a:lnTo>
                    <a:pt x="0" y="1870328"/>
                  </a:lnTo>
                  <a:lnTo>
                    <a:pt x="3411" y="1887241"/>
                  </a:lnTo>
                  <a:lnTo>
                    <a:pt x="12715" y="1901047"/>
                  </a:lnTo>
                  <a:lnTo>
                    <a:pt x="26521" y="1910351"/>
                  </a:lnTo>
                  <a:lnTo>
                    <a:pt x="43433" y="1913763"/>
                  </a:lnTo>
                  <a:lnTo>
                    <a:pt x="60346" y="1910351"/>
                  </a:lnTo>
                  <a:lnTo>
                    <a:pt x="74152" y="1901047"/>
                  </a:lnTo>
                  <a:lnTo>
                    <a:pt x="83456" y="1887241"/>
                  </a:lnTo>
                  <a:lnTo>
                    <a:pt x="86867" y="1870328"/>
                  </a:lnTo>
                  <a:lnTo>
                    <a:pt x="28955" y="1870328"/>
                  </a:lnTo>
                  <a:lnTo>
                    <a:pt x="28955" y="1829815"/>
                  </a:lnTo>
                  <a:close/>
                </a:path>
                <a:path w="86995" h="1913889">
                  <a:moveTo>
                    <a:pt x="43433" y="1826894"/>
                  </a:moveTo>
                  <a:lnTo>
                    <a:pt x="28955" y="1829815"/>
                  </a:lnTo>
                  <a:lnTo>
                    <a:pt x="28955" y="1870328"/>
                  </a:lnTo>
                  <a:lnTo>
                    <a:pt x="57911" y="1870328"/>
                  </a:lnTo>
                  <a:lnTo>
                    <a:pt x="57911" y="1829815"/>
                  </a:lnTo>
                  <a:lnTo>
                    <a:pt x="43433" y="1826894"/>
                  </a:lnTo>
                  <a:close/>
                </a:path>
                <a:path w="86995" h="1913889">
                  <a:moveTo>
                    <a:pt x="57912" y="1829815"/>
                  </a:moveTo>
                  <a:lnTo>
                    <a:pt x="57911" y="1870328"/>
                  </a:lnTo>
                  <a:lnTo>
                    <a:pt x="86867" y="1870328"/>
                  </a:lnTo>
                  <a:lnTo>
                    <a:pt x="83456" y="1853416"/>
                  </a:lnTo>
                  <a:lnTo>
                    <a:pt x="74152" y="1839610"/>
                  </a:lnTo>
                  <a:lnTo>
                    <a:pt x="60346" y="1830306"/>
                  </a:lnTo>
                  <a:lnTo>
                    <a:pt x="57912" y="1829815"/>
                  </a:lnTo>
                  <a:close/>
                </a:path>
                <a:path w="86995" h="1913889">
                  <a:moveTo>
                    <a:pt x="57911" y="0"/>
                  </a:moveTo>
                  <a:lnTo>
                    <a:pt x="28955" y="0"/>
                  </a:lnTo>
                  <a:lnTo>
                    <a:pt x="28955" y="1829815"/>
                  </a:lnTo>
                  <a:lnTo>
                    <a:pt x="43433" y="1826894"/>
                  </a:lnTo>
                  <a:lnTo>
                    <a:pt x="57911" y="1826894"/>
                  </a:lnTo>
                  <a:lnTo>
                    <a:pt x="57911" y="0"/>
                  </a:lnTo>
                  <a:close/>
                </a:path>
                <a:path w="86995" h="1913889">
                  <a:moveTo>
                    <a:pt x="57911" y="1826894"/>
                  </a:moveTo>
                  <a:lnTo>
                    <a:pt x="43433" y="1826894"/>
                  </a:lnTo>
                  <a:lnTo>
                    <a:pt x="57912" y="1829815"/>
                  </a:lnTo>
                  <a:lnTo>
                    <a:pt x="57911" y="1826894"/>
                  </a:lnTo>
                  <a:close/>
                </a:path>
              </a:pathLst>
            </a:custGeom>
            <a:solidFill>
              <a:srgbClr val="5CAC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3261359" y="3573780"/>
              <a:ext cx="881380" cy="605155"/>
            </a:xfrm>
            <a:custGeom>
              <a:avLst/>
              <a:gdLst/>
              <a:ahLst/>
              <a:cxnLst/>
              <a:rect l="l" t="t" r="r" b="b"/>
              <a:pathLst>
                <a:path w="881379" h="605154">
                  <a:moveTo>
                    <a:pt x="440436" y="0"/>
                  </a:moveTo>
                  <a:lnTo>
                    <a:pt x="385196" y="2356"/>
                  </a:lnTo>
                  <a:lnTo>
                    <a:pt x="332002" y="9235"/>
                  </a:lnTo>
                  <a:lnTo>
                    <a:pt x="281267" y="20355"/>
                  </a:lnTo>
                  <a:lnTo>
                    <a:pt x="233402" y="35432"/>
                  </a:lnTo>
                  <a:lnTo>
                    <a:pt x="188823" y="54184"/>
                  </a:lnTo>
                  <a:lnTo>
                    <a:pt x="147941" y="76327"/>
                  </a:lnTo>
                  <a:lnTo>
                    <a:pt x="111170" y="101579"/>
                  </a:lnTo>
                  <a:lnTo>
                    <a:pt x="78922" y="129655"/>
                  </a:lnTo>
                  <a:lnTo>
                    <a:pt x="51612" y="160274"/>
                  </a:lnTo>
                  <a:lnTo>
                    <a:pt x="29651" y="193153"/>
                  </a:lnTo>
                  <a:lnTo>
                    <a:pt x="13453" y="228007"/>
                  </a:lnTo>
                  <a:lnTo>
                    <a:pt x="0" y="302514"/>
                  </a:lnTo>
                  <a:lnTo>
                    <a:pt x="3432" y="340472"/>
                  </a:lnTo>
                  <a:lnTo>
                    <a:pt x="29651" y="411874"/>
                  </a:lnTo>
                  <a:lnTo>
                    <a:pt x="51612" y="444753"/>
                  </a:lnTo>
                  <a:lnTo>
                    <a:pt x="78922" y="475372"/>
                  </a:lnTo>
                  <a:lnTo>
                    <a:pt x="111170" y="503448"/>
                  </a:lnTo>
                  <a:lnTo>
                    <a:pt x="147941" y="528700"/>
                  </a:lnTo>
                  <a:lnTo>
                    <a:pt x="188823" y="550843"/>
                  </a:lnTo>
                  <a:lnTo>
                    <a:pt x="233402" y="569595"/>
                  </a:lnTo>
                  <a:lnTo>
                    <a:pt x="281267" y="584672"/>
                  </a:lnTo>
                  <a:lnTo>
                    <a:pt x="332002" y="595792"/>
                  </a:lnTo>
                  <a:lnTo>
                    <a:pt x="385196" y="602671"/>
                  </a:lnTo>
                  <a:lnTo>
                    <a:pt x="440436" y="605028"/>
                  </a:lnTo>
                  <a:lnTo>
                    <a:pt x="495675" y="602671"/>
                  </a:lnTo>
                  <a:lnTo>
                    <a:pt x="548869" y="595792"/>
                  </a:lnTo>
                  <a:lnTo>
                    <a:pt x="599604" y="584672"/>
                  </a:lnTo>
                  <a:lnTo>
                    <a:pt x="647469" y="569595"/>
                  </a:lnTo>
                  <a:lnTo>
                    <a:pt x="692048" y="550843"/>
                  </a:lnTo>
                  <a:lnTo>
                    <a:pt x="732930" y="528700"/>
                  </a:lnTo>
                  <a:lnTo>
                    <a:pt x="769701" y="503448"/>
                  </a:lnTo>
                  <a:lnTo>
                    <a:pt x="801949" y="475372"/>
                  </a:lnTo>
                  <a:lnTo>
                    <a:pt x="829259" y="444753"/>
                  </a:lnTo>
                  <a:lnTo>
                    <a:pt x="851220" y="411874"/>
                  </a:lnTo>
                  <a:lnTo>
                    <a:pt x="867418" y="377020"/>
                  </a:lnTo>
                  <a:lnTo>
                    <a:pt x="880872" y="302514"/>
                  </a:lnTo>
                  <a:lnTo>
                    <a:pt x="877439" y="264555"/>
                  </a:lnTo>
                  <a:lnTo>
                    <a:pt x="851220" y="193153"/>
                  </a:lnTo>
                  <a:lnTo>
                    <a:pt x="829259" y="160274"/>
                  </a:lnTo>
                  <a:lnTo>
                    <a:pt x="801949" y="129655"/>
                  </a:lnTo>
                  <a:lnTo>
                    <a:pt x="769701" y="101579"/>
                  </a:lnTo>
                  <a:lnTo>
                    <a:pt x="732930" y="76327"/>
                  </a:lnTo>
                  <a:lnTo>
                    <a:pt x="692048" y="54184"/>
                  </a:lnTo>
                  <a:lnTo>
                    <a:pt x="647469" y="35432"/>
                  </a:lnTo>
                  <a:lnTo>
                    <a:pt x="599604" y="20355"/>
                  </a:lnTo>
                  <a:lnTo>
                    <a:pt x="548869" y="9235"/>
                  </a:lnTo>
                  <a:lnTo>
                    <a:pt x="495675" y="2356"/>
                  </a:lnTo>
                  <a:lnTo>
                    <a:pt x="440436" y="0"/>
                  </a:lnTo>
                  <a:close/>
                </a:path>
              </a:pathLst>
            </a:custGeom>
            <a:solidFill>
              <a:srgbClr val="89C9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1925573" y="3734180"/>
            <a:ext cx="3354070" cy="224980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99390" algn="ctr">
              <a:lnSpc>
                <a:spcPct val="100000"/>
              </a:lnSpc>
              <a:spcBef>
                <a:spcPts val="120"/>
              </a:spcBef>
            </a:pPr>
            <a:r>
              <a:rPr sz="1600" spc="-50" dirty="0">
                <a:solidFill>
                  <a:srgbClr val="FFFFFF"/>
                </a:solidFill>
                <a:latin typeface="微軟正黑體"/>
                <a:cs typeface="微軟正黑體"/>
              </a:rPr>
              <a:t>5</a:t>
            </a:r>
            <a:endParaRPr sz="1600">
              <a:latin typeface="微軟正黑體"/>
              <a:cs typeface="微軟正黑體"/>
            </a:endParaRPr>
          </a:p>
          <a:p>
            <a:pPr marL="12700">
              <a:lnSpc>
                <a:spcPct val="100000"/>
              </a:lnSpc>
              <a:spcBef>
                <a:spcPts val="1530"/>
              </a:spcBef>
            </a:pPr>
            <a:r>
              <a:rPr sz="1600" b="1" spc="-35" dirty="0">
                <a:solidFill>
                  <a:srgbClr val="092E8B"/>
                </a:solidFill>
                <a:latin typeface="微軟正黑體"/>
                <a:cs typeface="微軟正黑體"/>
              </a:rPr>
              <a:t>目的：</a:t>
            </a:r>
            <a:endParaRPr sz="1600">
              <a:latin typeface="微軟正黑體"/>
              <a:cs typeface="微軟正黑體"/>
            </a:endParaRPr>
          </a:p>
          <a:p>
            <a:pPr marL="12700">
              <a:lnSpc>
                <a:spcPct val="100000"/>
              </a:lnSpc>
            </a:pPr>
            <a:r>
              <a:rPr sz="1600" spc="-30" dirty="0">
                <a:latin typeface="微軟正黑體"/>
                <a:cs typeface="微軟正黑體"/>
              </a:rPr>
              <a:t>根據提取現場改善項目，</a:t>
            </a:r>
            <a:endParaRPr sz="1600">
              <a:latin typeface="微軟正黑體"/>
              <a:cs typeface="微軟正黑體"/>
            </a:endParaRPr>
          </a:p>
          <a:p>
            <a:pPr marL="12700">
              <a:lnSpc>
                <a:spcPct val="100000"/>
              </a:lnSpc>
            </a:pPr>
            <a:r>
              <a:rPr sz="1600" spc="-30" dirty="0">
                <a:latin typeface="微軟正黑體"/>
                <a:cs typeface="微軟正黑體"/>
              </a:rPr>
              <a:t>尋找對應</a:t>
            </a:r>
            <a:r>
              <a:rPr sz="1600" spc="-20" dirty="0">
                <a:latin typeface="微軟正黑體"/>
                <a:cs typeface="微軟正黑體"/>
              </a:rPr>
              <a:t>AI</a:t>
            </a:r>
            <a:r>
              <a:rPr sz="1600" spc="-40" dirty="0">
                <a:latin typeface="微軟正黑體"/>
                <a:cs typeface="微軟正黑體"/>
              </a:rPr>
              <a:t>方案</a:t>
            </a:r>
            <a:endParaRPr sz="1600">
              <a:latin typeface="微軟正黑體"/>
              <a:cs typeface="微軟正黑體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1600" b="1" spc="-35" dirty="0">
                <a:solidFill>
                  <a:srgbClr val="092E8B"/>
                </a:solidFill>
                <a:latin typeface="微軟正黑體"/>
                <a:cs typeface="微軟正黑體"/>
              </a:rPr>
              <a:t>作法：</a:t>
            </a:r>
            <a:endParaRPr sz="1600">
              <a:latin typeface="微軟正黑體"/>
              <a:cs typeface="微軟正黑體"/>
            </a:endParaRPr>
          </a:p>
          <a:p>
            <a:pPr marL="299085" indent="-286385">
              <a:lnSpc>
                <a:spcPct val="100000"/>
              </a:lnSpc>
              <a:spcBef>
                <a:spcPts val="5"/>
              </a:spcBef>
              <a:buFont typeface="Wingdings"/>
              <a:buChar char=""/>
              <a:tabLst>
                <a:tab pos="299085" algn="l"/>
              </a:tabLst>
            </a:pPr>
            <a:r>
              <a:rPr sz="1600" spc="-30" dirty="0">
                <a:latin typeface="微軟正黑體"/>
                <a:cs typeface="微軟正黑體"/>
              </a:rPr>
              <a:t>企業部門主管</a:t>
            </a:r>
            <a:endParaRPr sz="1600">
              <a:latin typeface="微軟正黑體"/>
              <a:cs typeface="微軟正黑體"/>
            </a:endParaRPr>
          </a:p>
          <a:p>
            <a:pPr marL="299085" marR="5080" indent="-287020">
              <a:lnSpc>
                <a:spcPct val="100000"/>
              </a:lnSpc>
              <a:buFont typeface="Wingdings"/>
              <a:buChar char=""/>
              <a:tabLst>
                <a:tab pos="299085" algn="l"/>
              </a:tabLst>
            </a:pPr>
            <a:r>
              <a:rPr sz="1600" spc="-10" dirty="0">
                <a:latin typeface="微軟正黑體"/>
                <a:cs typeface="微軟正黑體"/>
              </a:rPr>
              <a:t>AI</a:t>
            </a:r>
            <a:r>
              <a:rPr sz="1600" spc="-30" dirty="0">
                <a:latin typeface="微軟正黑體"/>
                <a:cs typeface="微軟正黑體"/>
              </a:rPr>
              <a:t>方案涵蓋硬體、軟體與演算法，並發展出合適的導入模式</a:t>
            </a:r>
            <a:endParaRPr sz="1600">
              <a:latin typeface="微軟正黑體"/>
              <a:cs typeface="微軟正黑體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3478791" y="2031492"/>
            <a:ext cx="5054600" cy="2047239"/>
            <a:chOff x="3478791" y="2031492"/>
            <a:chExt cx="5054600" cy="2047239"/>
          </a:xfrm>
        </p:grpSpPr>
        <p:pic>
          <p:nvPicPr>
            <p:cNvPr id="22" name="object 22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958328" y="2183892"/>
              <a:ext cx="65531" cy="156972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045196" y="2138172"/>
              <a:ext cx="64007" cy="202691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130540" y="2093976"/>
              <a:ext cx="65531" cy="246887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3478784" y="2031491"/>
              <a:ext cx="4787900" cy="459105"/>
            </a:xfrm>
            <a:custGeom>
              <a:avLst/>
              <a:gdLst/>
              <a:ahLst/>
              <a:cxnLst/>
              <a:rect l="l" t="t" r="r" b="b"/>
              <a:pathLst>
                <a:path w="4787900" h="459105">
                  <a:moveTo>
                    <a:pt x="146812" y="230124"/>
                  </a:moveTo>
                  <a:lnTo>
                    <a:pt x="144653" y="220192"/>
                  </a:lnTo>
                  <a:lnTo>
                    <a:pt x="138849" y="211937"/>
                  </a:lnTo>
                  <a:lnTo>
                    <a:pt x="130352" y="206311"/>
                  </a:lnTo>
                  <a:lnTo>
                    <a:pt x="120142" y="204216"/>
                  </a:lnTo>
                  <a:lnTo>
                    <a:pt x="109918" y="206311"/>
                  </a:lnTo>
                  <a:lnTo>
                    <a:pt x="101422" y="211937"/>
                  </a:lnTo>
                  <a:lnTo>
                    <a:pt x="95618" y="220192"/>
                  </a:lnTo>
                  <a:lnTo>
                    <a:pt x="93472" y="230124"/>
                  </a:lnTo>
                  <a:lnTo>
                    <a:pt x="95618" y="240499"/>
                  </a:lnTo>
                  <a:lnTo>
                    <a:pt x="101422" y="248704"/>
                  </a:lnTo>
                  <a:lnTo>
                    <a:pt x="109918" y="254101"/>
                  </a:lnTo>
                  <a:lnTo>
                    <a:pt x="120142" y="256032"/>
                  </a:lnTo>
                  <a:lnTo>
                    <a:pt x="130352" y="254101"/>
                  </a:lnTo>
                  <a:lnTo>
                    <a:pt x="138849" y="248704"/>
                  </a:lnTo>
                  <a:lnTo>
                    <a:pt x="144653" y="240499"/>
                  </a:lnTo>
                  <a:lnTo>
                    <a:pt x="146812" y="230124"/>
                  </a:lnTo>
                  <a:close/>
                </a:path>
                <a:path w="4787900" h="459105">
                  <a:moveTo>
                    <a:pt x="227584" y="230124"/>
                  </a:moveTo>
                  <a:lnTo>
                    <a:pt x="225640" y="220192"/>
                  </a:lnTo>
                  <a:lnTo>
                    <a:pt x="220243" y="211937"/>
                  </a:lnTo>
                  <a:lnTo>
                    <a:pt x="212039" y="206311"/>
                  </a:lnTo>
                  <a:lnTo>
                    <a:pt x="201676" y="204216"/>
                  </a:lnTo>
                  <a:lnTo>
                    <a:pt x="191731" y="206311"/>
                  </a:lnTo>
                  <a:lnTo>
                    <a:pt x="183476" y="211937"/>
                  </a:lnTo>
                  <a:lnTo>
                    <a:pt x="177850" y="220192"/>
                  </a:lnTo>
                  <a:lnTo>
                    <a:pt x="175768" y="230124"/>
                  </a:lnTo>
                  <a:lnTo>
                    <a:pt x="177850" y="240499"/>
                  </a:lnTo>
                  <a:lnTo>
                    <a:pt x="183476" y="248704"/>
                  </a:lnTo>
                  <a:lnTo>
                    <a:pt x="191731" y="254101"/>
                  </a:lnTo>
                  <a:lnTo>
                    <a:pt x="201676" y="256032"/>
                  </a:lnTo>
                  <a:lnTo>
                    <a:pt x="212039" y="254101"/>
                  </a:lnTo>
                  <a:lnTo>
                    <a:pt x="220243" y="248704"/>
                  </a:lnTo>
                  <a:lnTo>
                    <a:pt x="225640" y="240499"/>
                  </a:lnTo>
                  <a:lnTo>
                    <a:pt x="227584" y="230124"/>
                  </a:lnTo>
                  <a:close/>
                </a:path>
                <a:path w="4787900" h="459105">
                  <a:moveTo>
                    <a:pt x="308356" y="230124"/>
                  </a:moveTo>
                  <a:lnTo>
                    <a:pt x="306349" y="220192"/>
                  </a:lnTo>
                  <a:lnTo>
                    <a:pt x="300774" y="211937"/>
                  </a:lnTo>
                  <a:lnTo>
                    <a:pt x="292328" y="206311"/>
                  </a:lnTo>
                  <a:lnTo>
                    <a:pt x="281686" y="204216"/>
                  </a:lnTo>
                  <a:lnTo>
                    <a:pt x="271462" y="206311"/>
                  </a:lnTo>
                  <a:lnTo>
                    <a:pt x="262966" y="211937"/>
                  </a:lnTo>
                  <a:lnTo>
                    <a:pt x="257162" y="220192"/>
                  </a:lnTo>
                  <a:lnTo>
                    <a:pt x="255016" y="230124"/>
                  </a:lnTo>
                  <a:lnTo>
                    <a:pt x="257162" y="240499"/>
                  </a:lnTo>
                  <a:lnTo>
                    <a:pt x="262966" y="248704"/>
                  </a:lnTo>
                  <a:lnTo>
                    <a:pt x="271462" y="254101"/>
                  </a:lnTo>
                  <a:lnTo>
                    <a:pt x="281686" y="256032"/>
                  </a:lnTo>
                  <a:lnTo>
                    <a:pt x="292328" y="254101"/>
                  </a:lnTo>
                  <a:lnTo>
                    <a:pt x="300774" y="248704"/>
                  </a:lnTo>
                  <a:lnTo>
                    <a:pt x="306349" y="240499"/>
                  </a:lnTo>
                  <a:lnTo>
                    <a:pt x="308356" y="230124"/>
                  </a:lnTo>
                  <a:close/>
                </a:path>
                <a:path w="4787900" h="459105">
                  <a:moveTo>
                    <a:pt x="402259" y="230047"/>
                  </a:moveTo>
                  <a:lnTo>
                    <a:pt x="398208" y="195275"/>
                  </a:lnTo>
                  <a:lnTo>
                    <a:pt x="386334" y="161798"/>
                  </a:lnTo>
                  <a:lnTo>
                    <a:pt x="376466" y="146545"/>
                  </a:lnTo>
                  <a:lnTo>
                    <a:pt x="376466" y="230047"/>
                  </a:lnTo>
                  <a:lnTo>
                    <a:pt x="372910" y="258483"/>
                  </a:lnTo>
                  <a:lnTo>
                    <a:pt x="336511" y="322478"/>
                  </a:lnTo>
                  <a:lnTo>
                    <a:pt x="299986" y="351243"/>
                  </a:lnTo>
                  <a:lnTo>
                    <a:pt x="254520" y="370217"/>
                  </a:lnTo>
                  <a:lnTo>
                    <a:pt x="202057" y="377063"/>
                  </a:lnTo>
                  <a:lnTo>
                    <a:pt x="197929" y="377063"/>
                  </a:lnTo>
                  <a:lnTo>
                    <a:pt x="189484" y="376682"/>
                  </a:lnTo>
                  <a:lnTo>
                    <a:pt x="183045" y="376212"/>
                  </a:lnTo>
                  <a:lnTo>
                    <a:pt x="176530" y="375539"/>
                  </a:lnTo>
                  <a:lnTo>
                    <a:pt x="172593" y="375539"/>
                  </a:lnTo>
                  <a:lnTo>
                    <a:pt x="169164" y="376682"/>
                  </a:lnTo>
                  <a:lnTo>
                    <a:pt x="169367" y="376682"/>
                  </a:lnTo>
                  <a:lnTo>
                    <a:pt x="165608" y="379476"/>
                  </a:lnTo>
                  <a:lnTo>
                    <a:pt x="132461" y="411607"/>
                  </a:lnTo>
                  <a:lnTo>
                    <a:pt x="132461" y="369443"/>
                  </a:lnTo>
                  <a:lnTo>
                    <a:pt x="129413" y="364490"/>
                  </a:lnTo>
                  <a:lnTo>
                    <a:pt x="124460" y="361442"/>
                  </a:lnTo>
                  <a:lnTo>
                    <a:pt x="103060" y="351243"/>
                  </a:lnTo>
                  <a:lnTo>
                    <a:pt x="83527" y="338607"/>
                  </a:lnTo>
                  <a:lnTo>
                    <a:pt x="66802" y="324180"/>
                  </a:lnTo>
                  <a:lnTo>
                    <a:pt x="53086" y="308229"/>
                  </a:lnTo>
                  <a:lnTo>
                    <a:pt x="31965" y="269443"/>
                  </a:lnTo>
                  <a:lnTo>
                    <a:pt x="25209" y="228815"/>
                  </a:lnTo>
                  <a:lnTo>
                    <a:pt x="31953" y="188722"/>
                  </a:lnTo>
                  <a:lnTo>
                    <a:pt x="51308" y="151561"/>
                  </a:lnTo>
                  <a:lnTo>
                    <a:pt x="82435" y="119697"/>
                  </a:lnTo>
                  <a:lnTo>
                    <a:pt x="124460" y="95504"/>
                  </a:lnTo>
                  <a:lnTo>
                    <a:pt x="179997" y="81457"/>
                  </a:lnTo>
                  <a:lnTo>
                    <a:pt x="200660" y="80518"/>
                  </a:lnTo>
                  <a:lnTo>
                    <a:pt x="254152" y="87604"/>
                  </a:lnTo>
                  <a:lnTo>
                    <a:pt x="300291" y="107111"/>
                  </a:lnTo>
                  <a:lnTo>
                    <a:pt x="336994" y="136410"/>
                  </a:lnTo>
                  <a:lnTo>
                    <a:pt x="362204" y="172847"/>
                  </a:lnTo>
                  <a:lnTo>
                    <a:pt x="376351" y="228815"/>
                  </a:lnTo>
                  <a:lnTo>
                    <a:pt x="376466" y="230047"/>
                  </a:lnTo>
                  <a:lnTo>
                    <a:pt x="376466" y="146545"/>
                  </a:lnTo>
                  <a:lnTo>
                    <a:pt x="332257" y="97383"/>
                  </a:lnTo>
                  <a:lnTo>
                    <a:pt x="293776" y="75285"/>
                  </a:lnTo>
                  <a:lnTo>
                    <a:pt x="249453" y="61290"/>
                  </a:lnTo>
                  <a:lnTo>
                    <a:pt x="200660" y="56388"/>
                  </a:lnTo>
                  <a:lnTo>
                    <a:pt x="147472" y="62572"/>
                  </a:lnTo>
                  <a:lnTo>
                    <a:pt x="99580" y="80010"/>
                  </a:lnTo>
                  <a:lnTo>
                    <a:pt x="58928" y="107111"/>
                  </a:lnTo>
                  <a:lnTo>
                    <a:pt x="27495" y="142214"/>
                  </a:lnTo>
                  <a:lnTo>
                    <a:pt x="7188" y="183718"/>
                  </a:lnTo>
                  <a:lnTo>
                    <a:pt x="177" y="228815"/>
                  </a:lnTo>
                  <a:lnTo>
                    <a:pt x="0" y="230047"/>
                  </a:lnTo>
                  <a:lnTo>
                    <a:pt x="8013" y="278828"/>
                  </a:lnTo>
                  <a:lnTo>
                    <a:pt x="30314" y="321945"/>
                  </a:lnTo>
                  <a:lnTo>
                    <a:pt x="64287" y="357733"/>
                  </a:lnTo>
                  <a:lnTo>
                    <a:pt x="107315" y="384556"/>
                  </a:lnTo>
                  <a:lnTo>
                    <a:pt x="107315" y="448818"/>
                  </a:lnTo>
                  <a:lnTo>
                    <a:pt x="109347" y="453771"/>
                  </a:lnTo>
                  <a:lnTo>
                    <a:pt x="112395" y="455803"/>
                  </a:lnTo>
                  <a:lnTo>
                    <a:pt x="114681" y="457708"/>
                  </a:lnTo>
                  <a:lnTo>
                    <a:pt x="117729" y="458724"/>
                  </a:lnTo>
                  <a:lnTo>
                    <a:pt x="124333" y="458724"/>
                  </a:lnTo>
                  <a:lnTo>
                    <a:pt x="127762" y="457454"/>
                  </a:lnTo>
                  <a:lnTo>
                    <a:pt x="173609" y="411607"/>
                  </a:lnTo>
                  <a:lnTo>
                    <a:pt x="181610" y="403606"/>
                  </a:lnTo>
                  <a:lnTo>
                    <a:pt x="189103" y="404368"/>
                  </a:lnTo>
                  <a:lnTo>
                    <a:pt x="196469" y="404749"/>
                  </a:lnTo>
                  <a:lnTo>
                    <a:pt x="203708" y="404749"/>
                  </a:lnTo>
                  <a:lnTo>
                    <a:pt x="214185" y="403606"/>
                  </a:lnTo>
                  <a:lnTo>
                    <a:pt x="251002" y="399592"/>
                  </a:lnTo>
                  <a:lnTo>
                    <a:pt x="294424" y="385025"/>
                  </a:lnTo>
                  <a:lnTo>
                    <a:pt x="307809" y="377063"/>
                  </a:lnTo>
                  <a:lnTo>
                    <a:pt x="332562" y="362369"/>
                  </a:lnTo>
                  <a:lnTo>
                    <a:pt x="364007" y="332981"/>
                  </a:lnTo>
                  <a:lnTo>
                    <a:pt x="387350" y="298196"/>
                  </a:lnTo>
                  <a:lnTo>
                    <a:pt x="398614" y="264795"/>
                  </a:lnTo>
                  <a:lnTo>
                    <a:pt x="402259" y="230047"/>
                  </a:lnTo>
                  <a:close/>
                </a:path>
                <a:path w="4787900" h="459105">
                  <a:moveTo>
                    <a:pt x="4787392" y="330581"/>
                  </a:moveTo>
                  <a:lnTo>
                    <a:pt x="4782566" y="325882"/>
                  </a:lnTo>
                  <a:lnTo>
                    <a:pt x="4458462" y="325882"/>
                  </a:lnTo>
                  <a:lnTo>
                    <a:pt x="4458462" y="4826"/>
                  </a:lnTo>
                  <a:lnTo>
                    <a:pt x="4453636" y="0"/>
                  </a:lnTo>
                  <a:lnTo>
                    <a:pt x="4447667" y="0"/>
                  </a:lnTo>
                  <a:lnTo>
                    <a:pt x="4441698" y="0"/>
                  </a:lnTo>
                  <a:lnTo>
                    <a:pt x="4436872" y="4826"/>
                  </a:lnTo>
                  <a:lnTo>
                    <a:pt x="4436872" y="342646"/>
                  </a:lnTo>
                  <a:lnTo>
                    <a:pt x="4441698" y="347472"/>
                  </a:lnTo>
                  <a:lnTo>
                    <a:pt x="4782566" y="347472"/>
                  </a:lnTo>
                  <a:lnTo>
                    <a:pt x="4787392" y="342646"/>
                  </a:lnTo>
                  <a:lnTo>
                    <a:pt x="4787392" y="33058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7650479" y="3473196"/>
              <a:ext cx="882650" cy="605155"/>
            </a:xfrm>
            <a:custGeom>
              <a:avLst/>
              <a:gdLst/>
              <a:ahLst/>
              <a:cxnLst/>
              <a:rect l="l" t="t" r="r" b="b"/>
              <a:pathLst>
                <a:path w="882650" h="605154">
                  <a:moveTo>
                    <a:pt x="441198" y="0"/>
                  </a:moveTo>
                  <a:lnTo>
                    <a:pt x="385846" y="2356"/>
                  </a:lnTo>
                  <a:lnTo>
                    <a:pt x="332548" y="9235"/>
                  </a:lnTo>
                  <a:lnTo>
                    <a:pt x="281718" y="20355"/>
                  </a:lnTo>
                  <a:lnTo>
                    <a:pt x="233768" y="35432"/>
                  </a:lnTo>
                  <a:lnTo>
                    <a:pt x="189111" y="54184"/>
                  </a:lnTo>
                  <a:lnTo>
                    <a:pt x="148162" y="76327"/>
                  </a:lnTo>
                  <a:lnTo>
                    <a:pt x="111332" y="101579"/>
                  </a:lnTo>
                  <a:lnTo>
                    <a:pt x="79035" y="129655"/>
                  </a:lnTo>
                  <a:lnTo>
                    <a:pt x="51684" y="160274"/>
                  </a:lnTo>
                  <a:lnTo>
                    <a:pt x="29691" y="193153"/>
                  </a:lnTo>
                  <a:lnTo>
                    <a:pt x="13471" y="228007"/>
                  </a:lnTo>
                  <a:lnTo>
                    <a:pt x="0" y="302513"/>
                  </a:lnTo>
                  <a:lnTo>
                    <a:pt x="3436" y="340472"/>
                  </a:lnTo>
                  <a:lnTo>
                    <a:pt x="29691" y="411874"/>
                  </a:lnTo>
                  <a:lnTo>
                    <a:pt x="51684" y="444753"/>
                  </a:lnTo>
                  <a:lnTo>
                    <a:pt x="79035" y="475372"/>
                  </a:lnTo>
                  <a:lnTo>
                    <a:pt x="111332" y="503448"/>
                  </a:lnTo>
                  <a:lnTo>
                    <a:pt x="148162" y="528700"/>
                  </a:lnTo>
                  <a:lnTo>
                    <a:pt x="189111" y="550843"/>
                  </a:lnTo>
                  <a:lnTo>
                    <a:pt x="233768" y="569595"/>
                  </a:lnTo>
                  <a:lnTo>
                    <a:pt x="281718" y="584672"/>
                  </a:lnTo>
                  <a:lnTo>
                    <a:pt x="332548" y="595792"/>
                  </a:lnTo>
                  <a:lnTo>
                    <a:pt x="385846" y="602671"/>
                  </a:lnTo>
                  <a:lnTo>
                    <a:pt x="441198" y="605027"/>
                  </a:lnTo>
                  <a:lnTo>
                    <a:pt x="496549" y="602671"/>
                  </a:lnTo>
                  <a:lnTo>
                    <a:pt x="549847" y="595792"/>
                  </a:lnTo>
                  <a:lnTo>
                    <a:pt x="600677" y="584672"/>
                  </a:lnTo>
                  <a:lnTo>
                    <a:pt x="648627" y="569595"/>
                  </a:lnTo>
                  <a:lnTo>
                    <a:pt x="693284" y="550843"/>
                  </a:lnTo>
                  <a:lnTo>
                    <a:pt x="734233" y="528700"/>
                  </a:lnTo>
                  <a:lnTo>
                    <a:pt x="771063" y="503448"/>
                  </a:lnTo>
                  <a:lnTo>
                    <a:pt x="803360" y="475372"/>
                  </a:lnTo>
                  <a:lnTo>
                    <a:pt x="830711" y="444753"/>
                  </a:lnTo>
                  <a:lnTo>
                    <a:pt x="852704" y="411874"/>
                  </a:lnTo>
                  <a:lnTo>
                    <a:pt x="868924" y="377020"/>
                  </a:lnTo>
                  <a:lnTo>
                    <a:pt x="882396" y="302513"/>
                  </a:lnTo>
                  <a:lnTo>
                    <a:pt x="878959" y="264555"/>
                  </a:lnTo>
                  <a:lnTo>
                    <a:pt x="852704" y="193153"/>
                  </a:lnTo>
                  <a:lnTo>
                    <a:pt x="830711" y="160274"/>
                  </a:lnTo>
                  <a:lnTo>
                    <a:pt x="803360" y="129655"/>
                  </a:lnTo>
                  <a:lnTo>
                    <a:pt x="771063" y="101579"/>
                  </a:lnTo>
                  <a:lnTo>
                    <a:pt x="734233" y="76327"/>
                  </a:lnTo>
                  <a:lnTo>
                    <a:pt x="693284" y="54184"/>
                  </a:lnTo>
                  <a:lnTo>
                    <a:pt x="648627" y="35432"/>
                  </a:lnTo>
                  <a:lnTo>
                    <a:pt x="600677" y="20355"/>
                  </a:lnTo>
                  <a:lnTo>
                    <a:pt x="549847" y="9235"/>
                  </a:lnTo>
                  <a:lnTo>
                    <a:pt x="496549" y="2356"/>
                  </a:lnTo>
                  <a:lnTo>
                    <a:pt x="441198" y="0"/>
                  </a:lnTo>
                  <a:close/>
                </a:path>
              </a:pathLst>
            </a:custGeom>
            <a:solidFill>
              <a:srgbClr val="5CAC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7081519" y="4217289"/>
            <a:ext cx="2951480" cy="18084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35" dirty="0">
                <a:solidFill>
                  <a:srgbClr val="092E8B"/>
                </a:solidFill>
                <a:latin typeface="微軟正黑體"/>
                <a:cs typeface="微軟正黑體"/>
              </a:rPr>
              <a:t>目的：</a:t>
            </a:r>
            <a:endParaRPr sz="1600">
              <a:latin typeface="微軟正黑體"/>
              <a:cs typeface="微軟正黑體"/>
            </a:endParaRPr>
          </a:p>
          <a:p>
            <a:pPr marL="12700" marR="502920">
              <a:lnSpc>
                <a:spcPct val="100000"/>
              </a:lnSpc>
            </a:pPr>
            <a:r>
              <a:rPr sz="1600" spc="-25" dirty="0">
                <a:latin typeface="微軟正黑體"/>
                <a:cs typeface="微軟正黑體"/>
              </a:rPr>
              <a:t>依據需求選擇潛力</a:t>
            </a:r>
            <a:r>
              <a:rPr sz="1600" spc="-20" dirty="0">
                <a:latin typeface="微軟正黑體"/>
                <a:cs typeface="微軟正黑體"/>
              </a:rPr>
              <a:t>AI</a:t>
            </a:r>
            <a:r>
              <a:rPr sz="1600" spc="-35" dirty="0">
                <a:latin typeface="微軟正黑體"/>
                <a:cs typeface="微軟正黑體"/>
              </a:rPr>
              <a:t>方案，</a:t>
            </a:r>
            <a:r>
              <a:rPr sz="1600" spc="-30" dirty="0">
                <a:latin typeface="微軟正黑體"/>
                <a:cs typeface="微軟正黑體"/>
              </a:rPr>
              <a:t>進而檢視企業暨部門資源</a:t>
            </a:r>
            <a:endParaRPr sz="1600">
              <a:latin typeface="微軟正黑體"/>
              <a:cs typeface="微軟正黑體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1600" b="1" spc="-35" dirty="0">
                <a:solidFill>
                  <a:srgbClr val="092E8B"/>
                </a:solidFill>
                <a:latin typeface="微軟正黑體"/>
                <a:cs typeface="微軟正黑體"/>
              </a:rPr>
              <a:t>作法：</a:t>
            </a:r>
            <a:endParaRPr sz="1600">
              <a:latin typeface="微軟正黑體"/>
              <a:cs typeface="微軟正黑體"/>
            </a:endParaRPr>
          </a:p>
          <a:p>
            <a:pPr marL="299085" indent="-286385">
              <a:lnSpc>
                <a:spcPct val="100000"/>
              </a:lnSpc>
              <a:buFont typeface="Wingdings"/>
              <a:buChar char=""/>
              <a:tabLst>
                <a:tab pos="299085" algn="l"/>
              </a:tabLst>
            </a:pPr>
            <a:r>
              <a:rPr sz="1600" spc="-35" dirty="0">
                <a:latin typeface="微軟正黑體"/>
                <a:cs typeface="微軟正黑體"/>
              </a:rPr>
              <a:t>企業高階主管與部門主管</a:t>
            </a:r>
            <a:endParaRPr sz="1600">
              <a:latin typeface="微軟正黑體"/>
              <a:cs typeface="微軟正黑體"/>
            </a:endParaRPr>
          </a:p>
          <a:p>
            <a:pPr marL="299085" marR="5080" indent="-287020">
              <a:lnSpc>
                <a:spcPct val="100000"/>
              </a:lnSpc>
              <a:buFont typeface="Wingdings"/>
              <a:buChar char=""/>
              <a:tabLst>
                <a:tab pos="299085" algn="l"/>
              </a:tabLst>
            </a:pPr>
            <a:r>
              <a:rPr sz="1600" spc="-30" dirty="0">
                <a:latin typeface="微軟正黑體"/>
                <a:cs typeface="微軟正黑體"/>
              </a:rPr>
              <a:t>從數位化程度、數據、人力、時間、預算五面向進行檢視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29" name="object 29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t>16</a:t>
            </a:fld>
            <a:endParaRPr spc="-25" dirty="0"/>
          </a:p>
        </p:txBody>
      </p:sp>
      <p:sp>
        <p:nvSpPr>
          <p:cNvPr id="28" name="object 28"/>
          <p:cNvSpPr txBox="1"/>
          <p:nvPr/>
        </p:nvSpPr>
        <p:spPr>
          <a:xfrm>
            <a:off x="8020050" y="3633292"/>
            <a:ext cx="145415" cy="27305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600" spc="-50" dirty="0">
                <a:solidFill>
                  <a:srgbClr val="FFFFFF"/>
                </a:solidFill>
                <a:latin typeface="微軟正黑體"/>
                <a:cs typeface="微軟正黑體"/>
              </a:rPr>
              <a:t>6</a:t>
            </a:r>
            <a:endParaRPr sz="1600">
              <a:latin typeface="微軟正黑體"/>
              <a:cs typeface="微軟正黑體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969516" y="6158395"/>
            <a:ext cx="8726805" cy="286385"/>
          </a:xfrm>
          <a:custGeom>
            <a:avLst/>
            <a:gdLst/>
            <a:ahLst/>
            <a:cxnLst/>
            <a:rect l="l" t="t" r="r" b="b"/>
            <a:pathLst>
              <a:path w="8726805" h="286385">
                <a:moveTo>
                  <a:pt x="994257" y="0"/>
                </a:moveTo>
                <a:lnTo>
                  <a:pt x="0" y="0"/>
                </a:lnTo>
                <a:lnTo>
                  <a:pt x="0" y="285800"/>
                </a:lnTo>
                <a:lnTo>
                  <a:pt x="994257" y="285800"/>
                </a:lnTo>
                <a:lnTo>
                  <a:pt x="994257" y="0"/>
                </a:lnTo>
                <a:close/>
              </a:path>
              <a:path w="8726805" h="286385">
                <a:moveTo>
                  <a:pt x="1832305" y="0"/>
                </a:moveTo>
                <a:lnTo>
                  <a:pt x="994283" y="0"/>
                </a:lnTo>
                <a:lnTo>
                  <a:pt x="994283" y="285800"/>
                </a:lnTo>
                <a:lnTo>
                  <a:pt x="1832305" y="285800"/>
                </a:lnTo>
                <a:lnTo>
                  <a:pt x="1832305" y="0"/>
                </a:lnTo>
                <a:close/>
              </a:path>
              <a:path w="8726805" h="286385">
                <a:moveTo>
                  <a:pt x="3364306" y="0"/>
                </a:moveTo>
                <a:lnTo>
                  <a:pt x="2598369" y="0"/>
                </a:lnTo>
                <a:lnTo>
                  <a:pt x="1832356" y="0"/>
                </a:lnTo>
                <a:lnTo>
                  <a:pt x="1832356" y="285800"/>
                </a:lnTo>
                <a:lnTo>
                  <a:pt x="2598293" y="285800"/>
                </a:lnTo>
                <a:lnTo>
                  <a:pt x="3364306" y="285800"/>
                </a:lnTo>
                <a:lnTo>
                  <a:pt x="3364306" y="0"/>
                </a:lnTo>
                <a:close/>
              </a:path>
              <a:path w="8726805" h="286385">
                <a:moveTo>
                  <a:pt x="4130370" y="0"/>
                </a:moveTo>
                <a:lnTo>
                  <a:pt x="3364357" y="0"/>
                </a:lnTo>
                <a:lnTo>
                  <a:pt x="3364357" y="285800"/>
                </a:lnTo>
                <a:lnTo>
                  <a:pt x="4130370" y="285800"/>
                </a:lnTo>
                <a:lnTo>
                  <a:pt x="4130370" y="0"/>
                </a:lnTo>
                <a:close/>
              </a:path>
              <a:path w="8726805" h="286385">
                <a:moveTo>
                  <a:pt x="5662371" y="0"/>
                </a:moveTo>
                <a:lnTo>
                  <a:pt x="4896434" y="0"/>
                </a:lnTo>
                <a:lnTo>
                  <a:pt x="4130421" y="0"/>
                </a:lnTo>
                <a:lnTo>
                  <a:pt x="4130421" y="285800"/>
                </a:lnTo>
                <a:lnTo>
                  <a:pt x="4896358" y="285800"/>
                </a:lnTo>
                <a:lnTo>
                  <a:pt x="5662371" y="285800"/>
                </a:lnTo>
                <a:lnTo>
                  <a:pt x="5662371" y="0"/>
                </a:lnTo>
                <a:close/>
              </a:path>
              <a:path w="8726805" h="286385">
                <a:moveTo>
                  <a:pt x="7194372" y="0"/>
                </a:moveTo>
                <a:lnTo>
                  <a:pt x="6428435" y="0"/>
                </a:lnTo>
                <a:lnTo>
                  <a:pt x="5662422" y="0"/>
                </a:lnTo>
                <a:lnTo>
                  <a:pt x="5662422" y="285800"/>
                </a:lnTo>
                <a:lnTo>
                  <a:pt x="6428359" y="285800"/>
                </a:lnTo>
                <a:lnTo>
                  <a:pt x="7194372" y="285800"/>
                </a:lnTo>
                <a:lnTo>
                  <a:pt x="7194372" y="0"/>
                </a:lnTo>
                <a:close/>
              </a:path>
              <a:path w="8726805" h="286385">
                <a:moveTo>
                  <a:pt x="7960436" y="0"/>
                </a:moveTo>
                <a:lnTo>
                  <a:pt x="7194423" y="0"/>
                </a:lnTo>
                <a:lnTo>
                  <a:pt x="7194423" y="285800"/>
                </a:lnTo>
                <a:lnTo>
                  <a:pt x="7960436" y="285800"/>
                </a:lnTo>
                <a:lnTo>
                  <a:pt x="7960436" y="0"/>
                </a:lnTo>
                <a:close/>
              </a:path>
              <a:path w="8726805" h="286385">
                <a:moveTo>
                  <a:pt x="8726500" y="0"/>
                </a:moveTo>
                <a:lnTo>
                  <a:pt x="7960487" y="0"/>
                </a:lnTo>
                <a:lnTo>
                  <a:pt x="7960487" y="285800"/>
                </a:lnTo>
                <a:lnTo>
                  <a:pt x="8726500" y="285800"/>
                </a:lnTo>
                <a:lnTo>
                  <a:pt x="872650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874520" y="1196339"/>
            <a:ext cx="144780" cy="14478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874520" y="1557527"/>
            <a:ext cx="144780" cy="143256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874520" y="2205227"/>
            <a:ext cx="144780" cy="143256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874520" y="3069335"/>
            <a:ext cx="144780" cy="143255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874520" y="4076700"/>
            <a:ext cx="144780" cy="14478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874520" y="4869179"/>
            <a:ext cx="144780" cy="143256"/>
          </a:xfrm>
          <a:prstGeom prst="rect">
            <a:avLst/>
          </a:prstGeom>
        </p:spPr>
      </p:pic>
      <p:graphicFrame>
        <p:nvGraphicFramePr>
          <p:cNvPr id="9" name="object 9"/>
          <p:cNvGraphicFramePr>
            <a:graphicFrameLocks noGrp="1"/>
          </p:cNvGraphicFramePr>
          <p:nvPr/>
        </p:nvGraphicFramePr>
        <p:xfrm>
          <a:off x="1257084" y="1061466"/>
          <a:ext cx="9467846" cy="537336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42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44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58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58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6581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581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6581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6581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6580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6580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76580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304800">
                <a:tc>
                  <a:txBody>
                    <a:bodyPr/>
                    <a:lstStyle/>
                    <a:p>
                      <a:pPr algn="r">
                        <a:lnSpc>
                          <a:spcPts val="1600"/>
                        </a:lnSpc>
                        <a:spcBef>
                          <a:spcPts val="700"/>
                        </a:spcBef>
                      </a:pPr>
                      <a:r>
                        <a:rPr sz="1400" spc="-5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1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889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solidFill>
                      <a:srgbClr val="006FC0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sz="900" b="1" spc="-10" dirty="0">
                          <a:latin typeface="微軟正黑體"/>
                          <a:cs typeface="微軟正黑體"/>
                        </a:rPr>
                        <a:t>經營目標明確化</a:t>
                      </a:r>
                      <a:endParaRPr sz="900">
                        <a:latin typeface="微軟正黑體"/>
                        <a:cs typeface="微軟正黑體"/>
                      </a:endParaRPr>
                    </a:p>
                  </a:txBody>
                  <a:tcPr marL="0" marR="0" marT="806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10">
                  <a:txBody>
                    <a:bodyPr/>
                    <a:lstStyle/>
                    <a:p>
                      <a:pPr marL="163830" indent="-72390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15" dirty="0">
                          <a:latin typeface="微軟正黑體"/>
                          <a:cs typeface="微軟正黑體"/>
                        </a:rPr>
                        <a:t>減少製造成本改善利潤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  <a:p>
                      <a:pPr marL="163830" indent="-7239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15" dirty="0">
                          <a:latin typeface="微軟正黑體"/>
                          <a:cs typeface="微軟正黑體"/>
                        </a:rPr>
                        <a:t>提升營運效率，確保營運利潤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120">
                <a:tc rowSpan="2"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Bef>
                          <a:spcPts val="1135"/>
                        </a:spcBef>
                      </a:pPr>
                      <a:r>
                        <a:rPr sz="1400" spc="-5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2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1441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solidFill>
                      <a:srgbClr val="006FC0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8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sz="900" b="1" spc="-10" dirty="0">
                          <a:latin typeface="微軟正黑體"/>
                          <a:cs typeface="微軟正黑體"/>
                        </a:rPr>
                        <a:t>選定應用範圍</a:t>
                      </a:r>
                      <a:endParaRPr sz="900">
                        <a:latin typeface="微軟正黑體"/>
                        <a:cs typeface="微軟正黑體"/>
                      </a:endParaRPr>
                    </a:p>
                  </a:txBody>
                  <a:tcPr marL="0" marR="0" marT="4889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330835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700" spc="-15" dirty="0">
                          <a:latin typeface="微軟正黑體"/>
                          <a:cs typeface="微軟正黑體"/>
                        </a:rPr>
                        <a:t>公司內業務(企劃、事務)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4"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700" spc="-30" dirty="0">
                          <a:latin typeface="微軟正黑體"/>
                          <a:cs typeface="微軟正黑體"/>
                        </a:rPr>
                        <a:t>製造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700" spc="-30" dirty="0">
                          <a:latin typeface="微軟正黑體"/>
                          <a:cs typeface="微軟正黑體"/>
                        </a:rPr>
                        <a:t>物流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85750" algn="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700" spc="-30" dirty="0">
                          <a:latin typeface="微軟正黑體"/>
                          <a:cs typeface="微軟正黑體"/>
                        </a:rPr>
                        <a:t>銷售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售後服務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80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441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solidFill>
                      <a:srgbClr val="006FC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4889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1300" marR="190500" indent="-44450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商品策劃、研究開發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338455" marR="110489" indent="-220979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後勤辦公室業</a:t>
                      </a:r>
                      <a:r>
                        <a:rPr sz="700" spc="-50" dirty="0">
                          <a:latin typeface="微軟正黑體"/>
                          <a:cs typeface="微軟正黑體"/>
                        </a:rPr>
                        <a:t>務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sz="700" spc="-30" dirty="0">
                          <a:latin typeface="微軟正黑體"/>
                          <a:cs typeface="微軟正黑體"/>
                        </a:rPr>
                        <a:t>採購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971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06375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產量規劃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971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sz="700" spc="-30" dirty="0">
                          <a:latin typeface="微軟正黑體"/>
                          <a:cs typeface="微軟正黑體"/>
                        </a:rPr>
                        <a:t>生產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971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sz="700" spc="-30" dirty="0">
                          <a:latin typeface="微軟正黑體"/>
                          <a:cs typeface="微軟正黑體"/>
                        </a:rPr>
                        <a:t>庫存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971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07010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接受訂貨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971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sz="700" spc="-30" dirty="0">
                          <a:latin typeface="微軟正黑體"/>
                          <a:cs typeface="微軟正黑體"/>
                        </a:rPr>
                        <a:t>配送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971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85750" algn="r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sz="700" spc="-30" dirty="0">
                          <a:latin typeface="微軟正黑體"/>
                          <a:cs typeface="微軟正黑體"/>
                        </a:rPr>
                        <a:t>銷售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971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客服服務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971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38200">
                <a:tc rowSpan="2">
                  <a:txBody>
                    <a:bodyPr/>
                    <a:lstStyle/>
                    <a:p>
                      <a:pPr marR="30480">
                        <a:lnSpc>
                          <a:spcPct val="100000"/>
                        </a:lnSpc>
                        <a:spcBef>
                          <a:spcPts val="115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91440">
                        <a:lnSpc>
                          <a:spcPts val="1440"/>
                        </a:lnSpc>
                      </a:pPr>
                      <a:r>
                        <a:rPr sz="1200" b="1" spc="-140" dirty="0">
                          <a:solidFill>
                            <a:srgbClr val="FFFFFF"/>
                          </a:solidFill>
                          <a:latin typeface="微軟正黑體"/>
                          <a:cs typeface="微軟正黑體"/>
                        </a:rPr>
                        <a:t>步驟一：</a:t>
                      </a:r>
                      <a:r>
                        <a:rPr sz="1400" spc="-25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3</a:t>
                      </a:r>
                      <a:r>
                        <a:rPr sz="1200" b="1" spc="-20" dirty="0">
                          <a:solidFill>
                            <a:srgbClr val="FFFFFF"/>
                          </a:solidFill>
                          <a:latin typeface="微軟正黑體"/>
                          <a:cs typeface="微軟正黑體"/>
                        </a:rPr>
                        <a:t>掌握企</a:t>
                      </a:r>
                      <a:r>
                        <a:rPr sz="1200" b="1" spc="500" dirty="0">
                          <a:solidFill>
                            <a:srgbClr val="FFFFFF"/>
                          </a:solidFill>
                          <a:latin typeface="微軟正黑體"/>
                          <a:cs typeface="微軟正黑體"/>
                        </a:rPr>
                        <a:t> </a:t>
                      </a:r>
                      <a:r>
                        <a:rPr sz="1200" b="1" spc="-25" dirty="0">
                          <a:solidFill>
                            <a:srgbClr val="FFFFFF"/>
                          </a:solidFill>
                          <a:latin typeface="微軟正黑體"/>
                          <a:cs typeface="微軟正黑體"/>
                        </a:rPr>
                        <a:t>業課題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</a:txBody>
                  <a:tcPr marL="0" marR="0" marT="1466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solidFill>
                      <a:srgbClr val="006F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7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sz="900" b="1" spc="-10" dirty="0">
                          <a:latin typeface="微軟正黑體"/>
                          <a:cs typeface="微軟正黑體"/>
                        </a:rPr>
                        <a:t>提取改善項目</a:t>
                      </a:r>
                      <a:endParaRPr sz="900">
                        <a:latin typeface="微軟正黑體"/>
                        <a:cs typeface="微軟正黑體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3195" marR="136525" indent="-71755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63195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無法活用過去</a:t>
                      </a:r>
                      <a:r>
                        <a:rPr sz="700" spc="-25" dirty="0">
                          <a:latin typeface="微軟正黑體"/>
                          <a:cs typeface="微軟正黑體"/>
                        </a:rPr>
                        <a:t>的經驗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  <a:p>
                      <a:pPr marL="163195" marR="136525" indent="-7175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63195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不了解需求，盲目開發技術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3195" marR="152400" indent="-71755" algn="just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63195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每次訂貨要人工登記資</a:t>
                      </a:r>
                      <a:r>
                        <a:rPr sz="700" spc="-50" dirty="0">
                          <a:latin typeface="微軟正黑體"/>
                          <a:cs typeface="微軟正黑體"/>
                        </a:rPr>
                        <a:t>訊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  <a:p>
                      <a:pPr marL="163195" marR="152400" indent="-71755" algn="just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63195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每個月人工發放訂購申請書、帳單</a:t>
                      </a:r>
                      <a:r>
                        <a:rPr sz="700" spc="-50" dirty="0">
                          <a:latin typeface="微軟正黑體"/>
                          <a:cs typeface="微軟正黑體"/>
                        </a:rPr>
                        <a:t>等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3830" marR="152400" indent="-71755" algn="just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需依市場需求動態調整採購計畫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3195" marR="152400" indent="-71755" algn="just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63195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個人依專業知識規劃生</a:t>
                      </a:r>
                      <a:r>
                        <a:rPr sz="700" spc="-25" dirty="0">
                          <a:latin typeface="微軟正黑體"/>
                          <a:cs typeface="微軟正黑體"/>
                        </a:rPr>
                        <a:t>產排程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  <a:p>
                      <a:pPr marL="163195" marR="152400" indent="-71755" algn="just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63195" algn="l"/>
                        </a:tabLst>
                      </a:pPr>
                      <a:r>
                        <a:rPr sz="700" spc="-25" dirty="0">
                          <a:latin typeface="微軟正黑體"/>
                          <a:cs typeface="微軟正黑體"/>
                        </a:rPr>
                        <a:t>AOI誤殺需</a:t>
                      </a:r>
                      <a:r>
                        <a:rPr sz="700" spc="-20" dirty="0">
                          <a:latin typeface="微軟正黑體"/>
                          <a:cs typeface="微軟正黑體"/>
                        </a:rPr>
                        <a:t>經人力複判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3830" marR="153035" indent="-71755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設備不定時</a:t>
                      </a:r>
                      <a:r>
                        <a:rPr sz="700" spc="-30" dirty="0">
                          <a:latin typeface="微軟正黑體"/>
                          <a:cs typeface="微軟正黑體"/>
                        </a:rPr>
                        <a:t>故障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4465" indent="-72390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64465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滯留庫存多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  <a:p>
                      <a:pPr marL="163830" marR="153035" indent="-7175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部分商品竟</a:t>
                      </a:r>
                      <a:r>
                        <a:rPr sz="700" spc="-25" dirty="0">
                          <a:latin typeface="微軟正黑體"/>
                          <a:cs typeface="微軟正黑體"/>
                        </a:rPr>
                        <a:t>常缺貨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3830" marR="151765" indent="-72390" algn="just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每次接受訂單的配送準</a:t>
                      </a:r>
                      <a:r>
                        <a:rPr sz="700" spc="-50" dirty="0">
                          <a:latin typeface="微軟正黑體"/>
                          <a:cs typeface="微軟正黑體"/>
                        </a:rPr>
                        <a:t>備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  <a:p>
                      <a:pPr marL="164465" indent="-72390" algn="just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64465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產量規劃與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3830" marR="151765" indent="-71755" algn="just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每次個別接單時的裝貨</a:t>
                      </a:r>
                      <a:r>
                        <a:rPr sz="700" spc="-30" dirty="0">
                          <a:latin typeface="微軟正黑體"/>
                          <a:cs typeface="微軟正黑體"/>
                        </a:rPr>
                        <a:t>配送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3830" marR="151765" indent="-72390" algn="just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銷售策略完全交給銷售</a:t>
                      </a:r>
                      <a:r>
                        <a:rPr sz="700" spc="-50" dirty="0">
                          <a:latin typeface="微軟正黑體"/>
                          <a:cs typeface="微軟正黑體"/>
                        </a:rPr>
                        <a:t>店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3830" marR="86360" indent="-71755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查詢歷史紀錄(電話/諮詢表格)的分析尚未開始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86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466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solidFill>
                      <a:srgbClr val="006F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</a:tcPr>
                </a:tc>
                <a:tc gridSpan="10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依需求判定解決方案層級，屬於自動化(利用設備取代人力作業)/數位化(設備可拋轉數據進行檢視)/智慧化(利用</a:t>
                      </a:r>
                      <a:r>
                        <a:rPr sz="700" spc="-10" dirty="0">
                          <a:latin typeface="微軟正黑體"/>
                          <a:cs typeface="微軟正黑體"/>
                        </a:rPr>
                        <a:t>AI</a:t>
                      </a:r>
                      <a:r>
                        <a:rPr sz="700" spc="-25" dirty="0">
                          <a:latin typeface="微軟正黑體"/>
                          <a:cs typeface="微軟正黑體"/>
                        </a:rPr>
                        <a:t>進行數據分析)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80744"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Bef>
                          <a:spcPts val="305"/>
                        </a:spcBef>
                      </a:pPr>
                      <a:r>
                        <a:rPr sz="1400" spc="-5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4</a:t>
                      </a:r>
                      <a:endParaRPr sz="1400">
                        <a:latin typeface="Arial"/>
                        <a:cs typeface="Arial"/>
                      </a:endParaRPr>
                    </a:p>
                  </a:txBody>
                  <a:tcPr marL="0" marR="0" marT="387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006F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78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sz="900" b="1" spc="-10" dirty="0">
                          <a:latin typeface="微軟正黑體"/>
                          <a:cs typeface="微軟正黑體"/>
                        </a:rPr>
                        <a:t>AI</a:t>
                      </a:r>
                      <a:r>
                        <a:rPr sz="900" b="1" spc="-20" dirty="0">
                          <a:latin typeface="微軟正黑體"/>
                          <a:cs typeface="微軟正黑體"/>
                        </a:rPr>
                        <a:t>必要性</a:t>
                      </a:r>
                      <a:endParaRPr sz="900">
                        <a:latin typeface="微軟正黑體"/>
                        <a:cs typeface="微軟正黑體"/>
                      </a:endParaRPr>
                    </a:p>
                  </a:txBody>
                  <a:tcPr marL="0" marR="0" marT="9969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3195" marR="136525" indent="-71755" algn="just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163195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需利用智慧化方案發揮已有數據的價值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3195" marR="152400" indent="-71755" algn="just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163195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僅需要自動化系統紀錄手動編輯的</a:t>
                      </a:r>
                      <a:r>
                        <a:rPr sz="700" spc="500" dirty="0">
                          <a:latin typeface="微軟正黑體"/>
                          <a:cs typeface="微軟正黑體"/>
                        </a:rPr>
                        <a:t> </a:t>
                      </a:r>
                      <a:r>
                        <a:rPr sz="700" spc="-10" dirty="0">
                          <a:latin typeface="微軟正黑體"/>
                          <a:cs typeface="微軟正黑體"/>
                        </a:rPr>
                        <a:t>Excel</a:t>
                      </a:r>
                      <a:r>
                        <a:rPr sz="700" spc="-30" dirty="0">
                          <a:latin typeface="微軟正黑體"/>
                          <a:cs typeface="微軟正黑體"/>
                        </a:rPr>
                        <a:t>數據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3830" marR="152400" indent="-71755" algn="just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需利用智慧化方案發揮已有數據的</a:t>
                      </a:r>
                      <a:r>
                        <a:rPr sz="700" spc="-30" dirty="0">
                          <a:latin typeface="微軟正黑體"/>
                          <a:cs typeface="微軟正黑體"/>
                        </a:rPr>
                        <a:t>價值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3195" marR="152400" indent="-71755" algn="just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163195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需先將生產排程內隱知識數位化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  <a:p>
                      <a:pPr marL="163195" marR="152400" indent="-7175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63195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需有智慧化方案降低</a:t>
                      </a:r>
                      <a:r>
                        <a:rPr sz="700" spc="500" dirty="0">
                          <a:latin typeface="微軟正黑體"/>
                          <a:cs typeface="微軟正黑體"/>
                        </a:rPr>
                        <a:t> </a:t>
                      </a:r>
                      <a:r>
                        <a:rPr sz="700" spc="-20" dirty="0">
                          <a:latin typeface="微軟正黑體"/>
                          <a:cs typeface="微軟正黑體"/>
                        </a:rPr>
                        <a:t>AOI</a:t>
                      </a:r>
                      <a:r>
                        <a:rPr sz="700" spc="-35" dirty="0">
                          <a:latin typeface="微軟正黑體"/>
                          <a:cs typeface="微軟正黑體"/>
                        </a:rPr>
                        <a:t>過殺率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3830" marR="62230" indent="-71755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需先數位化，將設備聯網</a:t>
                      </a:r>
                      <a:r>
                        <a:rPr sz="700" spc="500" dirty="0">
                          <a:latin typeface="微軟正黑體"/>
                          <a:cs typeface="微軟正黑體"/>
                        </a:rPr>
                        <a:t> </a:t>
                      </a:r>
                      <a:r>
                        <a:rPr sz="700" spc="-20" dirty="0">
                          <a:latin typeface="微軟正黑體"/>
                          <a:cs typeface="微軟正黑體"/>
                        </a:rPr>
                        <a:t>獲取數據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3830" marR="153035" indent="-71755" algn="just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需利用智慧化方案發揮已有庫存數據的價值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3830" marR="123825" indent="-72390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僅需要自動化系統紀錄每個客戶訂貨聯絡方式不同(電話、</a:t>
                      </a:r>
                      <a:r>
                        <a:rPr sz="700" spc="-25" dirty="0">
                          <a:latin typeface="微軟正黑體"/>
                          <a:cs typeface="微軟正黑體"/>
                        </a:rPr>
                        <a:t>信件、傳真)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3830" marR="151765" indent="-71755" algn="just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僅需要自動化系統紀錄司機每日配</a:t>
                      </a:r>
                      <a:r>
                        <a:rPr sz="700" spc="-25" dirty="0">
                          <a:latin typeface="微軟正黑體"/>
                          <a:cs typeface="微軟正黑體"/>
                        </a:rPr>
                        <a:t>送報告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3830" marR="151765" indent="-72390" algn="just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非技術面問</a:t>
                      </a:r>
                      <a:r>
                        <a:rPr sz="700" spc="-50" dirty="0">
                          <a:latin typeface="微軟正黑體"/>
                          <a:cs typeface="微軟正黑體"/>
                        </a:rPr>
                        <a:t>題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  <a:p>
                      <a:pPr marL="163830" marR="151765" indent="-72390" algn="just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需先跟銷售店索取數據檢視業績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3830" marR="151765" indent="-71755" algn="just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需利用智慧化方案提高客戶評價，降低投訴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09319">
                <a:tc rowSpan="2"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Bef>
                          <a:spcPts val="1305"/>
                        </a:spcBef>
                      </a:pPr>
                      <a:r>
                        <a:rPr sz="1400" spc="-50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5</a:t>
                      </a:r>
                      <a:endParaRPr sz="1400">
                        <a:latin typeface="Arial"/>
                        <a:cs typeface="Arial"/>
                      </a:endParaRPr>
                    </a:p>
                    <a:p>
                      <a:pPr marL="91440">
                        <a:lnSpc>
                          <a:spcPts val="1440"/>
                        </a:lnSpc>
                        <a:spcBef>
                          <a:spcPts val="185"/>
                        </a:spcBef>
                      </a:pPr>
                      <a:r>
                        <a:rPr sz="1200" b="1" spc="-15" dirty="0">
                          <a:solidFill>
                            <a:srgbClr val="FFFFFF"/>
                          </a:solidFill>
                          <a:latin typeface="微軟正黑體"/>
                          <a:cs typeface="微軟正黑體"/>
                        </a:rPr>
                        <a:t>步驟二：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微軟正黑體"/>
                          <a:cs typeface="微軟正黑體"/>
                        </a:rPr>
                        <a:t>檢視</a:t>
                      </a:r>
                      <a:r>
                        <a:rPr sz="1200" b="1" spc="-25" dirty="0">
                          <a:solidFill>
                            <a:srgbClr val="FFFFFF"/>
                          </a:solidFill>
                          <a:latin typeface="微軟正黑體"/>
                          <a:cs typeface="微軟正黑體"/>
                        </a:rPr>
                        <a:t>AI</a:t>
                      </a:r>
                      <a:r>
                        <a:rPr sz="1200" b="1" spc="500" dirty="0">
                          <a:solidFill>
                            <a:srgbClr val="FFFFFF"/>
                          </a:solidFill>
                          <a:latin typeface="微軟正黑體"/>
                          <a:cs typeface="微軟正黑體"/>
                        </a:rPr>
                        <a:t> 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微軟正黑體"/>
                          <a:cs typeface="微軟正黑體"/>
                        </a:rPr>
                        <a:t>方案與企</a:t>
                      </a:r>
                      <a:r>
                        <a:rPr sz="1200" b="1" spc="125" dirty="0">
                          <a:solidFill>
                            <a:srgbClr val="FFFFFF"/>
                          </a:solidFill>
                          <a:latin typeface="微軟正黑體"/>
                          <a:cs typeface="微軟正黑體"/>
                        </a:rPr>
                        <a:t>業資 </a:t>
                      </a:r>
                      <a:r>
                        <a:rPr sz="2100" baseline="-11904" dirty="0">
                          <a:solidFill>
                            <a:srgbClr val="FFFFFF"/>
                          </a:solidFill>
                          <a:latin typeface="Arial"/>
                          <a:cs typeface="Arial"/>
                        </a:rPr>
                        <a:t>6</a:t>
                      </a:r>
                      <a:r>
                        <a:rPr sz="1200" b="1" spc="-50" dirty="0">
                          <a:solidFill>
                            <a:srgbClr val="FFFFFF"/>
                          </a:solidFill>
                          <a:latin typeface="微軟正黑體"/>
                          <a:cs typeface="微軟正黑體"/>
                        </a:rPr>
                        <a:t>源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</a:txBody>
                  <a:tcPr marL="0" marR="0" marT="1657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006F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5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sz="900" b="1" spc="-10" dirty="0">
                          <a:latin typeface="微軟正黑體"/>
                          <a:cs typeface="微軟正黑體"/>
                        </a:rPr>
                        <a:t>檢視相關AI</a:t>
                      </a:r>
                      <a:r>
                        <a:rPr sz="900" b="1" spc="-30" dirty="0">
                          <a:latin typeface="微軟正黑體"/>
                          <a:cs typeface="微軟正黑體"/>
                        </a:rPr>
                        <a:t>方案</a:t>
                      </a:r>
                      <a:endParaRPr sz="900">
                        <a:latin typeface="微軟正黑體"/>
                        <a:cs typeface="微軟正黑體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 marL="163830" indent="-72390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AI知識數據庫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 marL="163830" indent="-72390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5" dirty="0">
                          <a:latin typeface="微軟正黑體"/>
                          <a:cs typeface="微軟正黑體"/>
                        </a:rPr>
                        <a:t>NA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 marL="163830" marR="152400" indent="-71755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材料採購最</a:t>
                      </a:r>
                      <a:r>
                        <a:rPr sz="700" spc="-30" dirty="0">
                          <a:latin typeface="微軟正黑體"/>
                          <a:cs typeface="微軟正黑體"/>
                        </a:rPr>
                        <a:t>優化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 marL="163195" marR="152400" indent="-71755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163195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通過影像分析檢測缺陷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 marL="164465" indent="-72390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164465" algn="l"/>
                        </a:tabLst>
                      </a:pPr>
                      <a:r>
                        <a:rPr sz="700" spc="-25" dirty="0">
                          <a:latin typeface="微軟正黑體"/>
                          <a:cs typeface="微軟正黑體"/>
                        </a:rPr>
                        <a:t>NA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 marL="163830" marR="154940" indent="-71755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AI需求預測庫存優化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 marL="164465" indent="-72390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164465" algn="l"/>
                        </a:tabLst>
                      </a:pPr>
                      <a:r>
                        <a:rPr sz="700" spc="-25" dirty="0">
                          <a:latin typeface="微軟正黑體"/>
                          <a:cs typeface="微軟正黑體"/>
                        </a:rPr>
                        <a:t>NA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 marL="164465" indent="-72390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164465" algn="l"/>
                        </a:tabLst>
                      </a:pPr>
                      <a:r>
                        <a:rPr sz="700" spc="-25" dirty="0">
                          <a:latin typeface="微軟正黑體"/>
                          <a:cs typeface="微軟正黑體"/>
                        </a:rPr>
                        <a:t>NA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 marL="164465" indent="-72390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164465" algn="l"/>
                        </a:tabLst>
                      </a:pPr>
                      <a:r>
                        <a:rPr sz="700" spc="-25" dirty="0">
                          <a:latin typeface="微軟正黑體"/>
                          <a:cs typeface="微軟正黑體"/>
                        </a:rPr>
                        <a:t>NA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 marL="163830" marR="154940" indent="-71755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AI聊天機器</a:t>
                      </a:r>
                      <a:r>
                        <a:rPr sz="700" spc="-50" dirty="0">
                          <a:latin typeface="微軟正黑體"/>
                          <a:cs typeface="微軟正黑體"/>
                        </a:rPr>
                        <a:t>人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0518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657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006F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sz="900" b="1" spc="-10" dirty="0">
                          <a:latin typeface="微軟正黑體"/>
                          <a:cs typeface="微軟正黑體"/>
                        </a:rPr>
                        <a:t>檢視企業資源</a:t>
                      </a:r>
                      <a:endParaRPr sz="900">
                        <a:latin typeface="微軟正黑體"/>
                        <a:cs typeface="微軟正黑體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 marL="163195" marR="136525" indent="-71755" algn="just">
                        <a:lnSpc>
                          <a:spcPct val="100000"/>
                        </a:lnSpc>
                        <a:spcBef>
                          <a:spcPts val="355"/>
                        </a:spcBef>
                        <a:buFont typeface="Arial"/>
                        <a:buChar char="•"/>
                        <a:tabLst>
                          <a:tab pos="163195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有過去客戶產品要求與產品設計版本紀錄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 marL="163830" marR="152400" indent="-71755" algn="just">
                        <a:lnSpc>
                          <a:spcPct val="100000"/>
                        </a:lnSpc>
                        <a:spcBef>
                          <a:spcPts val="355"/>
                        </a:spcBef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有過去系統管理的採購</a:t>
                      </a:r>
                      <a:r>
                        <a:rPr sz="700" spc="-30" dirty="0">
                          <a:latin typeface="微軟正黑體"/>
                          <a:cs typeface="微軟正黑體"/>
                        </a:rPr>
                        <a:t>紀錄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 marL="163195" marR="123189" indent="-71755">
                        <a:lnSpc>
                          <a:spcPct val="100000"/>
                        </a:lnSpc>
                        <a:spcBef>
                          <a:spcPts val="355"/>
                        </a:spcBef>
                        <a:buFont typeface="Arial"/>
                        <a:buChar char="•"/>
                        <a:tabLst>
                          <a:tab pos="163195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有正常品和瑕疵品的影像(瑕疵品較</a:t>
                      </a:r>
                      <a:r>
                        <a:rPr sz="700" spc="-30" dirty="0">
                          <a:latin typeface="微軟正黑體"/>
                          <a:cs typeface="微軟正黑體"/>
                        </a:rPr>
                        <a:t>少)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 marL="163830" marR="151765" indent="-71755" algn="just">
                        <a:lnSpc>
                          <a:spcPct val="100000"/>
                        </a:lnSpc>
                        <a:spcBef>
                          <a:spcPts val="355"/>
                        </a:spcBef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過去應對顧客的諮詢已有數位化系</a:t>
                      </a:r>
                      <a:r>
                        <a:rPr sz="700" spc="-25" dirty="0">
                          <a:latin typeface="微軟正黑體"/>
                          <a:cs typeface="微軟正黑體"/>
                        </a:rPr>
                        <a:t>統紀錄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0665">
                <a:tc>
                  <a:txBody>
                    <a:bodyPr/>
                    <a:lstStyle/>
                    <a:p>
                      <a:pPr marR="33655" algn="r">
                        <a:lnSpc>
                          <a:spcPts val="1325"/>
                        </a:lnSpc>
                        <a:spcBef>
                          <a:spcPts val="470"/>
                        </a:spcBef>
                      </a:pPr>
                      <a:r>
                        <a:rPr sz="1200" b="1" spc="-15" dirty="0">
                          <a:solidFill>
                            <a:srgbClr val="FFFFFF"/>
                          </a:solidFill>
                          <a:latin typeface="微軟正黑體"/>
                          <a:cs typeface="微軟正黑體"/>
                        </a:rPr>
                        <a:t>步驟三：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</a:txBody>
                  <a:tcPr marL="0" marR="0" marT="5969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solidFill>
                      <a:srgbClr val="006FC0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4450">
                <a:tc rowSpan="2">
                  <a:txBody>
                    <a:bodyPr/>
                    <a:lstStyle/>
                    <a:p>
                      <a:pPr marL="91440" marR="30480">
                        <a:lnSpc>
                          <a:spcPts val="1325"/>
                        </a:lnSpc>
                        <a:spcBef>
                          <a:spcPts val="10"/>
                        </a:spcBef>
                      </a:pPr>
                      <a:r>
                        <a:rPr sz="1200" b="1" spc="-20" dirty="0">
                          <a:solidFill>
                            <a:srgbClr val="FFFFFF"/>
                          </a:solidFill>
                          <a:latin typeface="微軟正黑體"/>
                          <a:cs typeface="微軟正黑體"/>
                        </a:rPr>
                        <a:t>制定方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</a:txBody>
                  <a:tcPr marL="0" marR="0" marT="12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solidFill>
                      <a:srgbClr val="006FC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3779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2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solidFill>
                      <a:srgbClr val="006FC0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7320">
                <a:tc rowSpan="2">
                  <a:txBody>
                    <a:bodyPr/>
                    <a:lstStyle/>
                    <a:p>
                      <a:pPr marL="91440" marR="30480">
                        <a:lnSpc>
                          <a:spcPts val="1325"/>
                        </a:lnSpc>
                        <a:spcBef>
                          <a:spcPts val="10"/>
                        </a:spcBef>
                      </a:pPr>
                      <a:r>
                        <a:rPr sz="1200" b="1" spc="-20" dirty="0">
                          <a:solidFill>
                            <a:srgbClr val="FFFFFF"/>
                          </a:solidFill>
                          <a:latin typeface="微軟正黑體"/>
                          <a:cs typeface="微軟正黑體"/>
                        </a:rPr>
                        <a:t>案優先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</a:txBody>
                  <a:tcPr marL="0" marR="0" marT="12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solidFill>
                      <a:srgbClr val="006FC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92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2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solidFill>
                      <a:srgbClr val="006FC0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50190">
                <a:tc>
                  <a:txBody>
                    <a:bodyPr/>
                    <a:lstStyle/>
                    <a:p>
                      <a:pPr marL="91440" marR="30480"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r>
                        <a:rPr sz="1200" b="1" spc="-25" dirty="0">
                          <a:solidFill>
                            <a:srgbClr val="FFFFFF"/>
                          </a:solidFill>
                          <a:latin typeface="微軟正黑體"/>
                          <a:cs typeface="微軟正黑體"/>
                        </a:rPr>
                        <a:t>順序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</a:txBody>
                  <a:tcPr marL="0" marR="0" marT="12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006FC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11" name="object 1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t>17</a:t>
            </a:fld>
            <a:endParaRPr spc="-25" dirty="0"/>
          </a:p>
        </p:txBody>
      </p:sp>
      <p:sp>
        <p:nvSpPr>
          <p:cNvPr id="10" name="object 10"/>
          <p:cNvSpPr txBox="1">
            <a:spLocks noGrp="1"/>
          </p:cNvSpPr>
          <p:nvPr>
            <p:ph type="title"/>
          </p:nvPr>
        </p:nvSpPr>
        <p:spPr>
          <a:xfrm>
            <a:off x="3690365" y="208914"/>
            <a:ext cx="481203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155" dirty="0"/>
              <a:t>構想評估表</a:t>
            </a:r>
            <a:r>
              <a:rPr sz="2400" spc="-10" dirty="0"/>
              <a:t>(以科技製造業為例)</a:t>
            </a:r>
            <a:endParaRPr sz="24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236214" y="208914"/>
            <a:ext cx="572071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步驟三：確定應用領域優先順序</a:t>
            </a:r>
          </a:p>
        </p:txBody>
      </p:sp>
      <p:sp>
        <p:nvSpPr>
          <p:cNvPr id="3" name="object 3"/>
          <p:cNvSpPr/>
          <p:nvPr/>
        </p:nvSpPr>
        <p:spPr>
          <a:xfrm>
            <a:off x="4817364" y="1610867"/>
            <a:ext cx="2115820" cy="1685925"/>
          </a:xfrm>
          <a:custGeom>
            <a:avLst/>
            <a:gdLst/>
            <a:ahLst/>
            <a:cxnLst/>
            <a:rect l="l" t="t" r="r" b="b"/>
            <a:pathLst>
              <a:path w="2115820" h="1685925">
                <a:moveTo>
                  <a:pt x="1373124" y="1245108"/>
                </a:moveTo>
                <a:lnTo>
                  <a:pt x="1370533" y="1197127"/>
                </a:lnTo>
                <a:lnTo>
                  <a:pt x="1362938" y="1150645"/>
                </a:lnTo>
                <a:lnTo>
                  <a:pt x="1350632" y="1105916"/>
                </a:lnTo>
                <a:lnTo>
                  <a:pt x="1333855" y="1063231"/>
                </a:lnTo>
                <a:lnTo>
                  <a:pt x="1312887" y="1022832"/>
                </a:lnTo>
                <a:lnTo>
                  <a:pt x="1288008" y="985012"/>
                </a:lnTo>
                <a:lnTo>
                  <a:pt x="1259471" y="950036"/>
                </a:lnTo>
                <a:lnTo>
                  <a:pt x="1227543" y="918159"/>
                </a:lnTo>
                <a:lnTo>
                  <a:pt x="1192504" y="889673"/>
                </a:lnTo>
                <a:lnTo>
                  <a:pt x="1154620" y="864819"/>
                </a:lnTo>
                <a:lnTo>
                  <a:pt x="1114158" y="843889"/>
                </a:lnTo>
                <a:lnTo>
                  <a:pt x="1071384" y="827138"/>
                </a:lnTo>
                <a:lnTo>
                  <a:pt x="1026579" y="814844"/>
                </a:lnTo>
                <a:lnTo>
                  <a:pt x="979995" y="807262"/>
                </a:lnTo>
                <a:lnTo>
                  <a:pt x="931926" y="804672"/>
                </a:lnTo>
                <a:lnTo>
                  <a:pt x="883843" y="807262"/>
                </a:lnTo>
                <a:lnTo>
                  <a:pt x="837260" y="814844"/>
                </a:lnTo>
                <a:lnTo>
                  <a:pt x="792454" y="827138"/>
                </a:lnTo>
                <a:lnTo>
                  <a:pt x="749681" y="843889"/>
                </a:lnTo>
                <a:lnTo>
                  <a:pt x="709218" y="864819"/>
                </a:lnTo>
                <a:lnTo>
                  <a:pt x="671334" y="889673"/>
                </a:lnTo>
                <a:lnTo>
                  <a:pt x="636295" y="918159"/>
                </a:lnTo>
                <a:lnTo>
                  <a:pt x="604367" y="950036"/>
                </a:lnTo>
                <a:lnTo>
                  <a:pt x="575830" y="985012"/>
                </a:lnTo>
                <a:lnTo>
                  <a:pt x="550951" y="1022832"/>
                </a:lnTo>
                <a:lnTo>
                  <a:pt x="529983" y="1063231"/>
                </a:lnTo>
                <a:lnTo>
                  <a:pt x="513207" y="1105916"/>
                </a:lnTo>
                <a:lnTo>
                  <a:pt x="500900" y="1150645"/>
                </a:lnTo>
                <a:lnTo>
                  <a:pt x="493306" y="1197127"/>
                </a:lnTo>
                <a:lnTo>
                  <a:pt x="490728" y="1245108"/>
                </a:lnTo>
                <a:lnTo>
                  <a:pt x="493306" y="1293101"/>
                </a:lnTo>
                <a:lnTo>
                  <a:pt x="500900" y="1339583"/>
                </a:lnTo>
                <a:lnTo>
                  <a:pt x="513207" y="1384312"/>
                </a:lnTo>
                <a:lnTo>
                  <a:pt x="529983" y="1426997"/>
                </a:lnTo>
                <a:lnTo>
                  <a:pt x="550951" y="1467396"/>
                </a:lnTo>
                <a:lnTo>
                  <a:pt x="575830" y="1505216"/>
                </a:lnTo>
                <a:lnTo>
                  <a:pt x="604367" y="1540192"/>
                </a:lnTo>
                <a:lnTo>
                  <a:pt x="636295" y="1572069"/>
                </a:lnTo>
                <a:lnTo>
                  <a:pt x="671334" y="1600555"/>
                </a:lnTo>
                <a:lnTo>
                  <a:pt x="709218" y="1625409"/>
                </a:lnTo>
                <a:lnTo>
                  <a:pt x="749681" y="1646339"/>
                </a:lnTo>
                <a:lnTo>
                  <a:pt x="792454" y="1663090"/>
                </a:lnTo>
                <a:lnTo>
                  <a:pt x="837260" y="1675384"/>
                </a:lnTo>
                <a:lnTo>
                  <a:pt x="883843" y="1682965"/>
                </a:lnTo>
                <a:lnTo>
                  <a:pt x="931926" y="1685544"/>
                </a:lnTo>
                <a:lnTo>
                  <a:pt x="979995" y="1682965"/>
                </a:lnTo>
                <a:lnTo>
                  <a:pt x="1026579" y="1675384"/>
                </a:lnTo>
                <a:lnTo>
                  <a:pt x="1071384" y="1663090"/>
                </a:lnTo>
                <a:lnTo>
                  <a:pt x="1114158" y="1646339"/>
                </a:lnTo>
                <a:lnTo>
                  <a:pt x="1154620" y="1625409"/>
                </a:lnTo>
                <a:lnTo>
                  <a:pt x="1192504" y="1600555"/>
                </a:lnTo>
                <a:lnTo>
                  <a:pt x="1227543" y="1572069"/>
                </a:lnTo>
                <a:lnTo>
                  <a:pt x="1259471" y="1540192"/>
                </a:lnTo>
                <a:lnTo>
                  <a:pt x="1288008" y="1505216"/>
                </a:lnTo>
                <a:lnTo>
                  <a:pt x="1312887" y="1467396"/>
                </a:lnTo>
                <a:lnTo>
                  <a:pt x="1333855" y="1426997"/>
                </a:lnTo>
                <a:lnTo>
                  <a:pt x="1350632" y="1384312"/>
                </a:lnTo>
                <a:lnTo>
                  <a:pt x="1362938" y="1339583"/>
                </a:lnTo>
                <a:lnTo>
                  <a:pt x="1370533" y="1293101"/>
                </a:lnTo>
                <a:lnTo>
                  <a:pt x="1373124" y="1245108"/>
                </a:lnTo>
                <a:close/>
              </a:path>
              <a:path w="2115820" h="1685925">
                <a:moveTo>
                  <a:pt x="2115312" y="320040"/>
                </a:moveTo>
                <a:lnTo>
                  <a:pt x="1795259" y="0"/>
                </a:lnTo>
                <a:lnTo>
                  <a:pt x="0" y="0"/>
                </a:lnTo>
                <a:lnTo>
                  <a:pt x="0" y="640080"/>
                </a:lnTo>
                <a:lnTo>
                  <a:pt x="1795259" y="640080"/>
                </a:lnTo>
                <a:lnTo>
                  <a:pt x="2115312" y="320040"/>
                </a:lnTo>
                <a:close/>
              </a:path>
            </a:pathLst>
          </a:custGeom>
          <a:solidFill>
            <a:srgbClr val="5CAC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776972" y="1610867"/>
            <a:ext cx="1862455" cy="1685925"/>
          </a:xfrm>
          <a:custGeom>
            <a:avLst/>
            <a:gdLst/>
            <a:ahLst/>
            <a:cxnLst/>
            <a:rect l="l" t="t" r="r" b="b"/>
            <a:pathLst>
              <a:path w="1862454" h="1685925">
                <a:moveTo>
                  <a:pt x="1371600" y="1245108"/>
                </a:moveTo>
                <a:lnTo>
                  <a:pt x="1369009" y="1197127"/>
                </a:lnTo>
                <a:lnTo>
                  <a:pt x="1361427" y="1150645"/>
                </a:lnTo>
                <a:lnTo>
                  <a:pt x="1349133" y="1105916"/>
                </a:lnTo>
                <a:lnTo>
                  <a:pt x="1332382" y="1063231"/>
                </a:lnTo>
                <a:lnTo>
                  <a:pt x="1311452" y="1022832"/>
                </a:lnTo>
                <a:lnTo>
                  <a:pt x="1286598" y="985012"/>
                </a:lnTo>
                <a:lnTo>
                  <a:pt x="1258112" y="950036"/>
                </a:lnTo>
                <a:lnTo>
                  <a:pt x="1226235" y="918159"/>
                </a:lnTo>
                <a:lnTo>
                  <a:pt x="1191260" y="889673"/>
                </a:lnTo>
                <a:lnTo>
                  <a:pt x="1153439" y="864819"/>
                </a:lnTo>
                <a:lnTo>
                  <a:pt x="1113040" y="843889"/>
                </a:lnTo>
                <a:lnTo>
                  <a:pt x="1070356" y="827138"/>
                </a:lnTo>
                <a:lnTo>
                  <a:pt x="1025626" y="814844"/>
                </a:lnTo>
                <a:lnTo>
                  <a:pt x="979144" y="807262"/>
                </a:lnTo>
                <a:lnTo>
                  <a:pt x="931164" y="804672"/>
                </a:lnTo>
                <a:lnTo>
                  <a:pt x="883170" y="807262"/>
                </a:lnTo>
                <a:lnTo>
                  <a:pt x="836688" y="814844"/>
                </a:lnTo>
                <a:lnTo>
                  <a:pt x="791959" y="827138"/>
                </a:lnTo>
                <a:lnTo>
                  <a:pt x="749274" y="843889"/>
                </a:lnTo>
                <a:lnTo>
                  <a:pt x="708875" y="864819"/>
                </a:lnTo>
                <a:lnTo>
                  <a:pt x="671055" y="889673"/>
                </a:lnTo>
                <a:lnTo>
                  <a:pt x="636079" y="918159"/>
                </a:lnTo>
                <a:lnTo>
                  <a:pt x="604202" y="950036"/>
                </a:lnTo>
                <a:lnTo>
                  <a:pt x="575716" y="985012"/>
                </a:lnTo>
                <a:lnTo>
                  <a:pt x="550862" y="1022832"/>
                </a:lnTo>
                <a:lnTo>
                  <a:pt x="529932" y="1063231"/>
                </a:lnTo>
                <a:lnTo>
                  <a:pt x="513181" y="1105916"/>
                </a:lnTo>
                <a:lnTo>
                  <a:pt x="500888" y="1150645"/>
                </a:lnTo>
                <a:lnTo>
                  <a:pt x="493306" y="1197127"/>
                </a:lnTo>
                <a:lnTo>
                  <a:pt x="490728" y="1245108"/>
                </a:lnTo>
                <a:lnTo>
                  <a:pt x="493306" y="1293101"/>
                </a:lnTo>
                <a:lnTo>
                  <a:pt x="500888" y="1339583"/>
                </a:lnTo>
                <a:lnTo>
                  <a:pt x="513181" y="1384312"/>
                </a:lnTo>
                <a:lnTo>
                  <a:pt x="529932" y="1426997"/>
                </a:lnTo>
                <a:lnTo>
                  <a:pt x="550862" y="1467396"/>
                </a:lnTo>
                <a:lnTo>
                  <a:pt x="575716" y="1505216"/>
                </a:lnTo>
                <a:lnTo>
                  <a:pt x="604202" y="1540192"/>
                </a:lnTo>
                <a:lnTo>
                  <a:pt x="636079" y="1572069"/>
                </a:lnTo>
                <a:lnTo>
                  <a:pt x="671055" y="1600555"/>
                </a:lnTo>
                <a:lnTo>
                  <a:pt x="708875" y="1625409"/>
                </a:lnTo>
                <a:lnTo>
                  <a:pt x="749274" y="1646339"/>
                </a:lnTo>
                <a:lnTo>
                  <a:pt x="791959" y="1663090"/>
                </a:lnTo>
                <a:lnTo>
                  <a:pt x="836688" y="1675384"/>
                </a:lnTo>
                <a:lnTo>
                  <a:pt x="883170" y="1682965"/>
                </a:lnTo>
                <a:lnTo>
                  <a:pt x="931164" y="1685544"/>
                </a:lnTo>
                <a:lnTo>
                  <a:pt x="979144" y="1682965"/>
                </a:lnTo>
                <a:lnTo>
                  <a:pt x="1025626" y="1675384"/>
                </a:lnTo>
                <a:lnTo>
                  <a:pt x="1070356" y="1663090"/>
                </a:lnTo>
                <a:lnTo>
                  <a:pt x="1113040" y="1646339"/>
                </a:lnTo>
                <a:lnTo>
                  <a:pt x="1153439" y="1625409"/>
                </a:lnTo>
                <a:lnTo>
                  <a:pt x="1191260" y="1600555"/>
                </a:lnTo>
                <a:lnTo>
                  <a:pt x="1226235" y="1572069"/>
                </a:lnTo>
                <a:lnTo>
                  <a:pt x="1258112" y="1540192"/>
                </a:lnTo>
                <a:lnTo>
                  <a:pt x="1286598" y="1505216"/>
                </a:lnTo>
                <a:lnTo>
                  <a:pt x="1311452" y="1467396"/>
                </a:lnTo>
                <a:lnTo>
                  <a:pt x="1332382" y="1426997"/>
                </a:lnTo>
                <a:lnTo>
                  <a:pt x="1349133" y="1384312"/>
                </a:lnTo>
                <a:lnTo>
                  <a:pt x="1361427" y="1339583"/>
                </a:lnTo>
                <a:lnTo>
                  <a:pt x="1369009" y="1293101"/>
                </a:lnTo>
                <a:lnTo>
                  <a:pt x="1371600" y="1245108"/>
                </a:lnTo>
                <a:close/>
              </a:path>
              <a:path w="1862454" h="1685925">
                <a:moveTo>
                  <a:pt x="1862328" y="320040"/>
                </a:moveTo>
                <a:lnTo>
                  <a:pt x="1542288" y="0"/>
                </a:lnTo>
                <a:lnTo>
                  <a:pt x="0" y="0"/>
                </a:lnTo>
                <a:lnTo>
                  <a:pt x="0" y="640080"/>
                </a:lnTo>
                <a:lnTo>
                  <a:pt x="1542288" y="640080"/>
                </a:lnTo>
                <a:lnTo>
                  <a:pt x="1862328" y="320040"/>
                </a:lnTo>
                <a:close/>
              </a:path>
            </a:pathLst>
          </a:custGeom>
          <a:solidFill>
            <a:srgbClr val="B3D24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997964" y="1610867"/>
            <a:ext cx="1864360" cy="1689100"/>
          </a:xfrm>
          <a:custGeom>
            <a:avLst/>
            <a:gdLst/>
            <a:ahLst/>
            <a:cxnLst/>
            <a:rect l="l" t="t" r="r" b="b"/>
            <a:pathLst>
              <a:path w="1864360" h="1689100">
                <a:moveTo>
                  <a:pt x="1373124" y="1247394"/>
                </a:moveTo>
                <a:lnTo>
                  <a:pt x="1370533" y="1199324"/>
                </a:lnTo>
                <a:lnTo>
                  <a:pt x="1362938" y="1152740"/>
                </a:lnTo>
                <a:lnTo>
                  <a:pt x="1350632" y="1107935"/>
                </a:lnTo>
                <a:lnTo>
                  <a:pt x="1333855" y="1065161"/>
                </a:lnTo>
                <a:lnTo>
                  <a:pt x="1312887" y="1024699"/>
                </a:lnTo>
                <a:lnTo>
                  <a:pt x="1288008" y="986815"/>
                </a:lnTo>
                <a:lnTo>
                  <a:pt x="1259471" y="951776"/>
                </a:lnTo>
                <a:lnTo>
                  <a:pt x="1227543" y="919848"/>
                </a:lnTo>
                <a:lnTo>
                  <a:pt x="1192504" y="891311"/>
                </a:lnTo>
                <a:lnTo>
                  <a:pt x="1154620" y="866432"/>
                </a:lnTo>
                <a:lnTo>
                  <a:pt x="1114158" y="845464"/>
                </a:lnTo>
                <a:lnTo>
                  <a:pt x="1071384" y="828687"/>
                </a:lnTo>
                <a:lnTo>
                  <a:pt x="1026579" y="816381"/>
                </a:lnTo>
                <a:lnTo>
                  <a:pt x="979995" y="808786"/>
                </a:lnTo>
                <a:lnTo>
                  <a:pt x="931926" y="806196"/>
                </a:lnTo>
                <a:lnTo>
                  <a:pt x="883843" y="808786"/>
                </a:lnTo>
                <a:lnTo>
                  <a:pt x="837260" y="816381"/>
                </a:lnTo>
                <a:lnTo>
                  <a:pt x="792454" y="828687"/>
                </a:lnTo>
                <a:lnTo>
                  <a:pt x="749681" y="845464"/>
                </a:lnTo>
                <a:lnTo>
                  <a:pt x="709218" y="866432"/>
                </a:lnTo>
                <a:lnTo>
                  <a:pt x="671334" y="891311"/>
                </a:lnTo>
                <a:lnTo>
                  <a:pt x="636295" y="919848"/>
                </a:lnTo>
                <a:lnTo>
                  <a:pt x="604367" y="951776"/>
                </a:lnTo>
                <a:lnTo>
                  <a:pt x="575830" y="986815"/>
                </a:lnTo>
                <a:lnTo>
                  <a:pt x="550951" y="1024699"/>
                </a:lnTo>
                <a:lnTo>
                  <a:pt x="529983" y="1065161"/>
                </a:lnTo>
                <a:lnTo>
                  <a:pt x="513207" y="1107935"/>
                </a:lnTo>
                <a:lnTo>
                  <a:pt x="500900" y="1152740"/>
                </a:lnTo>
                <a:lnTo>
                  <a:pt x="493306" y="1199324"/>
                </a:lnTo>
                <a:lnTo>
                  <a:pt x="490728" y="1247394"/>
                </a:lnTo>
                <a:lnTo>
                  <a:pt x="493306" y="1295476"/>
                </a:lnTo>
                <a:lnTo>
                  <a:pt x="500900" y="1342059"/>
                </a:lnTo>
                <a:lnTo>
                  <a:pt x="513207" y="1386865"/>
                </a:lnTo>
                <a:lnTo>
                  <a:pt x="529983" y="1429639"/>
                </a:lnTo>
                <a:lnTo>
                  <a:pt x="550951" y="1470101"/>
                </a:lnTo>
                <a:lnTo>
                  <a:pt x="575830" y="1507985"/>
                </a:lnTo>
                <a:lnTo>
                  <a:pt x="604367" y="1543024"/>
                </a:lnTo>
                <a:lnTo>
                  <a:pt x="636295" y="1574952"/>
                </a:lnTo>
                <a:lnTo>
                  <a:pt x="671334" y="1603489"/>
                </a:lnTo>
                <a:lnTo>
                  <a:pt x="709218" y="1628368"/>
                </a:lnTo>
                <a:lnTo>
                  <a:pt x="749681" y="1649336"/>
                </a:lnTo>
                <a:lnTo>
                  <a:pt x="792454" y="1666113"/>
                </a:lnTo>
                <a:lnTo>
                  <a:pt x="837260" y="1678419"/>
                </a:lnTo>
                <a:lnTo>
                  <a:pt x="883843" y="1686013"/>
                </a:lnTo>
                <a:lnTo>
                  <a:pt x="931926" y="1688592"/>
                </a:lnTo>
                <a:lnTo>
                  <a:pt x="979995" y="1686013"/>
                </a:lnTo>
                <a:lnTo>
                  <a:pt x="1026579" y="1678419"/>
                </a:lnTo>
                <a:lnTo>
                  <a:pt x="1071384" y="1666113"/>
                </a:lnTo>
                <a:lnTo>
                  <a:pt x="1114158" y="1649336"/>
                </a:lnTo>
                <a:lnTo>
                  <a:pt x="1154620" y="1628368"/>
                </a:lnTo>
                <a:lnTo>
                  <a:pt x="1192504" y="1603489"/>
                </a:lnTo>
                <a:lnTo>
                  <a:pt x="1227543" y="1574952"/>
                </a:lnTo>
                <a:lnTo>
                  <a:pt x="1259471" y="1543024"/>
                </a:lnTo>
                <a:lnTo>
                  <a:pt x="1288008" y="1507985"/>
                </a:lnTo>
                <a:lnTo>
                  <a:pt x="1312887" y="1470101"/>
                </a:lnTo>
                <a:lnTo>
                  <a:pt x="1333855" y="1429639"/>
                </a:lnTo>
                <a:lnTo>
                  <a:pt x="1350632" y="1386865"/>
                </a:lnTo>
                <a:lnTo>
                  <a:pt x="1362938" y="1342059"/>
                </a:lnTo>
                <a:lnTo>
                  <a:pt x="1370533" y="1295476"/>
                </a:lnTo>
                <a:lnTo>
                  <a:pt x="1373124" y="1247394"/>
                </a:lnTo>
                <a:close/>
              </a:path>
              <a:path w="1864360" h="1689100">
                <a:moveTo>
                  <a:pt x="1863852" y="322326"/>
                </a:moveTo>
                <a:lnTo>
                  <a:pt x="1541526" y="0"/>
                </a:lnTo>
                <a:lnTo>
                  <a:pt x="0" y="0"/>
                </a:lnTo>
                <a:lnTo>
                  <a:pt x="0" y="644652"/>
                </a:lnTo>
                <a:lnTo>
                  <a:pt x="1541526" y="644652"/>
                </a:lnTo>
                <a:lnTo>
                  <a:pt x="1863852" y="322326"/>
                </a:lnTo>
                <a:close/>
              </a:path>
            </a:pathLst>
          </a:custGeom>
          <a:solidFill>
            <a:srgbClr val="89C9D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999233" y="1759711"/>
            <a:ext cx="1764664" cy="3238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950" b="1" spc="-10" dirty="0">
                <a:solidFill>
                  <a:srgbClr val="FFFFFF"/>
                </a:solidFill>
                <a:latin typeface="微軟正黑體"/>
                <a:cs typeface="微軟正黑體"/>
              </a:rPr>
              <a:t>評估導入難易度</a:t>
            </a:r>
            <a:endParaRPr sz="1950">
              <a:latin typeface="微軟正黑體"/>
              <a:cs typeface="微軟正黑體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829047" y="1762125"/>
            <a:ext cx="2015489" cy="3238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950" b="1" spc="-10" dirty="0">
                <a:solidFill>
                  <a:srgbClr val="FFFFFF"/>
                </a:solidFill>
                <a:latin typeface="微軟正黑體"/>
                <a:cs typeface="微軟正黑體"/>
              </a:rPr>
              <a:t>評估導入可能好處</a:t>
            </a:r>
            <a:endParaRPr sz="1950">
              <a:latin typeface="微軟正黑體"/>
              <a:cs typeface="微軟正黑體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896606" y="1612519"/>
            <a:ext cx="1516380" cy="6210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248285">
              <a:lnSpc>
                <a:spcPct val="100000"/>
              </a:lnSpc>
              <a:spcBef>
                <a:spcPts val="105"/>
              </a:spcBef>
            </a:pPr>
            <a:r>
              <a:rPr sz="1950" b="1" spc="-15" dirty="0">
                <a:solidFill>
                  <a:srgbClr val="FFFFFF"/>
                </a:solidFill>
                <a:latin typeface="微軟正黑體"/>
                <a:cs typeface="微軟正黑體"/>
              </a:rPr>
              <a:t>評估方案</a:t>
            </a:r>
            <a:r>
              <a:rPr sz="1950" b="1" spc="-50" dirty="0">
                <a:solidFill>
                  <a:srgbClr val="FFFFFF"/>
                </a:solidFill>
                <a:latin typeface="微軟正黑體"/>
                <a:cs typeface="微軟正黑體"/>
              </a:rPr>
              <a:t> </a:t>
            </a:r>
            <a:r>
              <a:rPr sz="1950" b="1" spc="-10" dirty="0">
                <a:solidFill>
                  <a:srgbClr val="FFFFFF"/>
                </a:solidFill>
                <a:latin typeface="微軟正黑體"/>
                <a:cs typeface="微軟正黑體"/>
              </a:rPr>
              <a:t>導入優先順序</a:t>
            </a:r>
            <a:endParaRPr sz="1950">
              <a:latin typeface="微軟正黑體"/>
              <a:cs typeface="微軟正黑體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784985" y="4532503"/>
            <a:ext cx="2255520" cy="15646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35" dirty="0">
                <a:solidFill>
                  <a:srgbClr val="092E8B"/>
                </a:solidFill>
                <a:latin typeface="微軟正黑體"/>
                <a:cs typeface="微軟正黑體"/>
              </a:rPr>
              <a:t>目的：</a:t>
            </a:r>
            <a:endParaRPr sz="1600">
              <a:latin typeface="微軟正黑體"/>
              <a:cs typeface="微軟正黑體"/>
            </a:endParaRPr>
          </a:p>
          <a:p>
            <a:pPr marL="12700">
              <a:lnSpc>
                <a:spcPct val="100000"/>
              </a:lnSpc>
            </a:pPr>
            <a:r>
              <a:rPr sz="1600" spc="-30" dirty="0">
                <a:latin typeface="微軟正黑體"/>
                <a:cs typeface="微軟正黑體"/>
              </a:rPr>
              <a:t>客觀衡量方案是否應導入</a:t>
            </a:r>
            <a:endParaRPr sz="1600">
              <a:latin typeface="微軟正黑體"/>
              <a:cs typeface="微軟正黑體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1600" b="1" spc="-35" dirty="0">
                <a:solidFill>
                  <a:srgbClr val="092E8B"/>
                </a:solidFill>
                <a:latin typeface="微軟正黑體"/>
                <a:cs typeface="微軟正黑體"/>
              </a:rPr>
              <a:t>作法：</a:t>
            </a:r>
            <a:endParaRPr sz="1600">
              <a:latin typeface="微軟正黑體"/>
              <a:cs typeface="微軟正黑體"/>
            </a:endParaRPr>
          </a:p>
          <a:p>
            <a:pPr marL="12700" marR="5080" algn="just">
              <a:lnSpc>
                <a:spcPct val="100000"/>
              </a:lnSpc>
            </a:pPr>
            <a:r>
              <a:rPr sz="1600" spc="-30" dirty="0">
                <a:latin typeface="微軟正黑體"/>
                <a:cs typeface="微軟正黑體"/>
              </a:rPr>
              <a:t>部門主管從數據、數位化程度、人力、時間、預算</a:t>
            </a:r>
            <a:r>
              <a:rPr sz="1600" spc="-35" dirty="0">
                <a:latin typeface="微軟正黑體"/>
                <a:cs typeface="微軟正黑體"/>
              </a:rPr>
              <a:t>等五個維度進行評估</a:t>
            </a:r>
            <a:endParaRPr sz="1600">
              <a:latin typeface="微軟正黑體"/>
              <a:cs typeface="微軟正黑體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2450592" y="2251710"/>
            <a:ext cx="986155" cy="2087245"/>
            <a:chOff x="2450592" y="2251710"/>
            <a:chExt cx="986155" cy="2087245"/>
          </a:xfrm>
        </p:grpSpPr>
        <p:sp>
          <p:nvSpPr>
            <p:cNvPr id="11" name="object 11"/>
            <p:cNvSpPr/>
            <p:nvPr/>
          </p:nvSpPr>
          <p:spPr>
            <a:xfrm>
              <a:off x="2886456" y="2251710"/>
              <a:ext cx="86995" cy="1651635"/>
            </a:xfrm>
            <a:custGeom>
              <a:avLst/>
              <a:gdLst/>
              <a:ahLst/>
              <a:cxnLst/>
              <a:rect l="l" t="t" r="r" b="b"/>
              <a:pathLst>
                <a:path w="86994" h="1651635">
                  <a:moveTo>
                    <a:pt x="28956" y="1567560"/>
                  </a:moveTo>
                  <a:lnTo>
                    <a:pt x="26521" y="1568051"/>
                  </a:lnTo>
                  <a:lnTo>
                    <a:pt x="12715" y="1577355"/>
                  </a:lnTo>
                  <a:lnTo>
                    <a:pt x="3411" y="1591161"/>
                  </a:lnTo>
                  <a:lnTo>
                    <a:pt x="0" y="1608073"/>
                  </a:lnTo>
                  <a:lnTo>
                    <a:pt x="3411" y="1624986"/>
                  </a:lnTo>
                  <a:lnTo>
                    <a:pt x="12715" y="1638792"/>
                  </a:lnTo>
                  <a:lnTo>
                    <a:pt x="26521" y="1648096"/>
                  </a:lnTo>
                  <a:lnTo>
                    <a:pt x="43433" y="1651508"/>
                  </a:lnTo>
                  <a:lnTo>
                    <a:pt x="60346" y="1648096"/>
                  </a:lnTo>
                  <a:lnTo>
                    <a:pt x="74152" y="1638792"/>
                  </a:lnTo>
                  <a:lnTo>
                    <a:pt x="83456" y="1624986"/>
                  </a:lnTo>
                  <a:lnTo>
                    <a:pt x="86868" y="1608073"/>
                  </a:lnTo>
                  <a:lnTo>
                    <a:pt x="28956" y="1608073"/>
                  </a:lnTo>
                  <a:lnTo>
                    <a:pt x="28956" y="1567560"/>
                  </a:lnTo>
                  <a:close/>
                </a:path>
                <a:path w="86994" h="1651635">
                  <a:moveTo>
                    <a:pt x="43433" y="1564639"/>
                  </a:moveTo>
                  <a:lnTo>
                    <a:pt x="28956" y="1567560"/>
                  </a:lnTo>
                  <a:lnTo>
                    <a:pt x="28956" y="1608073"/>
                  </a:lnTo>
                  <a:lnTo>
                    <a:pt x="57912" y="1608073"/>
                  </a:lnTo>
                  <a:lnTo>
                    <a:pt x="57912" y="1567560"/>
                  </a:lnTo>
                  <a:lnTo>
                    <a:pt x="43433" y="1564639"/>
                  </a:lnTo>
                  <a:close/>
                </a:path>
                <a:path w="86994" h="1651635">
                  <a:moveTo>
                    <a:pt x="57912" y="1567560"/>
                  </a:moveTo>
                  <a:lnTo>
                    <a:pt x="57912" y="1608073"/>
                  </a:lnTo>
                  <a:lnTo>
                    <a:pt x="86868" y="1608073"/>
                  </a:lnTo>
                  <a:lnTo>
                    <a:pt x="83456" y="1591161"/>
                  </a:lnTo>
                  <a:lnTo>
                    <a:pt x="74152" y="1577355"/>
                  </a:lnTo>
                  <a:lnTo>
                    <a:pt x="60346" y="1568051"/>
                  </a:lnTo>
                  <a:lnTo>
                    <a:pt x="57912" y="1567560"/>
                  </a:lnTo>
                  <a:close/>
                </a:path>
                <a:path w="86994" h="1651635">
                  <a:moveTo>
                    <a:pt x="57912" y="0"/>
                  </a:moveTo>
                  <a:lnTo>
                    <a:pt x="28956" y="0"/>
                  </a:lnTo>
                  <a:lnTo>
                    <a:pt x="28956" y="1567560"/>
                  </a:lnTo>
                  <a:lnTo>
                    <a:pt x="43433" y="1564639"/>
                  </a:lnTo>
                  <a:lnTo>
                    <a:pt x="57912" y="1564639"/>
                  </a:lnTo>
                  <a:lnTo>
                    <a:pt x="57912" y="0"/>
                  </a:lnTo>
                  <a:close/>
                </a:path>
                <a:path w="86994" h="1651635">
                  <a:moveTo>
                    <a:pt x="57912" y="1564639"/>
                  </a:moveTo>
                  <a:lnTo>
                    <a:pt x="43433" y="1564639"/>
                  </a:lnTo>
                  <a:lnTo>
                    <a:pt x="57912" y="1567560"/>
                  </a:lnTo>
                  <a:lnTo>
                    <a:pt x="57912" y="1564639"/>
                  </a:lnTo>
                  <a:close/>
                </a:path>
              </a:pathLst>
            </a:custGeom>
            <a:solidFill>
              <a:srgbClr val="89C9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2743200" y="2656332"/>
              <a:ext cx="401320" cy="399415"/>
            </a:xfrm>
            <a:custGeom>
              <a:avLst/>
              <a:gdLst/>
              <a:ahLst/>
              <a:cxnLst/>
              <a:rect l="l" t="t" r="r" b="b"/>
              <a:pathLst>
                <a:path w="401319" h="399414">
                  <a:moveTo>
                    <a:pt x="186055" y="336168"/>
                  </a:moveTo>
                  <a:lnTo>
                    <a:pt x="124713" y="336168"/>
                  </a:lnTo>
                  <a:lnTo>
                    <a:pt x="132314" y="340725"/>
                  </a:lnTo>
                  <a:lnTo>
                    <a:pt x="140271" y="344233"/>
                  </a:lnTo>
                  <a:lnTo>
                    <a:pt x="148609" y="347170"/>
                  </a:lnTo>
                  <a:lnTo>
                    <a:pt x="157352" y="350012"/>
                  </a:lnTo>
                  <a:lnTo>
                    <a:pt x="157352" y="373633"/>
                  </a:lnTo>
                  <a:lnTo>
                    <a:pt x="159291" y="383911"/>
                  </a:lnTo>
                  <a:lnTo>
                    <a:pt x="164671" y="392033"/>
                  </a:lnTo>
                  <a:lnTo>
                    <a:pt x="172837" y="397369"/>
                  </a:lnTo>
                  <a:lnTo>
                    <a:pt x="183133" y="399288"/>
                  </a:lnTo>
                  <a:lnTo>
                    <a:pt x="217677" y="399288"/>
                  </a:lnTo>
                  <a:lnTo>
                    <a:pt x="227974" y="397369"/>
                  </a:lnTo>
                  <a:lnTo>
                    <a:pt x="236140" y="392033"/>
                  </a:lnTo>
                  <a:lnTo>
                    <a:pt x="241520" y="383911"/>
                  </a:lnTo>
                  <a:lnTo>
                    <a:pt x="243458" y="373633"/>
                  </a:lnTo>
                  <a:lnTo>
                    <a:pt x="243458" y="370713"/>
                  </a:lnTo>
                  <a:lnTo>
                    <a:pt x="186055" y="370713"/>
                  </a:lnTo>
                  <a:lnTo>
                    <a:pt x="186055" y="336168"/>
                  </a:lnTo>
                  <a:close/>
                </a:path>
                <a:path w="401319" h="399414">
                  <a:moveTo>
                    <a:pt x="283082" y="306069"/>
                  </a:moveTo>
                  <a:lnTo>
                    <a:pt x="276987" y="306069"/>
                  </a:lnTo>
                  <a:lnTo>
                    <a:pt x="274319" y="306831"/>
                  </a:lnTo>
                  <a:lnTo>
                    <a:pt x="272161" y="308609"/>
                  </a:lnTo>
                  <a:lnTo>
                    <a:pt x="262707" y="313997"/>
                  </a:lnTo>
                  <a:lnTo>
                    <a:pt x="252444" y="318468"/>
                  </a:lnTo>
                  <a:lnTo>
                    <a:pt x="241657" y="322200"/>
                  </a:lnTo>
                  <a:lnTo>
                    <a:pt x="230631" y="325373"/>
                  </a:lnTo>
                  <a:lnTo>
                    <a:pt x="223647" y="326263"/>
                  </a:lnTo>
                  <a:lnTo>
                    <a:pt x="220725" y="331215"/>
                  </a:lnTo>
                  <a:lnTo>
                    <a:pt x="220725" y="370713"/>
                  </a:lnTo>
                  <a:lnTo>
                    <a:pt x="243458" y="370713"/>
                  </a:lnTo>
                  <a:lnTo>
                    <a:pt x="243458" y="350012"/>
                  </a:lnTo>
                  <a:lnTo>
                    <a:pt x="260159" y="344233"/>
                  </a:lnTo>
                  <a:lnTo>
                    <a:pt x="268354" y="340725"/>
                  </a:lnTo>
                  <a:lnTo>
                    <a:pt x="276098" y="336168"/>
                  </a:lnTo>
                  <a:lnTo>
                    <a:pt x="345399" y="336168"/>
                  </a:lnTo>
                  <a:lnTo>
                    <a:pt x="348335" y="333247"/>
                  </a:lnTo>
                  <a:lnTo>
                    <a:pt x="311785" y="333247"/>
                  </a:lnTo>
                  <a:lnTo>
                    <a:pt x="288036" y="309498"/>
                  </a:lnTo>
                  <a:lnTo>
                    <a:pt x="286257" y="307339"/>
                  </a:lnTo>
                  <a:lnTo>
                    <a:pt x="283082" y="306069"/>
                  </a:lnTo>
                  <a:close/>
                </a:path>
                <a:path w="401319" h="399414">
                  <a:moveTo>
                    <a:pt x="96519" y="40004"/>
                  </a:moveTo>
                  <a:lnTo>
                    <a:pt x="82931" y="40004"/>
                  </a:lnTo>
                  <a:lnTo>
                    <a:pt x="76200" y="42417"/>
                  </a:lnTo>
                  <a:lnTo>
                    <a:pt x="46481" y="72008"/>
                  </a:lnTo>
                  <a:lnTo>
                    <a:pt x="41068" y="80613"/>
                  </a:lnTo>
                  <a:lnTo>
                    <a:pt x="40894" y="80946"/>
                  </a:lnTo>
                  <a:lnTo>
                    <a:pt x="39052" y="90566"/>
                  </a:lnTo>
                  <a:lnTo>
                    <a:pt x="40812" y="99601"/>
                  </a:lnTo>
                  <a:lnTo>
                    <a:pt x="40909" y="100101"/>
                  </a:lnTo>
                  <a:lnTo>
                    <a:pt x="46481" y="108457"/>
                  </a:lnTo>
                  <a:lnTo>
                    <a:pt x="63373" y="125221"/>
                  </a:lnTo>
                  <a:lnTo>
                    <a:pt x="58816" y="132375"/>
                  </a:lnTo>
                  <a:lnTo>
                    <a:pt x="55308" y="140255"/>
                  </a:lnTo>
                  <a:lnTo>
                    <a:pt x="52371" y="148492"/>
                  </a:lnTo>
                  <a:lnTo>
                    <a:pt x="49530" y="156717"/>
                  </a:lnTo>
                  <a:lnTo>
                    <a:pt x="25781" y="156717"/>
                  </a:lnTo>
                  <a:lnTo>
                    <a:pt x="15484" y="158654"/>
                  </a:lnTo>
                  <a:lnTo>
                    <a:pt x="7318" y="164020"/>
                  </a:lnTo>
                  <a:lnTo>
                    <a:pt x="1938" y="172148"/>
                  </a:lnTo>
                  <a:lnTo>
                    <a:pt x="0" y="182371"/>
                  </a:lnTo>
                  <a:lnTo>
                    <a:pt x="0" y="216915"/>
                  </a:lnTo>
                  <a:lnTo>
                    <a:pt x="1854" y="226694"/>
                  </a:lnTo>
                  <a:lnTo>
                    <a:pt x="1938" y="227139"/>
                  </a:lnTo>
                  <a:lnTo>
                    <a:pt x="7318" y="235267"/>
                  </a:lnTo>
                  <a:lnTo>
                    <a:pt x="15484" y="240633"/>
                  </a:lnTo>
                  <a:lnTo>
                    <a:pt x="25781" y="242569"/>
                  </a:lnTo>
                  <a:lnTo>
                    <a:pt x="49530" y="242569"/>
                  </a:lnTo>
                  <a:lnTo>
                    <a:pt x="52371" y="251239"/>
                  </a:lnTo>
                  <a:lnTo>
                    <a:pt x="55308" y="259540"/>
                  </a:lnTo>
                  <a:lnTo>
                    <a:pt x="58816" y="267483"/>
                  </a:lnTo>
                  <a:lnTo>
                    <a:pt x="63373" y="275081"/>
                  </a:lnTo>
                  <a:lnTo>
                    <a:pt x="46481" y="290829"/>
                  </a:lnTo>
                  <a:lnTo>
                    <a:pt x="40909" y="299845"/>
                  </a:lnTo>
                  <a:lnTo>
                    <a:pt x="39290" y="308609"/>
                  </a:lnTo>
                  <a:lnTo>
                    <a:pt x="39246" y="308848"/>
                  </a:lnTo>
                  <a:lnTo>
                    <a:pt x="39125" y="309498"/>
                  </a:lnTo>
                  <a:lnTo>
                    <a:pt x="39052" y="309895"/>
                  </a:lnTo>
                  <a:lnTo>
                    <a:pt x="40663" y="318468"/>
                  </a:lnTo>
                  <a:lnTo>
                    <a:pt x="40735" y="318851"/>
                  </a:lnTo>
                  <a:lnTo>
                    <a:pt x="40797" y="319182"/>
                  </a:lnTo>
                  <a:lnTo>
                    <a:pt x="40909" y="319780"/>
                  </a:lnTo>
                  <a:lnTo>
                    <a:pt x="46481" y="328294"/>
                  </a:lnTo>
                  <a:lnTo>
                    <a:pt x="71247" y="352932"/>
                  </a:lnTo>
                  <a:lnTo>
                    <a:pt x="77216" y="357885"/>
                  </a:lnTo>
                  <a:lnTo>
                    <a:pt x="84074" y="360298"/>
                  </a:lnTo>
                  <a:lnTo>
                    <a:pt x="97408" y="360298"/>
                  </a:lnTo>
                  <a:lnTo>
                    <a:pt x="103886" y="357885"/>
                  </a:lnTo>
                  <a:lnTo>
                    <a:pt x="108838" y="352932"/>
                  </a:lnTo>
                  <a:lnTo>
                    <a:pt x="124713" y="336168"/>
                  </a:lnTo>
                  <a:lnTo>
                    <a:pt x="186055" y="336168"/>
                  </a:lnTo>
                  <a:lnTo>
                    <a:pt x="186055" y="333247"/>
                  </a:lnTo>
                  <a:lnTo>
                    <a:pt x="93980" y="333247"/>
                  </a:lnTo>
                  <a:lnTo>
                    <a:pt x="69342" y="308609"/>
                  </a:lnTo>
                  <a:lnTo>
                    <a:pt x="97027" y="280923"/>
                  </a:lnTo>
                  <a:lnTo>
                    <a:pt x="97917" y="274065"/>
                  </a:lnTo>
                  <a:lnTo>
                    <a:pt x="93980" y="269113"/>
                  </a:lnTo>
                  <a:lnTo>
                    <a:pt x="88020" y="259163"/>
                  </a:lnTo>
                  <a:lnTo>
                    <a:pt x="83359" y="248665"/>
                  </a:lnTo>
                  <a:lnTo>
                    <a:pt x="79817" y="237787"/>
                  </a:lnTo>
                  <a:lnTo>
                    <a:pt x="77320" y="227139"/>
                  </a:lnTo>
                  <a:lnTo>
                    <a:pt x="77216" y="226694"/>
                  </a:lnTo>
                  <a:lnTo>
                    <a:pt x="75183" y="220852"/>
                  </a:lnTo>
                  <a:lnTo>
                    <a:pt x="70231" y="216915"/>
                  </a:lnTo>
                  <a:lnTo>
                    <a:pt x="30733" y="216915"/>
                  </a:lnTo>
                  <a:lnTo>
                    <a:pt x="30733" y="182371"/>
                  </a:lnTo>
                  <a:lnTo>
                    <a:pt x="70231" y="182371"/>
                  </a:lnTo>
                  <a:lnTo>
                    <a:pt x="75183" y="178434"/>
                  </a:lnTo>
                  <a:lnTo>
                    <a:pt x="77216" y="172592"/>
                  </a:lnTo>
                  <a:lnTo>
                    <a:pt x="79442" y="161659"/>
                  </a:lnTo>
                  <a:lnTo>
                    <a:pt x="83026" y="151129"/>
                  </a:lnTo>
                  <a:lnTo>
                    <a:pt x="87895" y="140981"/>
                  </a:lnTo>
                  <a:lnTo>
                    <a:pt x="93980" y="131190"/>
                  </a:lnTo>
                  <a:lnTo>
                    <a:pt x="97917" y="126237"/>
                  </a:lnTo>
                  <a:lnTo>
                    <a:pt x="97027" y="118363"/>
                  </a:lnTo>
                  <a:lnTo>
                    <a:pt x="93091" y="114426"/>
                  </a:lnTo>
                  <a:lnTo>
                    <a:pt x="69342" y="91693"/>
                  </a:lnTo>
                  <a:lnTo>
                    <a:pt x="93980" y="67055"/>
                  </a:lnTo>
                  <a:lnTo>
                    <a:pt x="186055" y="67055"/>
                  </a:lnTo>
                  <a:lnTo>
                    <a:pt x="186055" y="63118"/>
                  </a:lnTo>
                  <a:lnTo>
                    <a:pt x="124713" y="63118"/>
                  </a:lnTo>
                  <a:lnTo>
                    <a:pt x="108838" y="47370"/>
                  </a:lnTo>
                  <a:lnTo>
                    <a:pt x="103377" y="42417"/>
                  </a:lnTo>
                  <a:lnTo>
                    <a:pt x="96519" y="40004"/>
                  </a:lnTo>
                  <a:close/>
                </a:path>
                <a:path w="401319" h="399414">
                  <a:moveTo>
                    <a:pt x="345399" y="336168"/>
                  </a:moveTo>
                  <a:lnTo>
                    <a:pt x="276098" y="336168"/>
                  </a:lnTo>
                  <a:lnTo>
                    <a:pt x="291973" y="352932"/>
                  </a:lnTo>
                  <a:lnTo>
                    <a:pt x="297433" y="357885"/>
                  </a:lnTo>
                  <a:lnTo>
                    <a:pt x="304038" y="360298"/>
                  </a:lnTo>
                  <a:lnTo>
                    <a:pt x="317245" y="360298"/>
                  </a:lnTo>
                  <a:lnTo>
                    <a:pt x="323595" y="357885"/>
                  </a:lnTo>
                  <a:lnTo>
                    <a:pt x="345399" y="336168"/>
                  </a:lnTo>
                  <a:close/>
                </a:path>
                <a:path w="401319" h="399414">
                  <a:moveTo>
                    <a:pt x="128905" y="306069"/>
                  </a:moveTo>
                  <a:lnTo>
                    <a:pt x="123189" y="306069"/>
                  </a:lnTo>
                  <a:lnTo>
                    <a:pt x="120014" y="307339"/>
                  </a:lnTo>
                  <a:lnTo>
                    <a:pt x="117729" y="309498"/>
                  </a:lnTo>
                  <a:lnTo>
                    <a:pt x="93980" y="333247"/>
                  </a:lnTo>
                  <a:lnTo>
                    <a:pt x="186055" y="333247"/>
                  </a:lnTo>
                  <a:lnTo>
                    <a:pt x="186055" y="331215"/>
                  </a:lnTo>
                  <a:lnTo>
                    <a:pt x="182118" y="326263"/>
                  </a:lnTo>
                  <a:lnTo>
                    <a:pt x="175132" y="325373"/>
                  </a:lnTo>
                  <a:lnTo>
                    <a:pt x="164750" y="323004"/>
                  </a:lnTo>
                  <a:lnTo>
                    <a:pt x="154368" y="319182"/>
                  </a:lnTo>
                  <a:lnTo>
                    <a:pt x="143986" y="314265"/>
                  </a:lnTo>
                  <a:lnTo>
                    <a:pt x="133604" y="308609"/>
                  </a:lnTo>
                  <a:lnTo>
                    <a:pt x="131444" y="306831"/>
                  </a:lnTo>
                  <a:lnTo>
                    <a:pt x="128905" y="306069"/>
                  </a:lnTo>
                  <a:close/>
                </a:path>
                <a:path w="401319" h="399414">
                  <a:moveTo>
                    <a:pt x="348335" y="67055"/>
                  </a:moveTo>
                  <a:lnTo>
                    <a:pt x="311785" y="67055"/>
                  </a:lnTo>
                  <a:lnTo>
                    <a:pt x="336423" y="91693"/>
                  </a:lnTo>
                  <a:lnTo>
                    <a:pt x="312674" y="114426"/>
                  </a:lnTo>
                  <a:lnTo>
                    <a:pt x="309752" y="118363"/>
                  </a:lnTo>
                  <a:lnTo>
                    <a:pt x="307720" y="126237"/>
                  </a:lnTo>
                  <a:lnTo>
                    <a:pt x="311785" y="131190"/>
                  </a:lnTo>
                  <a:lnTo>
                    <a:pt x="317782" y="140636"/>
                  </a:lnTo>
                  <a:lnTo>
                    <a:pt x="322405" y="150749"/>
                  </a:lnTo>
                  <a:lnTo>
                    <a:pt x="325947" y="161516"/>
                  </a:lnTo>
                  <a:lnTo>
                    <a:pt x="328444" y="172148"/>
                  </a:lnTo>
                  <a:lnTo>
                    <a:pt x="328549" y="172592"/>
                  </a:lnTo>
                  <a:lnTo>
                    <a:pt x="330581" y="178434"/>
                  </a:lnTo>
                  <a:lnTo>
                    <a:pt x="335533" y="182371"/>
                  </a:lnTo>
                  <a:lnTo>
                    <a:pt x="375031" y="182371"/>
                  </a:lnTo>
                  <a:lnTo>
                    <a:pt x="375031" y="216915"/>
                  </a:lnTo>
                  <a:lnTo>
                    <a:pt x="335533" y="216915"/>
                  </a:lnTo>
                  <a:lnTo>
                    <a:pt x="330581" y="220852"/>
                  </a:lnTo>
                  <a:lnTo>
                    <a:pt x="328549" y="226694"/>
                  </a:lnTo>
                  <a:lnTo>
                    <a:pt x="326850" y="235267"/>
                  </a:lnTo>
                  <a:lnTo>
                    <a:pt x="326334" y="237787"/>
                  </a:lnTo>
                  <a:lnTo>
                    <a:pt x="322786" y="248332"/>
                  </a:lnTo>
                  <a:lnTo>
                    <a:pt x="317886" y="258788"/>
                  </a:lnTo>
                  <a:lnTo>
                    <a:pt x="311785" y="269113"/>
                  </a:lnTo>
                  <a:lnTo>
                    <a:pt x="307720" y="274065"/>
                  </a:lnTo>
                  <a:lnTo>
                    <a:pt x="309752" y="280923"/>
                  </a:lnTo>
                  <a:lnTo>
                    <a:pt x="312674" y="284860"/>
                  </a:lnTo>
                  <a:lnTo>
                    <a:pt x="336423" y="308609"/>
                  </a:lnTo>
                  <a:lnTo>
                    <a:pt x="311785" y="333247"/>
                  </a:lnTo>
                  <a:lnTo>
                    <a:pt x="348335" y="333247"/>
                  </a:lnTo>
                  <a:lnTo>
                    <a:pt x="353313" y="328294"/>
                  </a:lnTo>
                  <a:lnTo>
                    <a:pt x="358886" y="318851"/>
                  </a:lnTo>
                  <a:lnTo>
                    <a:pt x="360548" y="309895"/>
                  </a:lnTo>
                  <a:lnTo>
                    <a:pt x="360622" y="309498"/>
                  </a:lnTo>
                  <a:lnTo>
                    <a:pt x="360697" y="308609"/>
                  </a:lnTo>
                  <a:lnTo>
                    <a:pt x="359009" y="299845"/>
                  </a:lnTo>
                  <a:lnTo>
                    <a:pt x="358886" y="299202"/>
                  </a:lnTo>
                  <a:lnTo>
                    <a:pt x="353313" y="290829"/>
                  </a:lnTo>
                  <a:lnTo>
                    <a:pt x="337438" y="275081"/>
                  </a:lnTo>
                  <a:lnTo>
                    <a:pt x="341566" y="267483"/>
                  </a:lnTo>
                  <a:lnTo>
                    <a:pt x="345122" y="259540"/>
                  </a:lnTo>
                  <a:lnTo>
                    <a:pt x="348297" y="251239"/>
                  </a:lnTo>
                  <a:lnTo>
                    <a:pt x="351281" y="242569"/>
                  </a:lnTo>
                  <a:lnTo>
                    <a:pt x="375031" y="242569"/>
                  </a:lnTo>
                  <a:lnTo>
                    <a:pt x="384524" y="240633"/>
                  </a:lnTo>
                  <a:lnTo>
                    <a:pt x="392779" y="235267"/>
                  </a:lnTo>
                  <a:lnTo>
                    <a:pt x="398605" y="227139"/>
                  </a:lnTo>
                  <a:lnTo>
                    <a:pt x="400812" y="216915"/>
                  </a:lnTo>
                  <a:lnTo>
                    <a:pt x="400812" y="182371"/>
                  </a:lnTo>
                  <a:lnTo>
                    <a:pt x="398957" y="172592"/>
                  </a:lnTo>
                  <a:lnTo>
                    <a:pt x="398873" y="172148"/>
                  </a:lnTo>
                  <a:lnTo>
                    <a:pt x="393493" y="164020"/>
                  </a:lnTo>
                  <a:lnTo>
                    <a:pt x="385327" y="158654"/>
                  </a:lnTo>
                  <a:lnTo>
                    <a:pt x="375031" y="156717"/>
                  </a:lnTo>
                  <a:lnTo>
                    <a:pt x="351281" y="156717"/>
                  </a:lnTo>
                  <a:lnTo>
                    <a:pt x="348297" y="148635"/>
                  </a:lnTo>
                  <a:lnTo>
                    <a:pt x="345122" y="140636"/>
                  </a:lnTo>
                  <a:lnTo>
                    <a:pt x="341566" y="132804"/>
                  </a:lnTo>
                  <a:lnTo>
                    <a:pt x="337438" y="125221"/>
                  </a:lnTo>
                  <a:lnTo>
                    <a:pt x="353313" y="108457"/>
                  </a:lnTo>
                  <a:lnTo>
                    <a:pt x="358886" y="99601"/>
                  </a:lnTo>
                  <a:lnTo>
                    <a:pt x="360743" y="89900"/>
                  </a:lnTo>
                  <a:lnTo>
                    <a:pt x="358999" y="80946"/>
                  </a:lnTo>
                  <a:lnTo>
                    <a:pt x="358886" y="80365"/>
                  </a:lnTo>
                  <a:lnTo>
                    <a:pt x="353313" y="72008"/>
                  </a:lnTo>
                  <a:lnTo>
                    <a:pt x="348335" y="67055"/>
                  </a:lnTo>
                  <a:close/>
                </a:path>
                <a:path w="401319" h="399414">
                  <a:moveTo>
                    <a:pt x="186055" y="67055"/>
                  </a:moveTo>
                  <a:lnTo>
                    <a:pt x="93980" y="67055"/>
                  </a:lnTo>
                  <a:lnTo>
                    <a:pt x="120142" y="92075"/>
                  </a:lnTo>
                  <a:lnTo>
                    <a:pt x="123698" y="93471"/>
                  </a:lnTo>
                  <a:lnTo>
                    <a:pt x="129412" y="93471"/>
                  </a:lnTo>
                  <a:lnTo>
                    <a:pt x="131699" y="92837"/>
                  </a:lnTo>
                  <a:lnTo>
                    <a:pt x="143557" y="85719"/>
                  </a:lnTo>
                  <a:lnTo>
                    <a:pt x="153987" y="80946"/>
                  </a:lnTo>
                  <a:lnTo>
                    <a:pt x="164607" y="77102"/>
                  </a:lnTo>
                  <a:lnTo>
                    <a:pt x="175132" y="73913"/>
                  </a:lnTo>
                  <a:lnTo>
                    <a:pt x="182118" y="73025"/>
                  </a:lnTo>
                  <a:lnTo>
                    <a:pt x="186055" y="68071"/>
                  </a:lnTo>
                  <a:lnTo>
                    <a:pt x="186055" y="67055"/>
                  </a:lnTo>
                  <a:close/>
                </a:path>
                <a:path w="401319" h="399414">
                  <a:moveTo>
                    <a:pt x="243458" y="28575"/>
                  </a:moveTo>
                  <a:lnTo>
                    <a:pt x="220725" y="28575"/>
                  </a:lnTo>
                  <a:lnTo>
                    <a:pt x="220725" y="68071"/>
                  </a:lnTo>
                  <a:lnTo>
                    <a:pt x="223647" y="73025"/>
                  </a:lnTo>
                  <a:lnTo>
                    <a:pt x="230631" y="73913"/>
                  </a:lnTo>
                  <a:lnTo>
                    <a:pt x="241389" y="76727"/>
                  </a:lnTo>
                  <a:lnTo>
                    <a:pt x="251729" y="80613"/>
                  </a:lnTo>
                  <a:lnTo>
                    <a:pt x="262113" y="85719"/>
                  </a:lnTo>
                  <a:lnTo>
                    <a:pt x="274066" y="92837"/>
                  </a:lnTo>
                  <a:lnTo>
                    <a:pt x="276479" y="93471"/>
                  </a:lnTo>
                  <a:lnTo>
                    <a:pt x="282575" y="93471"/>
                  </a:lnTo>
                  <a:lnTo>
                    <a:pt x="286131" y="92075"/>
                  </a:lnTo>
                  <a:lnTo>
                    <a:pt x="287943" y="89900"/>
                  </a:lnTo>
                  <a:lnTo>
                    <a:pt x="311785" y="67055"/>
                  </a:lnTo>
                  <a:lnTo>
                    <a:pt x="348335" y="67055"/>
                  </a:lnTo>
                  <a:lnTo>
                    <a:pt x="344378" y="63118"/>
                  </a:lnTo>
                  <a:lnTo>
                    <a:pt x="276098" y="63118"/>
                  </a:lnTo>
                  <a:lnTo>
                    <a:pt x="268354" y="58991"/>
                  </a:lnTo>
                  <a:lnTo>
                    <a:pt x="260159" y="55435"/>
                  </a:lnTo>
                  <a:lnTo>
                    <a:pt x="251773" y="52260"/>
                  </a:lnTo>
                  <a:lnTo>
                    <a:pt x="243458" y="49275"/>
                  </a:lnTo>
                  <a:lnTo>
                    <a:pt x="243458" y="28575"/>
                  </a:lnTo>
                  <a:close/>
                </a:path>
                <a:path w="401319" h="399414">
                  <a:moveTo>
                    <a:pt x="217677" y="0"/>
                  </a:moveTo>
                  <a:lnTo>
                    <a:pt x="183133" y="0"/>
                  </a:lnTo>
                  <a:lnTo>
                    <a:pt x="172837" y="2077"/>
                  </a:lnTo>
                  <a:lnTo>
                    <a:pt x="164671" y="7762"/>
                  </a:lnTo>
                  <a:lnTo>
                    <a:pt x="159291" y="16234"/>
                  </a:lnTo>
                  <a:lnTo>
                    <a:pt x="157352" y="26669"/>
                  </a:lnTo>
                  <a:lnTo>
                    <a:pt x="157352" y="49275"/>
                  </a:lnTo>
                  <a:lnTo>
                    <a:pt x="148609" y="52260"/>
                  </a:lnTo>
                  <a:lnTo>
                    <a:pt x="140271" y="55435"/>
                  </a:lnTo>
                  <a:lnTo>
                    <a:pt x="132314" y="58991"/>
                  </a:lnTo>
                  <a:lnTo>
                    <a:pt x="124713" y="63118"/>
                  </a:lnTo>
                  <a:lnTo>
                    <a:pt x="186055" y="63118"/>
                  </a:lnTo>
                  <a:lnTo>
                    <a:pt x="186055" y="28575"/>
                  </a:lnTo>
                  <a:lnTo>
                    <a:pt x="243458" y="28575"/>
                  </a:lnTo>
                  <a:lnTo>
                    <a:pt x="243458" y="26669"/>
                  </a:lnTo>
                  <a:lnTo>
                    <a:pt x="241520" y="16234"/>
                  </a:lnTo>
                  <a:lnTo>
                    <a:pt x="236140" y="7762"/>
                  </a:lnTo>
                  <a:lnTo>
                    <a:pt x="227974" y="2077"/>
                  </a:lnTo>
                  <a:lnTo>
                    <a:pt x="217677" y="0"/>
                  </a:lnTo>
                  <a:close/>
                </a:path>
                <a:path w="401319" h="399414">
                  <a:moveTo>
                    <a:pt x="316483" y="40004"/>
                  </a:moveTo>
                  <a:lnTo>
                    <a:pt x="303275" y="40004"/>
                  </a:lnTo>
                  <a:lnTo>
                    <a:pt x="296925" y="42417"/>
                  </a:lnTo>
                  <a:lnTo>
                    <a:pt x="276098" y="63118"/>
                  </a:lnTo>
                  <a:lnTo>
                    <a:pt x="344378" y="63118"/>
                  </a:lnTo>
                  <a:lnTo>
                    <a:pt x="328549" y="47370"/>
                  </a:lnTo>
                  <a:lnTo>
                    <a:pt x="323088" y="42417"/>
                  </a:lnTo>
                  <a:lnTo>
                    <a:pt x="316483" y="40004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857500" y="2769108"/>
              <a:ext cx="173736" cy="173736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2450592" y="3910583"/>
              <a:ext cx="986155" cy="428625"/>
            </a:xfrm>
            <a:custGeom>
              <a:avLst/>
              <a:gdLst/>
              <a:ahLst/>
              <a:cxnLst/>
              <a:rect l="l" t="t" r="r" b="b"/>
              <a:pathLst>
                <a:path w="986154" h="428625">
                  <a:moveTo>
                    <a:pt x="493013" y="0"/>
                  </a:moveTo>
                  <a:lnTo>
                    <a:pt x="426114" y="1955"/>
                  </a:lnTo>
                  <a:lnTo>
                    <a:pt x="361950" y="7649"/>
                  </a:lnTo>
                  <a:lnTo>
                    <a:pt x="301109" y="16829"/>
                  </a:lnTo>
                  <a:lnTo>
                    <a:pt x="244178" y="29238"/>
                  </a:lnTo>
                  <a:lnTo>
                    <a:pt x="191746" y="44620"/>
                  </a:lnTo>
                  <a:lnTo>
                    <a:pt x="144399" y="62722"/>
                  </a:lnTo>
                  <a:lnTo>
                    <a:pt x="102724" y="83286"/>
                  </a:lnTo>
                  <a:lnTo>
                    <a:pt x="67310" y="106059"/>
                  </a:lnTo>
                  <a:lnTo>
                    <a:pt x="17610" y="157206"/>
                  </a:lnTo>
                  <a:lnTo>
                    <a:pt x="0" y="214122"/>
                  </a:lnTo>
                  <a:lnTo>
                    <a:pt x="4500" y="243173"/>
                  </a:lnTo>
                  <a:lnTo>
                    <a:pt x="38742" y="297459"/>
                  </a:lnTo>
                  <a:lnTo>
                    <a:pt x="102724" y="344957"/>
                  </a:lnTo>
                  <a:lnTo>
                    <a:pt x="144398" y="365521"/>
                  </a:lnTo>
                  <a:lnTo>
                    <a:pt x="191746" y="383623"/>
                  </a:lnTo>
                  <a:lnTo>
                    <a:pt x="244178" y="399005"/>
                  </a:lnTo>
                  <a:lnTo>
                    <a:pt x="301109" y="411414"/>
                  </a:lnTo>
                  <a:lnTo>
                    <a:pt x="361950" y="420594"/>
                  </a:lnTo>
                  <a:lnTo>
                    <a:pt x="426114" y="426288"/>
                  </a:lnTo>
                  <a:lnTo>
                    <a:pt x="493013" y="428244"/>
                  </a:lnTo>
                  <a:lnTo>
                    <a:pt x="559913" y="426288"/>
                  </a:lnTo>
                  <a:lnTo>
                    <a:pt x="624078" y="420594"/>
                  </a:lnTo>
                  <a:lnTo>
                    <a:pt x="684918" y="411414"/>
                  </a:lnTo>
                  <a:lnTo>
                    <a:pt x="741849" y="399005"/>
                  </a:lnTo>
                  <a:lnTo>
                    <a:pt x="794281" y="383623"/>
                  </a:lnTo>
                  <a:lnTo>
                    <a:pt x="841629" y="365521"/>
                  </a:lnTo>
                  <a:lnTo>
                    <a:pt x="883303" y="344957"/>
                  </a:lnTo>
                  <a:lnTo>
                    <a:pt x="918718" y="322184"/>
                  </a:lnTo>
                  <a:lnTo>
                    <a:pt x="968417" y="271037"/>
                  </a:lnTo>
                  <a:lnTo>
                    <a:pt x="986028" y="214122"/>
                  </a:lnTo>
                  <a:lnTo>
                    <a:pt x="981527" y="185070"/>
                  </a:lnTo>
                  <a:lnTo>
                    <a:pt x="947285" y="130784"/>
                  </a:lnTo>
                  <a:lnTo>
                    <a:pt x="883303" y="83286"/>
                  </a:lnTo>
                  <a:lnTo>
                    <a:pt x="841629" y="62722"/>
                  </a:lnTo>
                  <a:lnTo>
                    <a:pt x="794281" y="44620"/>
                  </a:lnTo>
                  <a:lnTo>
                    <a:pt x="741849" y="29238"/>
                  </a:lnTo>
                  <a:lnTo>
                    <a:pt x="684918" y="16829"/>
                  </a:lnTo>
                  <a:lnTo>
                    <a:pt x="624077" y="7649"/>
                  </a:lnTo>
                  <a:lnTo>
                    <a:pt x="559913" y="1955"/>
                  </a:lnTo>
                  <a:lnTo>
                    <a:pt x="493013" y="0"/>
                  </a:lnTo>
                  <a:close/>
                </a:path>
              </a:pathLst>
            </a:custGeom>
            <a:solidFill>
              <a:srgbClr val="89C9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" name="object 15"/>
          <p:cNvGrpSpPr/>
          <p:nvPr/>
        </p:nvGrpSpPr>
        <p:grpSpPr>
          <a:xfrm>
            <a:off x="5256276" y="2251710"/>
            <a:ext cx="986155" cy="2091689"/>
            <a:chOff x="5256276" y="2251710"/>
            <a:chExt cx="986155" cy="2091689"/>
          </a:xfrm>
        </p:grpSpPr>
        <p:sp>
          <p:nvSpPr>
            <p:cNvPr id="16" name="object 16"/>
            <p:cNvSpPr/>
            <p:nvPr/>
          </p:nvSpPr>
          <p:spPr>
            <a:xfrm>
              <a:off x="5705856" y="2251710"/>
              <a:ext cx="86995" cy="1652270"/>
            </a:xfrm>
            <a:custGeom>
              <a:avLst/>
              <a:gdLst/>
              <a:ahLst/>
              <a:cxnLst/>
              <a:rect l="l" t="t" r="r" b="b"/>
              <a:pathLst>
                <a:path w="86995" h="1652270">
                  <a:moveTo>
                    <a:pt x="28956" y="1567941"/>
                  </a:moveTo>
                  <a:lnTo>
                    <a:pt x="26521" y="1568432"/>
                  </a:lnTo>
                  <a:lnTo>
                    <a:pt x="12715" y="1577736"/>
                  </a:lnTo>
                  <a:lnTo>
                    <a:pt x="3411" y="1591542"/>
                  </a:lnTo>
                  <a:lnTo>
                    <a:pt x="0" y="1608454"/>
                  </a:lnTo>
                  <a:lnTo>
                    <a:pt x="3411" y="1625314"/>
                  </a:lnTo>
                  <a:lnTo>
                    <a:pt x="12715" y="1639125"/>
                  </a:lnTo>
                  <a:lnTo>
                    <a:pt x="26521" y="1648460"/>
                  </a:lnTo>
                  <a:lnTo>
                    <a:pt x="43434" y="1651889"/>
                  </a:lnTo>
                  <a:lnTo>
                    <a:pt x="60346" y="1648460"/>
                  </a:lnTo>
                  <a:lnTo>
                    <a:pt x="74152" y="1639125"/>
                  </a:lnTo>
                  <a:lnTo>
                    <a:pt x="83456" y="1625314"/>
                  </a:lnTo>
                  <a:lnTo>
                    <a:pt x="86868" y="1608454"/>
                  </a:lnTo>
                  <a:lnTo>
                    <a:pt x="28956" y="1608454"/>
                  </a:lnTo>
                  <a:lnTo>
                    <a:pt x="28956" y="1567941"/>
                  </a:lnTo>
                  <a:close/>
                </a:path>
                <a:path w="86995" h="1652270">
                  <a:moveTo>
                    <a:pt x="43434" y="1565020"/>
                  </a:moveTo>
                  <a:lnTo>
                    <a:pt x="28956" y="1567941"/>
                  </a:lnTo>
                  <a:lnTo>
                    <a:pt x="28956" y="1608454"/>
                  </a:lnTo>
                  <a:lnTo>
                    <a:pt x="57912" y="1608454"/>
                  </a:lnTo>
                  <a:lnTo>
                    <a:pt x="57912" y="1567941"/>
                  </a:lnTo>
                  <a:lnTo>
                    <a:pt x="43434" y="1565020"/>
                  </a:lnTo>
                  <a:close/>
                </a:path>
                <a:path w="86995" h="1652270">
                  <a:moveTo>
                    <a:pt x="57912" y="1567941"/>
                  </a:moveTo>
                  <a:lnTo>
                    <a:pt x="57912" y="1608454"/>
                  </a:lnTo>
                  <a:lnTo>
                    <a:pt x="86868" y="1608454"/>
                  </a:lnTo>
                  <a:lnTo>
                    <a:pt x="83456" y="1591542"/>
                  </a:lnTo>
                  <a:lnTo>
                    <a:pt x="74152" y="1577736"/>
                  </a:lnTo>
                  <a:lnTo>
                    <a:pt x="60346" y="1568432"/>
                  </a:lnTo>
                  <a:lnTo>
                    <a:pt x="57912" y="1567941"/>
                  </a:lnTo>
                  <a:close/>
                </a:path>
                <a:path w="86995" h="1652270">
                  <a:moveTo>
                    <a:pt x="57912" y="0"/>
                  </a:moveTo>
                  <a:lnTo>
                    <a:pt x="28956" y="0"/>
                  </a:lnTo>
                  <a:lnTo>
                    <a:pt x="28956" y="1567941"/>
                  </a:lnTo>
                  <a:lnTo>
                    <a:pt x="43434" y="1565020"/>
                  </a:lnTo>
                  <a:lnTo>
                    <a:pt x="57912" y="1565021"/>
                  </a:lnTo>
                  <a:lnTo>
                    <a:pt x="57912" y="0"/>
                  </a:lnTo>
                  <a:close/>
                </a:path>
                <a:path w="86995" h="1652270">
                  <a:moveTo>
                    <a:pt x="57912" y="1565021"/>
                  </a:moveTo>
                  <a:lnTo>
                    <a:pt x="43434" y="1565020"/>
                  </a:lnTo>
                  <a:lnTo>
                    <a:pt x="57912" y="1567941"/>
                  </a:lnTo>
                  <a:lnTo>
                    <a:pt x="57912" y="1565021"/>
                  </a:lnTo>
                  <a:close/>
                </a:path>
              </a:pathLst>
            </a:custGeom>
            <a:solidFill>
              <a:srgbClr val="5CAC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568696" y="2759963"/>
              <a:ext cx="368935" cy="280670"/>
            </a:xfrm>
            <a:custGeom>
              <a:avLst/>
              <a:gdLst/>
              <a:ahLst/>
              <a:cxnLst/>
              <a:rect l="l" t="t" r="r" b="b"/>
              <a:pathLst>
                <a:path w="368935" h="280669">
                  <a:moveTo>
                    <a:pt x="109728" y="90170"/>
                  </a:moveTo>
                  <a:lnTo>
                    <a:pt x="104648" y="85344"/>
                  </a:lnTo>
                  <a:lnTo>
                    <a:pt x="98298" y="85344"/>
                  </a:lnTo>
                  <a:lnTo>
                    <a:pt x="91948" y="85344"/>
                  </a:lnTo>
                  <a:lnTo>
                    <a:pt x="86868" y="90170"/>
                  </a:lnTo>
                  <a:lnTo>
                    <a:pt x="86868" y="101854"/>
                  </a:lnTo>
                  <a:lnTo>
                    <a:pt x="91948" y="106680"/>
                  </a:lnTo>
                  <a:lnTo>
                    <a:pt x="104648" y="106680"/>
                  </a:lnTo>
                  <a:lnTo>
                    <a:pt x="109728" y="101854"/>
                  </a:lnTo>
                  <a:lnTo>
                    <a:pt x="109728" y="90170"/>
                  </a:lnTo>
                  <a:close/>
                </a:path>
                <a:path w="368935" h="280669">
                  <a:moveTo>
                    <a:pt x="368808" y="91109"/>
                  </a:moveTo>
                  <a:lnTo>
                    <a:pt x="366191" y="88455"/>
                  </a:lnTo>
                  <a:lnTo>
                    <a:pt x="363982" y="86233"/>
                  </a:lnTo>
                  <a:lnTo>
                    <a:pt x="352044" y="86233"/>
                  </a:lnTo>
                  <a:lnTo>
                    <a:pt x="349821" y="88455"/>
                  </a:lnTo>
                  <a:lnTo>
                    <a:pt x="347218" y="91109"/>
                  </a:lnTo>
                  <a:lnTo>
                    <a:pt x="347167" y="120777"/>
                  </a:lnTo>
                  <a:lnTo>
                    <a:pt x="346583" y="122555"/>
                  </a:lnTo>
                  <a:lnTo>
                    <a:pt x="345440" y="124206"/>
                  </a:lnTo>
                  <a:lnTo>
                    <a:pt x="332168" y="83743"/>
                  </a:lnTo>
                  <a:lnTo>
                    <a:pt x="324866" y="74612"/>
                  </a:lnTo>
                  <a:lnTo>
                    <a:pt x="324866" y="140208"/>
                  </a:lnTo>
                  <a:lnTo>
                    <a:pt x="320713" y="168211"/>
                  </a:lnTo>
                  <a:lnTo>
                    <a:pt x="308952" y="193319"/>
                  </a:lnTo>
                  <a:lnTo>
                    <a:pt x="290576" y="214058"/>
                  </a:lnTo>
                  <a:lnTo>
                    <a:pt x="266573" y="228981"/>
                  </a:lnTo>
                  <a:lnTo>
                    <a:pt x="262636" y="230759"/>
                  </a:lnTo>
                  <a:lnTo>
                    <a:pt x="259969" y="234696"/>
                  </a:lnTo>
                  <a:lnTo>
                    <a:pt x="260096" y="258826"/>
                  </a:lnTo>
                  <a:lnTo>
                    <a:pt x="238506" y="258826"/>
                  </a:lnTo>
                  <a:lnTo>
                    <a:pt x="238506" y="242062"/>
                  </a:lnTo>
                  <a:lnTo>
                    <a:pt x="233553" y="237236"/>
                  </a:lnTo>
                  <a:lnTo>
                    <a:pt x="135255" y="237236"/>
                  </a:lnTo>
                  <a:lnTo>
                    <a:pt x="130429" y="242062"/>
                  </a:lnTo>
                  <a:lnTo>
                    <a:pt x="130429" y="258826"/>
                  </a:lnTo>
                  <a:lnTo>
                    <a:pt x="108839" y="258826"/>
                  </a:lnTo>
                  <a:lnTo>
                    <a:pt x="108712" y="234696"/>
                  </a:lnTo>
                  <a:lnTo>
                    <a:pt x="106248" y="230759"/>
                  </a:lnTo>
                  <a:lnTo>
                    <a:pt x="106464" y="230759"/>
                  </a:lnTo>
                  <a:lnTo>
                    <a:pt x="72491" y="208749"/>
                  </a:lnTo>
                  <a:lnTo>
                    <a:pt x="50419" y="175133"/>
                  </a:lnTo>
                  <a:lnTo>
                    <a:pt x="46609" y="172593"/>
                  </a:lnTo>
                  <a:lnTo>
                    <a:pt x="21590" y="172593"/>
                  </a:lnTo>
                  <a:lnTo>
                    <a:pt x="21590" y="129413"/>
                  </a:lnTo>
                  <a:lnTo>
                    <a:pt x="40513" y="129413"/>
                  </a:lnTo>
                  <a:lnTo>
                    <a:pt x="44831" y="125857"/>
                  </a:lnTo>
                  <a:lnTo>
                    <a:pt x="59067" y="88455"/>
                  </a:lnTo>
                  <a:lnTo>
                    <a:pt x="87122" y="59817"/>
                  </a:lnTo>
                  <a:lnTo>
                    <a:pt x="88646" y="54991"/>
                  </a:lnTo>
                  <a:lnTo>
                    <a:pt x="87439" y="51181"/>
                  </a:lnTo>
                  <a:lnTo>
                    <a:pt x="87325" y="50825"/>
                  </a:lnTo>
                  <a:lnTo>
                    <a:pt x="87249" y="50546"/>
                  </a:lnTo>
                  <a:lnTo>
                    <a:pt x="87122" y="50546"/>
                  </a:lnTo>
                  <a:lnTo>
                    <a:pt x="87122" y="23622"/>
                  </a:lnTo>
                  <a:lnTo>
                    <a:pt x="87464" y="23622"/>
                  </a:lnTo>
                  <a:lnTo>
                    <a:pt x="95250" y="26416"/>
                  </a:lnTo>
                  <a:lnTo>
                    <a:pt x="101981" y="32385"/>
                  </a:lnTo>
                  <a:lnTo>
                    <a:pt x="105664" y="40386"/>
                  </a:lnTo>
                  <a:lnTo>
                    <a:pt x="107442" y="44196"/>
                  </a:lnTo>
                  <a:lnTo>
                    <a:pt x="111379" y="46609"/>
                  </a:lnTo>
                  <a:lnTo>
                    <a:pt x="116840" y="46609"/>
                  </a:lnTo>
                  <a:lnTo>
                    <a:pt x="117983" y="46228"/>
                  </a:lnTo>
                  <a:lnTo>
                    <a:pt x="125603" y="44196"/>
                  </a:lnTo>
                  <a:lnTo>
                    <a:pt x="133350" y="43180"/>
                  </a:lnTo>
                  <a:lnTo>
                    <a:pt x="227584" y="43180"/>
                  </a:lnTo>
                  <a:lnTo>
                    <a:pt x="265442" y="50825"/>
                  </a:lnTo>
                  <a:lnTo>
                    <a:pt x="296367" y="71653"/>
                  </a:lnTo>
                  <a:lnTo>
                    <a:pt x="317207" y="102501"/>
                  </a:lnTo>
                  <a:lnTo>
                    <a:pt x="324866" y="140208"/>
                  </a:lnTo>
                  <a:lnTo>
                    <a:pt x="324866" y="74612"/>
                  </a:lnTo>
                  <a:lnTo>
                    <a:pt x="306133" y="51181"/>
                  </a:lnTo>
                  <a:lnTo>
                    <a:pt x="292912" y="43180"/>
                  </a:lnTo>
                  <a:lnTo>
                    <a:pt x="270281" y="29489"/>
                  </a:lnTo>
                  <a:lnTo>
                    <a:pt x="227584" y="21590"/>
                  </a:lnTo>
                  <a:lnTo>
                    <a:pt x="134366" y="21590"/>
                  </a:lnTo>
                  <a:lnTo>
                    <a:pt x="127635" y="22225"/>
                  </a:lnTo>
                  <a:lnTo>
                    <a:pt x="120904" y="23622"/>
                  </a:lnTo>
                  <a:lnTo>
                    <a:pt x="112204" y="13716"/>
                  </a:lnTo>
                  <a:lnTo>
                    <a:pt x="101511" y="6286"/>
                  </a:lnTo>
                  <a:lnTo>
                    <a:pt x="89369" y="1625"/>
                  </a:lnTo>
                  <a:lnTo>
                    <a:pt x="76327" y="0"/>
                  </a:lnTo>
                  <a:lnTo>
                    <a:pt x="70358" y="0"/>
                  </a:lnTo>
                  <a:lnTo>
                    <a:pt x="65532" y="4826"/>
                  </a:lnTo>
                  <a:lnTo>
                    <a:pt x="65532" y="49149"/>
                  </a:lnTo>
                  <a:lnTo>
                    <a:pt x="52603" y="61518"/>
                  </a:lnTo>
                  <a:lnTo>
                    <a:pt x="41732" y="75590"/>
                  </a:lnTo>
                  <a:lnTo>
                    <a:pt x="33070" y="91109"/>
                  </a:lnTo>
                  <a:lnTo>
                    <a:pt x="26797" y="107823"/>
                  </a:lnTo>
                  <a:lnTo>
                    <a:pt x="4826" y="107823"/>
                  </a:lnTo>
                  <a:lnTo>
                    <a:pt x="0" y="112649"/>
                  </a:lnTo>
                  <a:lnTo>
                    <a:pt x="0" y="189230"/>
                  </a:lnTo>
                  <a:lnTo>
                    <a:pt x="4826" y="194183"/>
                  </a:lnTo>
                  <a:lnTo>
                    <a:pt x="35433" y="194183"/>
                  </a:lnTo>
                  <a:lnTo>
                    <a:pt x="45148" y="209956"/>
                  </a:lnTo>
                  <a:lnTo>
                    <a:pt x="57188" y="223951"/>
                  </a:lnTo>
                  <a:lnTo>
                    <a:pt x="71310" y="235927"/>
                  </a:lnTo>
                  <a:lnTo>
                    <a:pt x="87452" y="245745"/>
                  </a:lnTo>
                  <a:lnTo>
                    <a:pt x="87249" y="245745"/>
                  </a:lnTo>
                  <a:lnTo>
                    <a:pt x="87249" y="275590"/>
                  </a:lnTo>
                  <a:lnTo>
                    <a:pt x="91948" y="280416"/>
                  </a:lnTo>
                  <a:lnTo>
                    <a:pt x="147193" y="280416"/>
                  </a:lnTo>
                  <a:lnTo>
                    <a:pt x="152019" y="275590"/>
                  </a:lnTo>
                  <a:lnTo>
                    <a:pt x="152019" y="258826"/>
                  </a:lnTo>
                  <a:lnTo>
                    <a:pt x="216789" y="258826"/>
                  </a:lnTo>
                  <a:lnTo>
                    <a:pt x="216789" y="275590"/>
                  </a:lnTo>
                  <a:lnTo>
                    <a:pt x="221615" y="280416"/>
                  </a:lnTo>
                  <a:lnTo>
                    <a:pt x="276860" y="280416"/>
                  </a:lnTo>
                  <a:lnTo>
                    <a:pt x="281686" y="275590"/>
                  </a:lnTo>
                  <a:lnTo>
                    <a:pt x="281686" y="245745"/>
                  </a:lnTo>
                  <a:lnTo>
                    <a:pt x="306832" y="228549"/>
                  </a:lnTo>
                  <a:lnTo>
                    <a:pt x="326491" y="205930"/>
                  </a:lnTo>
                  <a:lnTo>
                    <a:pt x="339852" y="179133"/>
                  </a:lnTo>
                  <a:lnTo>
                    <a:pt x="346075" y="149352"/>
                  </a:lnTo>
                  <a:lnTo>
                    <a:pt x="350774" y="147701"/>
                  </a:lnTo>
                  <a:lnTo>
                    <a:pt x="355219" y="145161"/>
                  </a:lnTo>
                  <a:lnTo>
                    <a:pt x="358775" y="141605"/>
                  </a:lnTo>
                  <a:lnTo>
                    <a:pt x="365125" y="135636"/>
                  </a:lnTo>
                  <a:lnTo>
                    <a:pt x="368808" y="127381"/>
                  </a:lnTo>
                  <a:lnTo>
                    <a:pt x="368808" y="124206"/>
                  </a:lnTo>
                  <a:lnTo>
                    <a:pt x="368808" y="9110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699760" y="2671572"/>
              <a:ext cx="108203" cy="109727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5256276" y="3915155"/>
              <a:ext cx="986155" cy="428625"/>
            </a:xfrm>
            <a:custGeom>
              <a:avLst/>
              <a:gdLst/>
              <a:ahLst/>
              <a:cxnLst/>
              <a:rect l="l" t="t" r="r" b="b"/>
              <a:pathLst>
                <a:path w="986154" h="428625">
                  <a:moveTo>
                    <a:pt x="493013" y="0"/>
                  </a:moveTo>
                  <a:lnTo>
                    <a:pt x="426114" y="1955"/>
                  </a:lnTo>
                  <a:lnTo>
                    <a:pt x="361949" y="7649"/>
                  </a:lnTo>
                  <a:lnTo>
                    <a:pt x="301109" y="16829"/>
                  </a:lnTo>
                  <a:lnTo>
                    <a:pt x="244178" y="29238"/>
                  </a:lnTo>
                  <a:lnTo>
                    <a:pt x="191746" y="44620"/>
                  </a:lnTo>
                  <a:lnTo>
                    <a:pt x="144398" y="62722"/>
                  </a:lnTo>
                  <a:lnTo>
                    <a:pt x="102724" y="83286"/>
                  </a:lnTo>
                  <a:lnTo>
                    <a:pt x="67309" y="106059"/>
                  </a:lnTo>
                  <a:lnTo>
                    <a:pt x="17610" y="157206"/>
                  </a:lnTo>
                  <a:lnTo>
                    <a:pt x="0" y="214122"/>
                  </a:lnTo>
                  <a:lnTo>
                    <a:pt x="4500" y="243173"/>
                  </a:lnTo>
                  <a:lnTo>
                    <a:pt x="38742" y="297459"/>
                  </a:lnTo>
                  <a:lnTo>
                    <a:pt x="102724" y="344957"/>
                  </a:lnTo>
                  <a:lnTo>
                    <a:pt x="144399" y="365521"/>
                  </a:lnTo>
                  <a:lnTo>
                    <a:pt x="191746" y="383623"/>
                  </a:lnTo>
                  <a:lnTo>
                    <a:pt x="244178" y="399005"/>
                  </a:lnTo>
                  <a:lnTo>
                    <a:pt x="301109" y="411414"/>
                  </a:lnTo>
                  <a:lnTo>
                    <a:pt x="361949" y="420594"/>
                  </a:lnTo>
                  <a:lnTo>
                    <a:pt x="426114" y="426288"/>
                  </a:lnTo>
                  <a:lnTo>
                    <a:pt x="493013" y="428244"/>
                  </a:lnTo>
                  <a:lnTo>
                    <a:pt x="559913" y="426288"/>
                  </a:lnTo>
                  <a:lnTo>
                    <a:pt x="624078" y="420594"/>
                  </a:lnTo>
                  <a:lnTo>
                    <a:pt x="684918" y="411414"/>
                  </a:lnTo>
                  <a:lnTo>
                    <a:pt x="741849" y="399005"/>
                  </a:lnTo>
                  <a:lnTo>
                    <a:pt x="794281" y="383623"/>
                  </a:lnTo>
                  <a:lnTo>
                    <a:pt x="841629" y="365521"/>
                  </a:lnTo>
                  <a:lnTo>
                    <a:pt x="883303" y="344957"/>
                  </a:lnTo>
                  <a:lnTo>
                    <a:pt x="918718" y="322184"/>
                  </a:lnTo>
                  <a:lnTo>
                    <a:pt x="968417" y="271037"/>
                  </a:lnTo>
                  <a:lnTo>
                    <a:pt x="986027" y="214122"/>
                  </a:lnTo>
                  <a:lnTo>
                    <a:pt x="981527" y="185070"/>
                  </a:lnTo>
                  <a:lnTo>
                    <a:pt x="947285" y="130784"/>
                  </a:lnTo>
                  <a:lnTo>
                    <a:pt x="883303" y="83286"/>
                  </a:lnTo>
                  <a:lnTo>
                    <a:pt x="841628" y="62722"/>
                  </a:lnTo>
                  <a:lnTo>
                    <a:pt x="794281" y="44620"/>
                  </a:lnTo>
                  <a:lnTo>
                    <a:pt x="741849" y="29238"/>
                  </a:lnTo>
                  <a:lnTo>
                    <a:pt x="684918" y="16829"/>
                  </a:lnTo>
                  <a:lnTo>
                    <a:pt x="624078" y="7649"/>
                  </a:lnTo>
                  <a:lnTo>
                    <a:pt x="559913" y="1955"/>
                  </a:lnTo>
                  <a:lnTo>
                    <a:pt x="493013" y="0"/>
                  </a:lnTo>
                  <a:close/>
                </a:path>
              </a:pathLst>
            </a:custGeom>
            <a:solidFill>
              <a:srgbClr val="5CAC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8238743" y="2251710"/>
            <a:ext cx="986155" cy="2096770"/>
            <a:chOff x="8238743" y="2251710"/>
            <a:chExt cx="986155" cy="2096770"/>
          </a:xfrm>
        </p:grpSpPr>
        <p:sp>
          <p:nvSpPr>
            <p:cNvPr id="21" name="object 21"/>
            <p:cNvSpPr/>
            <p:nvPr/>
          </p:nvSpPr>
          <p:spPr>
            <a:xfrm>
              <a:off x="8665463" y="2251710"/>
              <a:ext cx="86995" cy="1652270"/>
            </a:xfrm>
            <a:custGeom>
              <a:avLst/>
              <a:gdLst/>
              <a:ahLst/>
              <a:cxnLst/>
              <a:rect l="l" t="t" r="r" b="b"/>
              <a:pathLst>
                <a:path w="86995" h="1652270">
                  <a:moveTo>
                    <a:pt x="28955" y="1567941"/>
                  </a:moveTo>
                  <a:lnTo>
                    <a:pt x="26521" y="1568432"/>
                  </a:lnTo>
                  <a:lnTo>
                    <a:pt x="12715" y="1577736"/>
                  </a:lnTo>
                  <a:lnTo>
                    <a:pt x="3411" y="1591542"/>
                  </a:lnTo>
                  <a:lnTo>
                    <a:pt x="0" y="1608454"/>
                  </a:lnTo>
                  <a:lnTo>
                    <a:pt x="3411" y="1625314"/>
                  </a:lnTo>
                  <a:lnTo>
                    <a:pt x="12715" y="1639125"/>
                  </a:lnTo>
                  <a:lnTo>
                    <a:pt x="26521" y="1648460"/>
                  </a:lnTo>
                  <a:lnTo>
                    <a:pt x="43433" y="1651889"/>
                  </a:lnTo>
                  <a:lnTo>
                    <a:pt x="60346" y="1648460"/>
                  </a:lnTo>
                  <a:lnTo>
                    <a:pt x="74152" y="1639125"/>
                  </a:lnTo>
                  <a:lnTo>
                    <a:pt x="83456" y="1625314"/>
                  </a:lnTo>
                  <a:lnTo>
                    <a:pt x="86867" y="1608454"/>
                  </a:lnTo>
                  <a:lnTo>
                    <a:pt x="28955" y="1608454"/>
                  </a:lnTo>
                  <a:lnTo>
                    <a:pt x="28955" y="1567941"/>
                  </a:lnTo>
                  <a:close/>
                </a:path>
                <a:path w="86995" h="1652270">
                  <a:moveTo>
                    <a:pt x="43433" y="1565020"/>
                  </a:moveTo>
                  <a:lnTo>
                    <a:pt x="28955" y="1567941"/>
                  </a:lnTo>
                  <a:lnTo>
                    <a:pt x="28955" y="1608454"/>
                  </a:lnTo>
                  <a:lnTo>
                    <a:pt x="57911" y="1608454"/>
                  </a:lnTo>
                  <a:lnTo>
                    <a:pt x="57911" y="1567941"/>
                  </a:lnTo>
                  <a:lnTo>
                    <a:pt x="43433" y="1565020"/>
                  </a:lnTo>
                  <a:close/>
                </a:path>
                <a:path w="86995" h="1652270">
                  <a:moveTo>
                    <a:pt x="57911" y="1567941"/>
                  </a:moveTo>
                  <a:lnTo>
                    <a:pt x="57911" y="1608454"/>
                  </a:lnTo>
                  <a:lnTo>
                    <a:pt x="86867" y="1608454"/>
                  </a:lnTo>
                  <a:lnTo>
                    <a:pt x="83456" y="1591542"/>
                  </a:lnTo>
                  <a:lnTo>
                    <a:pt x="74152" y="1577736"/>
                  </a:lnTo>
                  <a:lnTo>
                    <a:pt x="60346" y="1568432"/>
                  </a:lnTo>
                  <a:lnTo>
                    <a:pt x="57911" y="1567941"/>
                  </a:lnTo>
                  <a:close/>
                </a:path>
                <a:path w="86995" h="1652270">
                  <a:moveTo>
                    <a:pt x="57911" y="0"/>
                  </a:moveTo>
                  <a:lnTo>
                    <a:pt x="28955" y="0"/>
                  </a:lnTo>
                  <a:lnTo>
                    <a:pt x="28955" y="1567941"/>
                  </a:lnTo>
                  <a:lnTo>
                    <a:pt x="43433" y="1565020"/>
                  </a:lnTo>
                  <a:lnTo>
                    <a:pt x="57911" y="1565020"/>
                  </a:lnTo>
                  <a:lnTo>
                    <a:pt x="57911" y="0"/>
                  </a:lnTo>
                  <a:close/>
                </a:path>
                <a:path w="86995" h="1652270">
                  <a:moveTo>
                    <a:pt x="57911" y="1565020"/>
                  </a:moveTo>
                  <a:lnTo>
                    <a:pt x="43433" y="1565020"/>
                  </a:lnTo>
                  <a:lnTo>
                    <a:pt x="57911" y="1567941"/>
                  </a:lnTo>
                  <a:lnTo>
                    <a:pt x="57911" y="1565020"/>
                  </a:lnTo>
                  <a:close/>
                </a:path>
              </a:pathLst>
            </a:custGeom>
            <a:solidFill>
              <a:srgbClr val="B3D2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2" name="object 2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493251" y="2566416"/>
              <a:ext cx="431292" cy="597408"/>
            </a:xfrm>
            <a:prstGeom prst="rect">
              <a:avLst/>
            </a:prstGeom>
          </p:spPr>
        </p:pic>
        <p:sp>
          <p:nvSpPr>
            <p:cNvPr id="23" name="object 23"/>
            <p:cNvSpPr/>
            <p:nvPr/>
          </p:nvSpPr>
          <p:spPr>
            <a:xfrm>
              <a:off x="8238743" y="3921252"/>
              <a:ext cx="986155" cy="426720"/>
            </a:xfrm>
            <a:custGeom>
              <a:avLst/>
              <a:gdLst/>
              <a:ahLst/>
              <a:cxnLst/>
              <a:rect l="l" t="t" r="r" b="b"/>
              <a:pathLst>
                <a:path w="986154" h="426720">
                  <a:moveTo>
                    <a:pt x="493013" y="0"/>
                  </a:moveTo>
                  <a:lnTo>
                    <a:pt x="426114" y="1947"/>
                  </a:lnTo>
                  <a:lnTo>
                    <a:pt x="361950" y="7620"/>
                  </a:lnTo>
                  <a:lnTo>
                    <a:pt x="301109" y="16764"/>
                  </a:lnTo>
                  <a:lnTo>
                    <a:pt x="244178" y="29125"/>
                  </a:lnTo>
                  <a:lnTo>
                    <a:pt x="191746" y="44450"/>
                  </a:lnTo>
                  <a:lnTo>
                    <a:pt x="144399" y="62484"/>
                  </a:lnTo>
                  <a:lnTo>
                    <a:pt x="102724" y="82973"/>
                  </a:lnTo>
                  <a:lnTo>
                    <a:pt x="67309" y="105664"/>
                  </a:lnTo>
                  <a:lnTo>
                    <a:pt x="17610" y="156633"/>
                  </a:lnTo>
                  <a:lnTo>
                    <a:pt x="0" y="213360"/>
                  </a:lnTo>
                  <a:lnTo>
                    <a:pt x="4500" y="242316"/>
                  </a:lnTo>
                  <a:lnTo>
                    <a:pt x="38742" y="296418"/>
                  </a:lnTo>
                  <a:lnTo>
                    <a:pt x="102724" y="343746"/>
                  </a:lnTo>
                  <a:lnTo>
                    <a:pt x="144399" y="364236"/>
                  </a:lnTo>
                  <a:lnTo>
                    <a:pt x="191746" y="382270"/>
                  </a:lnTo>
                  <a:lnTo>
                    <a:pt x="244178" y="397594"/>
                  </a:lnTo>
                  <a:lnTo>
                    <a:pt x="301109" y="409956"/>
                  </a:lnTo>
                  <a:lnTo>
                    <a:pt x="361950" y="419100"/>
                  </a:lnTo>
                  <a:lnTo>
                    <a:pt x="426114" y="424772"/>
                  </a:lnTo>
                  <a:lnTo>
                    <a:pt x="493013" y="426720"/>
                  </a:lnTo>
                  <a:lnTo>
                    <a:pt x="559913" y="424772"/>
                  </a:lnTo>
                  <a:lnTo>
                    <a:pt x="624077" y="419100"/>
                  </a:lnTo>
                  <a:lnTo>
                    <a:pt x="684918" y="409956"/>
                  </a:lnTo>
                  <a:lnTo>
                    <a:pt x="741849" y="397594"/>
                  </a:lnTo>
                  <a:lnTo>
                    <a:pt x="794281" y="382269"/>
                  </a:lnTo>
                  <a:lnTo>
                    <a:pt x="841628" y="364236"/>
                  </a:lnTo>
                  <a:lnTo>
                    <a:pt x="883303" y="343746"/>
                  </a:lnTo>
                  <a:lnTo>
                    <a:pt x="918718" y="321056"/>
                  </a:lnTo>
                  <a:lnTo>
                    <a:pt x="968417" y="270086"/>
                  </a:lnTo>
                  <a:lnTo>
                    <a:pt x="986027" y="213360"/>
                  </a:lnTo>
                  <a:lnTo>
                    <a:pt x="981527" y="184403"/>
                  </a:lnTo>
                  <a:lnTo>
                    <a:pt x="947285" y="130301"/>
                  </a:lnTo>
                  <a:lnTo>
                    <a:pt x="883303" y="82973"/>
                  </a:lnTo>
                  <a:lnTo>
                    <a:pt x="841628" y="62483"/>
                  </a:lnTo>
                  <a:lnTo>
                    <a:pt x="794281" y="44450"/>
                  </a:lnTo>
                  <a:lnTo>
                    <a:pt x="741849" y="29125"/>
                  </a:lnTo>
                  <a:lnTo>
                    <a:pt x="684918" y="16763"/>
                  </a:lnTo>
                  <a:lnTo>
                    <a:pt x="624077" y="7619"/>
                  </a:lnTo>
                  <a:lnTo>
                    <a:pt x="559913" y="1947"/>
                  </a:lnTo>
                  <a:lnTo>
                    <a:pt x="493013" y="0"/>
                  </a:lnTo>
                  <a:close/>
                </a:path>
              </a:pathLst>
            </a:custGeom>
            <a:solidFill>
              <a:srgbClr val="B3D2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4813172" y="4532503"/>
            <a:ext cx="2255520" cy="1320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35" dirty="0">
                <a:solidFill>
                  <a:srgbClr val="092E8B"/>
                </a:solidFill>
                <a:latin typeface="微軟正黑體"/>
                <a:cs typeface="微軟正黑體"/>
              </a:rPr>
              <a:t>目的：</a:t>
            </a:r>
            <a:endParaRPr sz="1600">
              <a:latin typeface="微軟正黑體"/>
              <a:cs typeface="微軟正黑體"/>
            </a:endParaRPr>
          </a:p>
          <a:p>
            <a:pPr marL="12700">
              <a:lnSpc>
                <a:spcPct val="100000"/>
              </a:lnSpc>
            </a:pPr>
            <a:r>
              <a:rPr sz="1600" spc="-30" dirty="0">
                <a:latin typeface="微軟正黑體"/>
                <a:cs typeface="微軟正黑體"/>
              </a:rPr>
              <a:t>客觀衡量方案是否應導入</a:t>
            </a:r>
            <a:endParaRPr sz="1600">
              <a:latin typeface="微軟正黑體"/>
              <a:cs typeface="微軟正黑體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1600" b="1" spc="-35" dirty="0">
                <a:solidFill>
                  <a:srgbClr val="092E8B"/>
                </a:solidFill>
                <a:latin typeface="微軟正黑體"/>
                <a:cs typeface="微軟正黑體"/>
              </a:rPr>
              <a:t>作法：</a:t>
            </a:r>
            <a:endParaRPr sz="1600">
              <a:latin typeface="微軟正黑體"/>
              <a:cs typeface="微軟正黑體"/>
            </a:endParaRPr>
          </a:p>
          <a:p>
            <a:pPr marL="12700" marR="5080">
              <a:lnSpc>
                <a:spcPct val="100000"/>
              </a:lnSpc>
            </a:pPr>
            <a:r>
              <a:rPr sz="1600" spc="-30" dirty="0">
                <a:latin typeface="微軟正黑體"/>
                <a:cs typeface="微軟正黑體"/>
              </a:rPr>
              <a:t>部門主管從量化效益、質化效益兩個面向進行評估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7941944" y="4532503"/>
            <a:ext cx="2458085" cy="15646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35" dirty="0">
                <a:solidFill>
                  <a:srgbClr val="092E8B"/>
                </a:solidFill>
                <a:latin typeface="微軟正黑體"/>
                <a:cs typeface="微軟正黑體"/>
              </a:rPr>
              <a:t>目的：</a:t>
            </a:r>
            <a:endParaRPr sz="1600">
              <a:latin typeface="微軟正黑體"/>
              <a:cs typeface="微軟正黑體"/>
            </a:endParaRPr>
          </a:p>
          <a:p>
            <a:pPr marL="12700">
              <a:lnSpc>
                <a:spcPct val="100000"/>
              </a:lnSpc>
            </a:pPr>
            <a:r>
              <a:rPr sz="1600" spc="-30" dirty="0">
                <a:latin typeface="微軟正黑體"/>
                <a:cs typeface="微軟正黑體"/>
              </a:rPr>
              <a:t>客觀衡量方案導入優先順序</a:t>
            </a:r>
            <a:endParaRPr sz="1600">
              <a:latin typeface="微軟正黑體"/>
              <a:cs typeface="微軟正黑體"/>
            </a:endParaRPr>
          </a:p>
          <a:p>
            <a:pPr marL="12700">
              <a:lnSpc>
                <a:spcPct val="100000"/>
              </a:lnSpc>
              <a:spcBef>
                <a:spcPts val="600"/>
              </a:spcBef>
            </a:pPr>
            <a:r>
              <a:rPr sz="1600" b="1" spc="-35" dirty="0">
                <a:solidFill>
                  <a:srgbClr val="092E8B"/>
                </a:solidFill>
                <a:latin typeface="微軟正黑體"/>
                <a:cs typeface="微軟正黑體"/>
              </a:rPr>
              <a:t>作法：</a:t>
            </a:r>
            <a:endParaRPr sz="1600">
              <a:latin typeface="微軟正黑體"/>
              <a:cs typeface="微軟正黑體"/>
            </a:endParaRPr>
          </a:p>
          <a:p>
            <a:pPr marL="12700" marR="5080" algn="just">
              <a:lnSpc>
                <a:spcPct val="100000"/>
              </a:lnSpc>
            </a:pPr>
            <a:r>
              <a:rPr sz="1600" spc="-30" dirty="0">
                <a:latin typeface="微軟正黑體"/>
                <a:cs typeface="微軟正黑體"/>
              </a:rPr>
              <a:t>企業高階主管與部門主管共同討論，按分數排序方案導</a:t>
            </a:r>
            <a:r>
              <a:rPr sz="1600" spc="-35" dirty="0">
                <a:latin typeface="微軟正黑體"/>
                <a:cs typeface="微軟正黑體"/>
              </a:rPr>
              <a:t>入優先度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315211" y="1139952"/>
            <a:ext cx="864235" cy="279400"/>
          </a:xfrm>
          <a:prstGeom prst="rect">
            <a:avLst/>
          </a:prstGeom>
          <a:solidFill>
            <a:srgbClr val="D9D9D9"/>
          </a:solidFill>
        </p:spPr>
        <p:txBody>
          <a:bodyPr vert="horz" wrap="square" lIns="0" tIns="43815" rIns="0" bIns="0" rtlCol="0">
            <a:spAutoFit/>
          </a:bodyPr>
          <a:lstStyle/>
          <a:p>
            <a:pPr marL="127000">
              <a:lnSpc>
                <a:spcPct val="100000"/>
              </a:lnSpc>
              <a:spcBef>
                <a:spcPts val="345"/>
              </a:spcBef>
            </a:pPr>
            <a:r>
              <a:rPr sz="1200" spc="-15" dirty="0">
                <a:solidFill>
                  <a:srgbClr val="7E7E7E"/>
                </a:solidFill>
                <a:latin typeface="微軟正黑體"/>
                <a:cs typeface="微軟正黑體"/>
              </a:rPr>
              <a:t>瞭解問題</a:t>
            </a:r>
            <a:endParaRPr sz="1200">
              <a:latin typeface="微軟正黑體"/>
              <a:cs typeface="微軟正黑體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2235707" y="1139952"/>
            <a:ext cx="864235" cy="279400"/>
          </a:xfrm>
          <a:custGeom>
            <a:avLst/>
            <a:gdLst/>
            <a:ahLst/>
            <a:cxnLst/>
            <a:rect l="l" t="t" r="r" b="b"/>
            <a:pathLst>
              <a:path w="864235" h="279400">
                <a:moveTo>
                  <a:pt x="864107" y="0"/>
                </a:moveTo>
                <a:lnTo>
                  <a:pt x="0" y="0"/>
                </a:lnTo>
                <a:lnTo>
                  <a:pt x="0" y="278891"/>
                </a:lnTo>
                <a:lnTo>
                  <a:pt x="864107" y="278891"/>
                </a:lnTo>
                <a:lnTo>
                  <a:pt x="864107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2349500" y="1171447"/>
            <a:ext cx="6350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5" dirty="0">
                <a:solidFill>
                  <a:srgbClr val="7E7E7E"/>
                </a:solidFill>
                <a:latin typeface="微軟正黑體"/>
                <a:cs typeface="微軟正黑體"/>
              </a:rPr>
              <a:t>盤點資源</a:t>
            </a:r>
            <a:endParaRPr sz="1200">
              <a:latin typeface="微軟正黑體"/>
              <a:cs typeface="微軟正黑體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3166872" y="1139952"/>
            <a:ext cx="864235" cy="279400"/>
          </a:xfrm>
          <a:custGeom>
            <a:avLst/>
            <a:gdLst/>
            <a:ahLst/>
            <a:cxnLst/>
            <a:rect l="l" t="t" r="r" b="b"/>
            <a:pathLst>
              <a:path w="864235" h="279400">
                <a:moveTo>
                  <a:pt x="864108" y="0"/>
                </a:moveTo>
                <a:lnTo>
                  <a:pt x="0" y="0"/>
                </a:lnTo>
                <a:lnTo>
                  <a:pt x="0" y="278891"/>
                </a:lnTo>
                <a:lnTo>
                  <a:pt x="864108" y="278891"/>
                </a:lnTo>
                <a:lnTo>
                  <a:pt x="864108" y="0"/>
                </a:lnTo>
                <a:close/>
              </a:path>
            </a:pathLst>
          </a:custGeom>
          <a:solidFill>
            <a:srgbClr val="1287B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3280917" y="1171447"/>
            <a:ext cx="6350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15" dirty="0">
                <a:solidFill>
                  <a:srgbClr val="FFFFFF"/>
                </a:solidFill>
                <a:latin typeface="微軟正黑體"/>
                <a:cs typeface="微軟正黑體"/>
              </a:rPr>
              <a:t>方案排序</a:t>
            </a:r>
            <a:endParaRPr sz="1200">
              <a:latin typeface="微軟正黑體"/>
              <a:cs typeface="微軟正黑體"/>
            </a:endParaRPr>
          </a:p>
        </p:txBody>
      </p:sp>
      <p:sp>
        <p:nvSpPr>
          <p:cNvPr id="34" name="object 34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t>18</a:t>
            </a:fld>
            <a:endParaRPr spc="-25" dirty="0"/>
          </a:p>
        </p:txBody>
      </p:sp>
      <p:sp>
        <p:nvSpPr>
          <p:cNvPr id="31" name="object 31"/>
          <p:cNvSpPr txBox="1"/>
          <p:nvPr/>
        </p:nvSpPr>
        <p:spPr>
          <a:xfrm>
            <a:off x="2870961" y="3983227"/>
            <a:ext cx="144780" cy="2724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600" spc="-50" dirty="0">
                <a:solidFill>
                  <a:srgbClr val="FFFFFF"/>
                </a:solidFill>
                <a:latin typeface="微軟正黑體"/>
                <a:cs typeface="微軟正黑體"/>
              </a:rPr>
              <a:t>7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5676646" y="3987800"/>
            <a:ext cx="144780" cy="2724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600" spc="-50" dirty="0">
                <a:solidFill>
                  <a:srgbClr val="FFFFFF"/>
                </a:solidFill>
                <a:latin typeface="微軟正黑體"/>
                <a:cs typeface="微軟正黑體"/>
              </a:rPr>
              <a:t>8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8659494" y="3993007"/>
            <a:ext cx="144780" cy="2724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600" spc="-50" dirty="0">
                <a:solidFill>
                  <a:srgbClr val="FFFFFF"/>
                </a:solidFill>
                <a:latin typeface="微軟正黑體"/>
                <a:cs typeface="微軟正黑體"/>
              </a:rPr>
              <a:t>9</a:t>
            </a:r>
            <a:endParaRPr sz="1600">
              <a:latin typeface="微軟正黑體"/>
              <a:cs typeface="微軟正黑體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EACC7-37E3-43A5-A5FB-BEB9CE95D266}" type="slidenum">
              <a:rPr lang="zh-TW" altLang="en-US" sz="900" smtClean="0"/>
              <a:pPr/>
              <a:t>1</a:t>
            </a:fld>
            <a:endParaRPr lang="zh-TW" altLang="en-US" sz="900"/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778486" y="29413"/>
            <a:ext cx="10635028" cy="941174"/>
          </a:xfrm>
        </p:spPr>
        <p:txBody>
          <a:bodyPr/>
          <a:lstStyle/>
          <a:p>
            <a:r>
              <a:rPr lang="zh-TW" altLang="en-US" dirty="0"/>
              <a:t>製造業導入</a:t>
            </a:r>
            <a:r>
              <a:rPr lang="en-US" altLang="zh-TW" dirty="0"/>
              <a:t>AI</a:t>
            </a:r>
            <a:r>
              <a:rPr lang="zh-TW" altLang="en-US" dirty="0"/>
              <a:t>指引填寫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idx="1"/>
          </p:nvPr>
        </p:nvSpPr>
        <p:spPr>
          <a:xfrm>
            <a:off x="1221612" y="1186093"/>
            <a:ext cx="10635028" cy="6558267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n"/>
            </a:pPr>
            <a:r>
              <a:rPr lang="zh-TW" altLang="en-US" sz="2954" dirty="0"/>
              <a:t>可以正在規劃導入或已經導入</a:t>
            </a:r>
            <a:r>
              <a:rPr lang="en-US" altLang="zh-TW" sz="2954" dirty="0"/>
              <a:t>AI</a:t>
            </a:r>
            <a:r>
              <a:rPr lang="zh-TW" altLang="en-US" sz="2954" dirty="0"/>
              <a:t>轉型真實廠商為例。</a:t>
            </a:r>
            <a:endParaRPr lang="en-US" altLang="zh-TW" sz="2954" dirty="0"/>
          </a:p>
          <a:p>
            <a:pPr>
              <a:buFont typeface="Wingdings" panose="05000000000000000000" pitchFamily="2" charset="2"/>
              <a:buChar char="n"/>
            </a:pPr>
            <a:r>
              <a:rPr lang="zh-TW" altLang="en-US" sz="2954" dirty="0"/>
              <a:t>請</a:t>
            </a:r>
            <a:r>
              <a:rPr lang="zh-TW" altLang="en-US" sz="3939" dirty="0">
                <a:solidFill>
                  <a:srgbClr val="C00000"/>
                </a:solidFill>
              </a:rPr>
              <a:t>預先填好本</a:t>
            </a:r>
            <a:r>
              <a:rPr lang="en-US" altLang="zh-TW" sz="3939" dirty="0">
                <a:solidFill>
                  <a:srgbClr val="C00000"/>
                </a:solidFill>
              </a:rPr>
              <a:t>AI</a:t>
            </a:r>
            <a:r>
              <a:rPr lang="zh-TW" altLang="en-US" sz="3939" dirty="0">
                <a:solidFill>
                  <a:srgbClr val="C00000"/>
                </a:solidFill>
              </a:rPr>
              <a:t>指引簡報</a:t>
            </a:r>
            <a:r>
              <a:rPr lang="en-US" altLang="zh-TW" sz="3939" dirty="0">
                <a:solidFill>
                  <a:srgbClr val="C00000"/>
                </a:solidFill>
              </a:rPr>
              <a:t>5</a:t>
            </a:r>
            <a:r>
              <a:rPr lang="zh-TW" altLang="en-US" sz="3939" dirty="0">
                <a:solidFill>
                  <a:srgbClr val="C00000"/>
                </a:solidFill>
              </a:rPr>
              <a:t>張表</a:t>
            </a:r>
            <a:r>
              <a:rPr lang="en-US" altLang="zh-TW" sz="2954" dirty="0"/>
              <a:t>(p.4~p.8)</a:t>
            </a:r>
            <a:r>
              <a:rPr lang="zh-TW" altLang="en-US" sz="2954" dirty="0"/>
              <a:t>。</a:t>
            </a:r>
            <a:endParaRPr lang="en-US" altLang="zh-TW" sz="2954" dirty="0"/>
          </a:p>
          <a:p>
            <a:pPr lvl="1">
              <a:buFont typeface="Wingdings" panose="05000000000000000000" pitchFamily="2" charset="2"/>
              <a:buChar char="n"/>
            </a:pPr>
            <a:r>
              <a:rPr kumimoji="1" lang="en-US" altLang="zh-TW" sz="2585" b="1" dirty="0">
                <a:solidFill>
                  <a:srgbClr val="2051B6"/>
                </a:solidFill>
                <a:latin typeface="微軟正黑體"/>
                <a:ea typeface="微軟正黑體"/>
                <a:cs typeface="微軟正黑體"/>
              </a:rPr>
              <a:t>(1/4)</a:t>
            </a:r>
            <a:r>
              <a:rPr kumimoji="1" lang="zh-TW" altLang="en-US" sz="2585" b="1" dirty="0">
                <a:solidFill>
                  <a:srgbClr val="2051B6"/>
                </a:solidFill>
                <a:latin typeface="微軟正黑體"/>
                <a:ea typeface="微軟正黑體"/>
                <a:cs typeface="微軟正黑體"/>
              </a:rPr>
              <a:t>構想階段評估表</a:t>
            </a:r>
            <a:endParaRPr kumimoji="1" lang="en-US" altLang="zh-TW" sz="2585" b="1" dirty="0">
              <a:solidFill>
                <a:srgbClr val="2051B6"/>
              </a:solidFill>
              <a:latin typeface="微軟正黑體"/>
              <a:ea typeface="微軟正黑體"/>
              <a:cs typeface="微軟正黑體"/>
            </a:endParaRPr>
          </a:p>
          <a:p>
            <a:pPr lvl="1">
              <a:buFont typeface="Wingdings" panose="05000000000000000000" pitchFamily="2" charset="2"/>
              <a:buChar char="n"/>
            </a:pPr>
            <a:r>
              <a:rPr kumimoji="1" lang="en-US" altLang="zh-TW" sz="2585" b="1" dirty="0">
                <a:solidFill>
                  <a:srgbClr val="2051B6"/>
                </a:solidFill>
                <a:latin typeface="微軟正黑體"/>
                <a:ea typeface="微軟正黑體"/>
                <a:cs typeface="微軟正黑體"/>
              </a:rPr>
              <a:t>(2/4)</a:t>
            </a:r>
            <a:r>
              <a:rPr kumimoji="1" lang="zh-TW" altLang="en-US" sz="2585" b="1" dirty="0">
                <a:solidFill>
                  <a:srgbClr val="2051B6"/>
                </a:solidFill>
                <a:latin typeface="微軟正黑體"/>
                <a:ea typeface="微軟正黑體"/>
                <a:cs typeface="微軟正黑體"/>
              </a:rPr>
              <a:t>確認</a:t>
            </a:r>
            <a:r>
              <a:rPr kumimoji="1" lang="en-US" altLang="zh-TW" sz="2462" b="1" dirty="0">
                <a:solidFill>
                  <a:srgbClr val="2051B6"/>
                </a:solidFill>
                <a:latin typeface="微軟正黑體"/>
                <a:ea typeface="微軟正黑體"/>
                <a:cs typeface="微軟正黑體"/>
              </a:rPr>
              <a:t>AI</a:t>
            </a:r>
            <a:r>
              <a:rPr kumimoji="1" lang="zh-TW" altLang="en-US" sz="2462" b="1" dirty="0">
                <a:solidFill>
                  <a:srgbClr val="2051B6"/>
                </a:solidFill>
                <a:latin typeface="微軟正黑體"/>
                <a:ea typeface="微軟正黑體"/>
                <a:cs typeface="微軟正黑體"/>
              </a:rPr>
              <a:t>導入目標</a:t>
            </a:r>
            <a:endParaRPr kumimoji="1" lang="en-US" altLang="zh-TW" sz="2462" b="1" dirty="0">
              <a:solidFill>
                <a:srgbClr val="2051B6"/>
              </a:solidFill>
              <a:latin typeface="微軟正黑體"/>
              <a:ea typeface="微軟正黑體"/>
              <a:cs typeface="微軟正黑體"/>
            </a:endParaRPr>
          </a:p>
          <a:p>
            <a:pPr lvl="1">
              <a:buFont typeface="Wingdings" panose="05000000000000000000" pitchFamily="2" charset="2"/>
              <a:buChar char="n"/>
            </a:pPr>
            <a:r>
              <a:rPr kumimoji="1" lang="en-US" altLang="zh-TW" sz="2462" b="1" dirty="0">
                <a:solidFill>
                  <a:srgbClr val="2051B6"/>
                </a:solidFill>
                <a:latin typeface="微軟正黑體"/>
                <a:ea typeface="微軟正黑體"/>
                <a:cs typeface="微軟正黑體"/>
              </a:rPr>
              <a:t>(3/4)</a:t>
            </a:r>
            <a:r>
              <a:rPr kumimoji="1" lang="zh-TW" altLang="en-US" sz="2462" b="1" dirty="0">
                <a:solidFill>
                  <a:srgbClr val="2051B6"/>
                </a:solidFill>
                <a:latin typeface="微軟正黑體"/>
                <a:ea typeface="微軟正黑體"/>
                <a:cs typeface="微軟正黑體"/>
              </a:rPr>
              <a:t>確認數據</a:t>
            </a:r>
          </a:p>
          <a:p>
            <a:pPr lvl="1">
              <a:buFont typeface="Wingdings" panose="05000000000000000000" pitchFamily="2" charset="2"/>
              <a:buChar char="n"/>
            </a:pPr>
            <a:r>
              <a:rPr kumimoji="1" lang="en-US" altLang="zh-TW" sz="2462" b="1" dirty="0">
                <a:solidFill>
                  <a:srgbClr val="2051B6"/>
                </a:solidFill>
                <a:latin typeface="微軟正黑體"/>
                <a:ea typeface="微軟正黑體"/>
                <a:cs typeface="微軟正黑體"/>
              </a:rPr>
              <a:t>(4/4)</a:t>
            </a:r>
            <a:r>
              <a:rPr kumimoji="1" lang="zh-TW" altLang="en-US" sz="2462" b="1" dirty="0">
                <a:solidFill>
                  <a:srgbClr val="2051B6"/>
                </a:solidFill>
                <a:latin typeface="微軟正黑體"/>
                <a:ea typeface="微軟正黑體"/>
                <a:cs typeface="微軟正黑體"/>
              </a:rPr>
              <a:t>確認</a:t>
            </a:r>
            <a:r>
              <a:rPr kumimoji="1" lang="en-US" altLang="zh-TW" sz="2462" b="1" dirty="0">
                <a:solidFill>
                  <a:srgbClr val="2051B6"/>
                </a:solidFill>
                <a:latin typeface="微軟正黑體"/>
                <a:ea typeface="微軟正黑體"/>
                <a:cs typeface="微軟正黑體"/>
              </a:rPr>
              <a:t>AI</a:t>
            </a:r>
            <a:r>
              <a:rPr kumimoji="1" lang="zh-TW" altLang="en-US" sz="2462" b="1" dirty="0">
                <a:solidFill>
                  <a:srgbClr val="2051B6"/>
                </a:solidFill>
                <a:latin typeface="微軟正黑體"/>
                <a:ea typeface="微軟正黑體"/>
                <a:cs typeface="微軟正黑體"/>
              </a:rPr>
              <a:t>應用情境</a:t>
            </a:r>
            <a:endParaRPr kumimoji="1" lang="en-US" altLang="zh-TW" sz="2462" b="1" dirty="0">
              <a:solidFill>
                <a:srgbClr val="2051B6"/>
              </a:solidFill>
              <a:latin typeface="微軟正黑體"/>
              <a:ea typeface="微軟正黑體"/>
              <a:cs typeface="微軟正黑體"/>
            </a:endParaRPr>
          </a:p>
          <a:p>
            <a:pPr lvl="1">
              <a:buFont typeface="Wingdings" panose="05000000000000000000" pitchFamily="2" charset="2"/>
              <a:buChar char="n"/>
            </a:pPr>
            <a:r>
              <a:rPr kumimoji="1" lang="zh-TW" altLang="en-US" sz="2585" b="1" dirty="0">
                <a:solidFill>
                  <a:srgbClr val="2051B6"/>
                </a:solidFill>
                <a:latin typeface="微軟正黑體"/>
                <a:ea typeface="微軟正黑體"/>
                <a:cs typeface="微軟正黑體"/>
              </a:rPr>
              <a:t>產出－</a:t>
            </a:r>
            <a:r>
              <a:rPr kumimoji="1" lang="en-US" altLang="zh-TW" sz="2585" b="1" dirty="0">
                <a:solidFill>
                  <a:srgbClr val="2051B6"/>
                </a:solidFill>
                <a:latin typeface="微軟正黑體"/>
                <a:ea typeface="微軟正黑體"/>
                <a:cs typeface="微軟正黑體"/>
              </a:rPr>
              <a:t>AI</a:t>
            </a:r>
            <a:r>
              <a:rPr kumimoji="1" lang="zh-TW" altLang="en-US" sz="2585" b="1" dirty="0">
                <a:solidFill>
                  <a:srgbClr val="2051B6"/>
                </a:solidFill>
                <a:latin typeface="微軟正黑體"/>
                <a:ea typeface="微軟正黑體"/>
                <a:cs typeface="微軟正黑體"/>
              </a:rPr>
              <a:t>諮詢輔導方案建議表</a:t>
            </a:r>
            <a:endParaRPr kumimoji="1" lang="en-US" altLang="zh-TW" sz="2585" b="1" dirty="0">
              <a:solidFill>
                <a:srgbClr val="2051B6"/>
              </a:solidFill>
              <a:latin typeface="微軟正黑體"/>
              <a:ea typeface="微軟正黑體"/>
              <a:cs typeface="微軟正黑體"/>
            </a:endParaRPr>
          </a:p>
        </p:txBody>
      </p:sp>
      <p:sp>
        <p:nvSpPr>
          <p:cNvPr id="6" name="object 13">
            <a:extLst>
              <a:ext uri="{FF2B5EF4-FFF2-40B4-BE49-F238E27FC236}">
                <a16:creationId xmlns:a16="http://schemas.microsoft.com/office/drawing/2014/main" id="{60F6646E-247E-45CB-8688-E47236E6E22C}"/>
              </a:ext>
            </a:extLst>
          </p:cNvPr>
          <p:cNvSpPr txBox="1">
            <a:spLocks/>
          </p:cNvSpPr>
          <p:nvPr/>
        </p:nvSpPr>
        <p:spPr>
          <a:xfrm>
            <a:off x="11784632" y="6659821"/>
            <a:ext cx="523387" cy="3130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lang="en-US" altLang="zh-TW" spc="-25" smtClean="0"/>
              <a:pPr marL="38100">
                <a:lnSpc>
                  <a:spcPts val="1240"/>
                </a:lnSpc>
              </a:pPr>
              <a:t>1</a:t>
            </a:fld>
            <a:endParaRPr lang="en-US" altLang="zh-TW" spc="-25" dirty="0"/>
          </a:p>
        </p:txBody>
      </p:sp>
    </p:spTree>
    <p:extLst>
      <p:ext uri="{BB962C8B-B14F-4D97-AF65-F5344CB8AC3E}">
        <p14:creationId xmlns:p14="http://schemas.microsoft.com/office/powerpoint/2010/main" val="23421175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3881628"/>
            <a:ext cx="12192000" cy="2971800"/>
            <a:chOff x="0" y="3881628"/>
            <a:chExt cx="12192000" cy="29718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094219" y="3881628"/>
              <a:ext cx="2915412" cy="283616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532619" y="5265420"/>
              <a:ext cx="361188" cy="35966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719060" y="4885944"/>
              <a:ext cx="361188" cy="359664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424415" y="4599432"/>
              <a:ext cx="361188" cy="359663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2333625" y="208914"/>
            <a:ext cx="7525384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0" dirty="0"/>
              <a:t>先藉由導入難易度/效益問項表，進行評分</a:t>
            </a:r>
          </a:p>
        </p:txBody>
      </p:sp>
      <p:grpSp>
        <p:nvGrpSpPr>
          <p:cNvPr id="8" name="object 8"/>
          <p:cNvGrpSpPr/>
          <p:nvPr/>
        </p:nvGrpSpPr>
        <p:grpSpPr>
          <a:xfrm>
            <a:off x="1656882" y="809244"/>
            <a:ext cx="4525010" cy="5293360"/>
            <a:chOff x="1656882" y="809244"/>
            <a:chExt cx="4525010" cy="5293360"/>
          </a:xfrm>
        </p:grpSpPr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656882" y="1210762"/>
              <a:ext cx="4524460" cy="4891742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1708403" y="809244"/>
              <a:ext cx="360045" cy="360045"/>
            </a:xfrm>
            <a:custGeom>
              <a:avLst/>
              <a:gdLst/>
              <a:ahLst/>
              <a:cxnLst/>
              <a:rect l="l" t="t" r="r" b="b"/>
              <a:pathLst>
                <a:path w="360044" h="360044">
                  <a:moveTo>
                    <a:pt x="179831" y="0"/>
                  </a:moveTo>
                  <a:lnTo>
                    <a:pt x="132027" y="6424"/>
                  </a:lnTo>
                  <a:lnTo>
                    <a:pt x="89069" y="24553"/>
                  </a:lnTo>
                  <a:lnTo>
                    <a:pt x="52673" y="52673"/>
                  </a:lnTo>
                  <a:lnTo>
                    <a:pt x="24553" y="89069"/>
                  </a:lnTo>
                  <a:lnTo>
                    <a:pt x="6424" y="132027"/>
                  </a:lnTo>
                  <a:lnTo>
                    <a:pt x="0" y="179831"/>
                  </a:lnTo>
                  <a:lnTo>
                    <a:pt x="6424" y="227636"/>
                  </a:lnTo>
                  <a:lnTo>
                    <a:pt x="24553" y="270594"/>
                  </a:lnTo>
                  <a:lnTo>
                    <a:pt x="52673" y="306990"/>
                  </a:lnTo>
                  <a:lnTo>
                    <a:pt x="89069" y="335110"/>
                  </a:lnTo>
                  <a:lnTo>
                    <a:pt x="132027" y="353239"/>
                  </a:lnTo>
                  <a:lnTo>
                    <a:pt x="179831" y="359663"/>
                  </a:lnTo>
                  <a:lnTo>
                    <a:pt x="227636" y="353239"/>
                  </a:lnTo>
                  <a:lnTo>
                    <a:pt x="270594" y="335110"/>
                  </a:lnTo>
                  <a:lnTo>
                    <a:pt x="306990" y="306990"/>
                  </a:lnTo>
                  <a:lnTo>
                    <a:pt x="335110" y="270594"/>
                  </a:lnTo>
                  <a:lnTo>
                    <a:pt x="353239" y="227636"/>
                  </a:lnTo>
                  <a:lnTo>
                    <a:pt x="359663" y="179831"/>
                  </a:lnTo>
                  <a:lnTo>
                    <a:pt x="353239" y="132027"/>
                  </a:lnTo>
                  <a:lnTo>
                    <a:pt x="335110" y="89069"/>
                  </a:lnTo>
                  <a:lnTo>
                    <a:pt x="306990" y="52673"/>
                  </a:lnTo>
                  <a:lnTo>
                    <a:pt x="270594" y="24553"/>
                  </a:lnTo>
                  <a:lnTo>
                    <a:pt x="227636" y="6424"/>
                  </a:lnTo>
                  <a:lnTo>
                    <a:pt x="179831" y="0"/>
                  </a:lnTo>
                  <a:close/>
                </a:path>
              </a:pathLst>
            </a:custGeom>
            <a:solidFill>
              <a:srgbClr val="FFC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1" name="object 1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407164" y="1214887"/>
            <a:ext cx="4814047" cy="1983988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9893934" y="5357876"/>
            <a:ext cx="56705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25" dirty="0">
                <a:latin typeface="微軟正黑體"/>
                <a:cs typeface="微軟正黑體"/>
              </a:rPr>
              <a:t>方案</a:t>
            </a:r>
            <a:r>
              <a:rPr sz="1600" b="1" spc="-50" dirty="0">
                <a:latin typeface="微軟正黑體"/>
                <a:cs typeface="微軟正黑體"/>
              </a:rPr>
              <a:t>C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8036179" y="4876546"/>
            <a:ext cx="57658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25" dirty="0">
                <a:latin typeface="微軟正黑體"/>
                <a:cs typeface="微軟正黑體"/>
              </a:rPr>
              <a:t>方案</a:t>
            </a:r>
            <a:r>
              <a:rPr sz="1600" b="1" spc="-50" dirty="0">
                <a:latin typeface="微軟正黑體"/>
                <a:cs typeface="微軟正黑體"/>
              </a:rPr>
              <a:t>A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893934" y="4626686"/>
            <a:ext cx="56197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30" dirty="0">
                <a:latin typeface="微軟正黑體"/>
                <a:cs typeface="微軟正黑體"/>
              </a:rPr>
              <a:t>方案</a:t>
            </a:r>
            <a:r>
              <a:rPr sz="1600" b="1" spc="-50" dirty="0">
                <a:latin typeface="微軟正黑體"/>
                <a:cs typeface="微軟正黑體"/>
              </a:rPr>
              <a:t>B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818638" y="890778"/>
            <a:ext cx="646303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822190" algn="l"/>
              </a:tabLst>
            </a:pPr>
            <a:r>
              <a:rPr sz="1600" b="1" spc="-10" dirty="0">
                <a:latin typeface="微軟正黑體"/>
                <a:cs typeface="微軟正黑體"/>
              </a:rPr>
              <a:t>AI</a:t>
            </a:r>
            <a:r>
              <a:rPr sz="1600" b="1" spc="-25" dirty="0">
                <a:latin typeface="微軟正黑體"/>
                <a:cs typeface="微軟正黑體"/>
              </a:rPr>
              <a:t>導入難易度問項</a:t>
            </a:r>
            <a:r>
              <a:rPr sz="1600" b="1" spc="-50" dirty="0">
                <a:latin typeface="微軟正黑體"/>
                <a:cs typeface="微軟正黑體"/>
              </a:rPr>
              <a:t>表</a:t>
            </a:r>
            <a:r>
              <a:rPr sz="1600" b="1" dirty="0">
                <a:latin typeface="微軟正黑體"/>
                <a:cs typeface="微軟正黑體"/>
              </a:rPr>
              <a:t>	</a:t>
            </a:r>
            <a:r>
              <a:rPr sz="1600" b="1" spc="-10" dirty="0">
                <a:latin typeface="微軟正黑體"/>
                <a:cs typeface="微軟正黑體"/>
              </a:rPr>
              <a:t>AI</a:t>
            </a:r>
            <a:r>
              <a:rPr sz="1600" b="1" spc="-25" dirty="0">
                <a:latin typeface="微軟正黑體"/>
                <a:cs typeface="微軟正黑體"/>
              </a:rPr>
              <a:t>導入效益問項</a:t>
            </a:r>
            <a:r>
              <a:rPr sz="1600" b="1" spc="-50" dirty="0">
                <a:latin typeface="微軟正黑體"/>
                <a:cs typeface="微軟正黑體"/>
              </a:rPr>
              <a:t>表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810257" y="834009"/>
            <a:ext cx="15811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0" dirty="0">
                <a:solidFill>
                  <a:srgbClr val="FFFFFF"/>
                </a:solidFill>
                <a:latin typeface="微軟正黑體"/>
                <a:cs typeface="微軟正黑體"/>
              </a:rPr>
              <a:t>7</a:t>
            </a:r>
            <a:endParaRPr sz="1800">
              <a:latin typeface="微軟正黑體"/>
              <a:cs typeface="微軟正黑體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6268211" y="809244"/>
            <a:ext cx="360045" cy="360045"/>
          </a:xfrm>
          <a:custGeom>
            <a:avLst/>
            <a:gdLst/>
            <a:ahLst/>
            <a:cxnLst/>
            <a:rect l="l" t="t" r="r" b="b"/>
            <a:pathLst>
              <a:path w="360045" h="360044">
                <a:moveTo>
                  <a:pt x="179832" y="0"/>
                </a:moveTo>
                <a:lnTo>
                  <a:pt x="132027" y="6424"/>
                </a:lnTo>
                <a:lnTo>
                  <a:pt x="89069" y="24553"/>
                </a:lnTo>
                <a:lnTo>
                  <a:pt x="52673" y="52673"/>
                </a:lnTo>
                <a:lnTo>
                  <a:pt x="24553" y="89069"/>
                </a:lnTo>
                <a:lnTo>
                  <a:pt x="6424" y="132027"/>
                </a:lnTo>
                <a:lnTo>
                  <a:pt x="0" y="179831"/>
                </a:lnTo>
                <a:lnTo>
                  <a:pt x="6424" y="227636"/>
                </a:lnTo>
                <a:lnTo>
                  <a:pt x="24553" y="270594"/>
                </a:lnTo>
                <a:lnTo>
                  <a:pt x="52673" y="306990"/>
                </a:lnTo>
                <a:lnTo>
                  <a:pt x="89069" y="335110"/>
                </a:lnTo>
                <a:lnTo>
                  <a:pt x="132027" y="353239"/>
                </a:lnTo>
                <a:lnTo>
                  <a:pt x="179832" y="359663"/>
                </a:lnTo>
                <a:lnTo>
                  <a:pt x="227636" y="353239"/>
                </a:lnTo>
                <a:lnTo>
                  <a:pt x="270594" y="335110"/>
                </a:lnTo>
                <a:lnTo>
                  <a:pt x="306990" y="306990"/>
                </a:lnTo>
                <a:lnTo>
                  <a:pt x="335110" y="270594"/>
                </a:lnTo>
                <a:lnTo>
                  <a:pt x="353239" y="227636"/>
                </a:lnTo>
                <a:lnTo>
                  <a:pt x="359663" y="179831"/>
                </a:lnTo>
                <a:lnTo>
                  <a:pt x="353239" y="132027"/>
                </a:lnTo>
                <a:lnTo>
                  <a:pt x="335110" y="89069"/>
                </a:lnTo>
                <a:lnTo>
                  <a:pt x="306990" y="52673"/>
                </a:lnTo>
                <a:lnTo>
                  <a:pt x="270594" y="24553"/>
                </a:lnTo>
                <a:lnTo>
                  <a:pt x="227636" y="6424"/>
                </a:lnTo>
                <a:lnTo>
                  <a:pt x="179832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6370446" y="834009"/>
            <a:ext cx="15811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0" dirty="0">
                <a:solidFill>
                  <a:srgbClr val="FFFFFF"/>
                </a:solidFill>
                <a:latin typeface="微軟正黑體"/>
                <a:cs typeface="微軟正黑體"/>
              </a:rPr>
              <a:t>8</a:t>
            </a:r>
            <a:endParaRPr sz="1800">
              <a:latin typeface="微軟正黑體"/>
              <a:cs typeface="微軟正黑體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6268211" y="3555491"/>
            <a:ext cx="360045" cy="361315"/>
          </a:xfrm>
          <a:custGeom>
            <a:avLst/>
            <a:gdLst/>
            <a:ahLst/>
            <a:cxnLst/>
            <a:rect l="l" t="t" r="r" b="b"/>
            <a:pathLst>
              <a:path w="360045" h="361314">
                <a:moveTo>
                  <a:pt x="179832" y="0"/>
                </a:moveTo>
                <a:lnTo>
                  <a:pt x="132027" y="6454"/>
                </a:lnTo>
                <a:lnTo>
                  <a:pt x="89069" y="24666"/>
                </a:lnTo>
                <a:lnTo>
                  <a:pt x="52673" y="52911"/>
                </a:lnTo>
                <a:lnTo>
                  <a:pt x="24553" y="89464"/>
                </a:lnTo>
                <a:lnTo>
                  <a:pt x="6424" y="132600"/>
                </a:lnTo>
                <a:lnTo>
                  <a:pt x="0" y="180594"/>
                </a:lnTo>
                <a:lnTo>
                  <a:pt x="6424" y="228587"/>
                </a:lnTo>
                <a:lnTo>
                  <a:pt x="24553" y="271723"/>
                </a:lnTo>
                <a:lnTo>
                  <a:pt x="52673" y="308276"/>
                </a:lnTo>
                <a:lnTo>
                  <a:pt x="89069" y="336521"/>
                </a:lnTo>
                <a:lnTo>
                  <a:pt x="132027" y="354733"/>
                </a:lnTo>
                <a:lnTo>
                  <a:pt x="179832" y="361188"/>
                </a:lnTo>
                <a:lnTo>
                  <a:pt x="227636" y="354733"/>
                </a:lnTo>
                <a:lnTo>
                  <a:pt x="270594" y="336521"/>
                </a:lnTo>
                <a:lnTo>
                  <a:pt x="306990" y="308276"/>
                </a:lnTo>
                <a:lnTo>
                  <a:pt x="335110" y="271723"/>
                </a:lnTo>
                <a:lnTo>
                  <a:pt x="353239" y="228587"/>
                </a:lnTo>
                <a:lnTo>
                  <a:pt x="359663" y="180594"/>
                </a:lnTo>
                <a:lnTo>
                  <a:pt x="353239" y="132600"/>
                </a:lnTo>
                <a:lnTo>
                  <a:pt x="335110" y="89464"/>
                </a:lnTo>
                <a:lnTo>
                  <a:pt x="306990" y="52911"/>
                </a:lnTo>
                <a:lnTo>
                  <a:pt x="270594" y="24666"/>
                </a:lnTo>
                <a:lnTo>
                  <a:pt x="227636" y="6454"/>
                </a:lnTo>
                <a:lnTo>
                  <a:pt x="179832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6370446" y="3581145"/>
            <a:ext cx="15811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50" dirty="0">
                <a:solidFill>
                  <a:srgbClr val="FFFFFF"/>
                </a:solidFill>
                <a:latin typeface="微軟正黑體"/>
                <a:cs typeface="微軟正黑體"/>
              </a:rPr>
              <a:t>9</a:t>
            </a:r>
            <a:endParaRPr sz="1800">
              <a:latin typeface="微軟正黑體"/>
              <a:cs typeface="微軟正黑體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t>19</a:t>
            </a:fld>
            <a:endParaRPr spc="-25" dirty="0"/>
          </a:p>
        </p:txBody>
      </p:sp>
      <p:sp>
        <p:nvSpPr>
          <p:cNvPr id="21" name="object 21"/>
          <p:cNvSpPr txBox="1"/>
          <p:nvPr/>
        </p:nvSpPr>
        <p:spPr>
          <a:xfrm>
            <a:off x="7344536" y="3126197"/>
            <a:ext cx="2517775" cy="659130"/>
          </a:xfrm>
          <a:prstGeom prst="rect">
            <a:avLst/>
          </a:prstGeom>
        </p:spPr>
        <p:txBody>
          <a:bodyPr vert="horz" wrap="square" lIns="0" tIns="95885" rIns="0" bIns="0" rtlCol="0">
            <a:spAutoFit/>
          </a:bodyPr>
          <a:lstStyle/>
          <a:p>
            <a:pPr marL="129539">
              <a:lnSpc>
                <a:spcPct val="100000"/>
              </a:lnSpc>
              <a:spcBef>
                <a:spcPts val="755"/>
              </a:spcBef>
            </a:pPr>
            <a:r>
              <a:rPr sz="1400" spc="-5" dirty="0">
                <a:latin typeface="微軟正黑體"/>
                <a:cs typeface="微軟正黑體"/>
              </a:rPr>
              <a:t>兩張問項表個別得分=圖</a:t>
            </a:r>
            <a:r>
              <a:rPr sz="1400" dirty="0">
                <a:latin typeface="微軟正黑體"/>
                <a:cs typeface="微軟正黑體"/>
              </a:rPr>
              <a:t>3</a:t>
            </a:r>
            <a:r>
              <a:rPr sz="1400" spc="-25" dirty="0">
                <a:latin typeface="微軟正黑體"/>
                <a:cs typeface="微軟正黑體"/>
              </a:rPr>
              <a:t>座標</a:t>
            </a:r>
            <a:endParaRPr sz="1400">
              <a:latin typeface="微軟正黑體"/>
              <a:cs typeface="微軟正黑體"/>
            </a:endParaRPr>
          </a:p>
          <a:p>
            <a:pPr marL="12700">
              <a:lnSpc>
                <a:spcPct val="100000"/>
              </a:lnSpc>
              <a:spcBef>
                <a:spcPts val="735"/>
              </a:spcBef>
            </a:pPr>
            <a:r>
              <a:rPr sz="1600" b="1" spc="-10" dirty="0">
                <a:latin typeface="微軟正黑體"/>
                <a:cs typeface="微軟正黑體"/>
              </a:rPr>
              <a:t>AI</a:t>
            </a:r>
            <a:r>
              <a:rPr sz="1600" b="1" spc="-30" dirty="0">
                <a:latin typeface="微軟正黑體"/>
                <a:cs typeface="微軟正黑體"/>
              </a:rPr>
              <a:t>導入優先度評估表</a:t>
            </a:r>
            <a:endParaRPr sz="1600">
              <a:latin typeface="微軟正黑體"/>
              <a:cs typeface="微軟正黑體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95272" y="966216"/>
            <a:ext cx="143255" cy="143256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795272" y="1325880"/>
            <a:ext cx="143255" cy="14478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795272" y="1973579"/>
            <a:ext cx="143255" cy="14478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795272" y="2837688"/>
            <a:ext cx="143255" cy="144779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95272" y="3846576"/>
            <a:ext cx="143255" cy="143256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95272" y="4639055"/>
            <a:ext cx="143255" cy="143256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95272" y="5286755"/>
            <a:ext cx="143255" cy="143256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795272" y="5646420"/>
            <a:ext cx="143255" cy="14478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795272" y="6006084"/>
            <a:ext cx="143255" cy="144779"/>
          </a:xfrm>
          <a:prstGeom prst="rect">
            <a:avLst/>
          </a:prstGeom>
        </p:spPr>
      </p:pic>
      <p:graphicFrame>
        <p:nvGraphicFramePr>
          <p:cNvPr id="11" name="object 11"/>
          <p:cNvGraphicFramePr>
            <a:graphicFrameLocks noGrp="1"/>
          </p:cNvGraphicFramePr>
          <p:nvPr/>
        </p:nvGraphicFramePr>
        <p:xfrm>
          <a:off x="1176870" y="830707"/>
          <a:ext cx="9473564" cy="561403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42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44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44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644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664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644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6644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6644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6644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6644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76644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304800">
                <a:tc rowSpan="6"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Bef>
                          <a:spcPts val="700"/>
                        </a:spcBef>
                      </a:pPr>
                      <a:r>
                        <a:rPr sz="1400" spc="-50" dirty="0">
                          <a:solidFill>
                            <a:srgbClr val="FFFFFF"/>
                          </a:solidFill>
                          <a:latin typeface="微軟正黑體"/>
                          <a:cs typeface="微軟正黑體"/>
                        </a:rPr>
                        <a:t>1</a:t>
                      </a:r>
                      <a:endParaRPr sz="1400">
                        <a:latin typeface="微軟正黑體"/>
                        <a:cs typeface="微軟正黑體"/>
                      </a:endParaRPr>
                    </a:p>
                    <a:p>
                      <a:pPr algn="r">
                        <a:lnSpc>
                          <a:spcPct val="100000"/>
                        </a:lnSpc>
                        <a:spcBef>
                          <a:spcPts val="1155"/>
                        </a:spcBef>
                      </a:pPr>
                      <a:r>
                        <a:rPr sz="1400" spc="-50" dirty="0">
                          <a:solidFill>
                            <a:srgbClr val="FFFFFF"/>
                          </a:solidFill>
                          <a:latin typeface="微軟正黑體"/>
                          <a:cs typeface="微軟正黑體"/>
                        </a:rPr>
                        <a:t>2</a:t>
                      </a:r>
                      <a:endParaRPr sz="1400">
                        <a:latin typeface="微軟正黑體"/>
                        <a:cs typeface="微軟正黑體"/>
                      </a:endParaRPr>
                    </a:p>
                    <a:p>
                      <a:pPr marR="30480"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R="30480">
                        <a:lnSpc>
                          <a:spcPct val="100000"/>
                        </a:lnSpc>
                        <a:spcBef>
                          <a:spcPts val="459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91440">
                        <a:lnSpc>
                          <a:spcPts val="1440"/>
                        </a:lnSpc>
                      </a:pPr>
                      <a:r>
                        <a:rPr sz="1200" b="1" spc="-145" dirty="0">
                          <a:solidFill>
                            <a:srgbClr val="FFFFFF"/>
                          </a:solidFill>
                          <a:latin typeface="微軟正黑體"/>
                          <a:cs typeface="微軟正黑體"/>
                        </a:rPr>
                        <a:t>步驟一：</a:t>
                      </a:r>
                      <a:r>
                        <a:rPr sz="1400" spc="-25" dirty="0">
                          <a:solidFill>
                            <a:srgbClr val="FFFFFF"/>
                          </a:solidFill>
                          <a:latin typeface="微軟正黑體"/>
                          <a:cs typeface="微軟正黑體"/>
                        </a:rPr>
                        <a:t>3</a:t>
                      </a:r>
                      <a:r>
                        <a:rPr sz="1200" b="1" spc="-20" dirty="0">
                          <a:solidFill>
                            <a:srgbClr val="FFFFFF"/>
                          </a:solidFill>
                          <a:latin typeface="微軟正黑體"/>
                          <a:cs typeface="微軟正黑體"/>
                        </a:rPr>
                        <a:t>掌握企</a:t>
                      </a:r>
                      <a:r>
                        <a:rPr sz="1200" b="1" spc="500" dirty="0">
                          <a:solidFill>
                            <a:srgbClr val="FFFFFF"/>
                          </a:solidFill>
                          <a:latin typeface="微軟正黑體"/>
                          <a:cs typeface="微軟正黑體"/>
                        </a:rPr>
                        <a:t> </a:t>
                      </a:r>
                      <a:r>
                        <a:rPr sz="1200" b="1" spc="-20" dirty="0">
                          <a:solidFill>
                            <a:srgbClr val="FFFFFF"/>
                          </a:solidFill>
                          <a:latin typeface="微軟正黑體"/>
                          <a:cs typeface="微軟正黑體"/>
                        </a:rPr>
                        <a:t>業課題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  <a:p>
                      <a:pPr marR="30480">
                        <a:lnSpc>
                          <a:spcPct val="100000"/>
                        </a:lnSpc>
                        <a:spcBef>
                          <a:spcPts val="85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algn="r">
                        <a:lnSpc>
                          <a:spcPct val="100000"/>
                        </a:lnSpc>
                      </a:pPr>
                      <a:r>
                        <a:rPr sz="1400" spc="-50" dirty="0">
                          <a:solidFill>
                            <a:srgbClr val="FFFFFF"/>
                          </a:solidFill>
                          <a:latin typeface="微軟正黑體"/>
                          <a:cs typeface="微軟正黑體"/>
                        </a:rPr>
                        <a:t>4</a:t>
                      </a:r>
                      <a:endParaRPr sz="1400">
                        <a:latin typeface="微軟正黑體"/>
                        <a:cs typeface="微軟正黑體"/>
                      </a:endParaRPr>
                    </a:p>
                  </a:txBody>
                  <a:tcPr marL="0" marR="0" marT="889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006FC0"/>
                    </a:solidFill>
                  </a:tcPr>
                </a:tc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635"/>
                        </a:spcBef>
                      </a:pPr>
                      <a:r>
                        <a:rPr sz="900" b="1" spc="-10" dirty="0">
                          <a:latin typeface="微軟正黑體"/>
                          <a:cs typeface="微軟正黑體"/>
                        </a:rPr>
                        <a:t>經營目標明確化</a:t>
                      </a:r>
                      <a:endParaRPr sz="900">
                        <a:latin typeface="微軟正黑體"/>
                        <a:cs typeface="微軟正黑體"/>
                      </a:endParaRPr>
                    </a:p>
                  </a:txBody>
                  <a:tcPr marL="0" marR="0" marT="8064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10">
                  <a:txBody>
                    <a:bodyPr/>
                    <a:lstStyle/>
                    <a:p>
                      <a:pPr marL="163830" indent="-72390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15" dirty="0">
                          <a:latin typeface="微軟正黑體"/>
                          <a:cs typeface="微軟正黑體"/>
                        </a:rPr>
                        <a:t>減少製造成本改善利潤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  <a:p>
                      <a:pPr marL="163830" indent="-7239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15" dirty="0">
                          <a:latin typeface="微軟正黑體"/>
                          <a:cs typeface="微軟正黑體"/>
                        </a:rPr>
                        <a:t>提升營運效率，確保營運利潤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748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889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006FC0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8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sz="900" b="1" spc="-10" dirty="0">
                          <a:latin typeface="微軟正黑體"/>
                          <a:cs typeface="微軟正黑體"/>
                        </a:rPr>
                        <a:t>選定應用範圍</a:t>
                      </a:r>
                      <a:endParaRPr sz="900">
                        <a:latin typeface="微軟正黑體"/>
                        <a:cs typeface="微軟正黑體"/>
                      </a:endParaRPr>
                    </a:p>
                  </a:txBody>
                  <a:tcPr marL="0" marR="0" marT="48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330835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700" spc="-15" dirty="0">
                          <a:latin typeface="微軟正黑體"/>
                          <a:cs typeface="微軟正黑體"/>
                        </a:rPr>
                        <a:t>公司內業務(企劃、事務)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4"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700" spc="-30" dirty="0">
                          <a:latin typeface="微軟正黑體"/>
                          <a:cs typeface="微軟正黑體"/>
                        </a:rPr>
                        <a:t>製造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2"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700" spc="-30" dirty="0">
                          <a:latin typeface="微軟正黑體"/>
                          <a:cs typeface="微軟正黑體"/>
                        </a:rPr>
                        <a:t>物流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R="285750" algn="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700" spc="-30" dirty="0">
                          <a:latin typeface="微軟正黑體"/>
                          <a:cs typeface="微軟正黑體"/>
                        </a:rPr>
                        <a:t>銷售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售後服務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80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889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006FC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482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7485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700" spc="-30" dirty="0">
                          <a:latin typeface="微軟正黑體"/>
                          <a:cs typeface="微軟正黑體"/>
                        </a:rPr>
                        <a:t>商品策劃、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  <a:p>
                      <a:pPr marL="241300">
                        <a:lnSpc>
                          <a:spcPct val="100000"/>
                        </a:lnSpc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研究開發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700" spc="-25" dirty="0">
                          <a:latin typeface="微軟正黑體"/>
                          <a:cs typeface="微軟正黑體"/>
                        </a:rPr>
                        <a:t>後勤辦公室業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700" spc="-50" dirty="0">
                          <a:latin typeface="微軟正黑體"/>
                          <a:cs typeface="微軟正黑體"/>
                        </a:rPr>
                        <a:t>務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sz="700" spc="-40" dirty="0">
                          <a:latin typeface="微軟正黑體"/>
                          <a:cs typeface="微軟正黑體"/>
                        </a:rPr>
                        <a:t>採購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971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sz="700" spc="-30" dirty="0">
                          <a:latin typeface="微軟正黑體"/>
                          <a:cs typeface="微軟正黑體"/>
                        </a:rPr>
                        <a:t>產量規劃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971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sz="700" spc="-40" dirty="0">
                          <a:latin typeface="微軟正黑體"/>
                          <a:cs typeface="微軟正黑體"/>
                        </a:rPr>
                        <a:t>生產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971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85750" algn="r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sz="700" spc="-40" dirty="0">
                          <a:latin typeface="微軟正黑體"/>
                          <a:cs typeface="微軟正黑體"/>
                        </a:rPr>
                        <a:t>庫存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971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06375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sz="700" spc="-30" dirty="0">
                          <a:latin typeface="微軟正黑體"/>
                          <a:cs typeface="微軟正黑體"/>
                        </a:rPr>
                        <a:t>接受訂貨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971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sz="700" spc="-40" dirty="0">
                          <a:latin typeface="微軟正黑體"/>
                          <a:cs typeface="微軟正黑體"/>
                        </a:rPr>
                        <a:t>配送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971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85750" algn="r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sz="700" spc="-40" dirty="0">
                          <a:latin typeface="微軟正黑體"/>
                          <a:cs typeface="微軟正黑體"/>
                        </a:rPr>
                        <a:t>銷售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971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765"/>
                        </a:spcBef>
                      </a:pPr>
                      <a:r>
                        <a:rPr sz="700" spc="-30" dirty="0">
                          <a:latin typeface="微軟正黑體"/>
                          <a:cs typeface="微軟正黑體"/>
                        </a:rPr>
                        <a:t>客服服務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971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3820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889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006F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67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sz="900" b="1" spc="-10" dirty="0">
                          <a:latin typeface="微軟正黑體"/>
                          <a:cs typeface="微軟正黑體"/>
                        </a:rPr>
                        <a:t>提取改善項目</a:t>
                      </a:r>
                      <a:endParaRPr sz="900">
                        <a:latin typeface="微軟正黑體"/>
                        <a:cs typeface="微軟正黑體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3195" marR="137160" indent="-71755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63195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無法活用過去</a:t>
                      </a:r>
                      <a:r>
                        <a:rPr sz="700" spc="-25" dirty="0">
                          <a:latin typeface="微軟正黑體"/>
                          <a:cs typeface="微軟正黑體"/>
                        </a:rPr>
                        <a:t>的經驗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  <a:p>
                      <a:pPr marL="163195" marR="137160" indent="-7175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63195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不了解需求，盲目開發技術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3195" marR="152400" indent="-71755" algn="just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63195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每次訂貨要人工登記資</a:t>
                      </a:r>
                      <a:r>
                        <a:rPr sz="700" spc="-50" dirty="0">
                          <a:latin typeface="微軟正黑體"/>
                          <a:cs typeface="微軟正黑體"/>
                        </a:rPr>
                        <a:t>訊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  <a:p>
                      <a:pPr marL="163195" marR="152400" indent="-71755" algn="just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63195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每個月人工發放訂購申請書、帳單</a:t>
                      </a:r>
                      <a:r>
                        <a:rPr sz="700" spc="-50" dirty="0">
                          <a:latin typeface="微軟正黑體"/>
                          <a:cs typeface="微軟正黑體"/>
                        </a:rPr>
                        <a:t>等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3195" marR="152400" indent="-71755" algn="just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63195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需依市場需求動態調整採購計畫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3830" marR="152400" indent="-71755" algn="just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個人依專業知識規劃生</a:t>
                      </a:r>
                      <a:r>
                        <a:rPr sz="700" spc="-25" dirty="0">
                          <a:latin typeface="微軟正黑體"/>
                          <a:cs typeface="微軟正黑體"/>
                        </a:rPr>
                        <a:t>產排程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  <a:p>
                      <a:pPr marL="163830" marR="152400" indent="-71755" algn="just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5" dirty="0">
                          <a:latin typeface="微軟正黑體"/>
                          <a:cs typeface="微軟正黑體"/>
                        </a:rPr>
                        <a:t>AOI誤殺需</a:t>
                      </a:r>
                      <a:r>
                        <a:rPr sz="700" spc="-20" dirty="0">
                          <a:latin typeface="微軟正黑體"/>
                          <a:cs typeface="微軟正黑體"/>
                        </a:rPr>
                        <a:t>經人力複判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3195" marR="152400" indent="-71755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63195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設備不定時</a:t>
                      </a:r>
                      <a:r>
                        <a:rPr sz="700" spc="-30" dirty="0">
                          <a:latin typeface="微軟正黑體"/>
                          <a:cs typeface="微軟正黑體"/>
                        </a:rPr>
                        <a:t>故障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4465" indent="-72390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64465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滯留庫存多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  <a:p>
                      <a:pPr marL="163830" marR="153035" indent="-7175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部分商品竟</a:t>
                      </a:r>
                      <a:r>
                        <a:rPr sz="700" spc="-25" dirty="0">
                          <a:latin typeface="微軟正黑體"/>
                          <a:cs typeface="微軟正黑體"/>
                        </a:rPr>
                        <a:t>常缺貨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3830" marR="153035" indent="-71755" algn="just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每次接受訂單的配送準</a:t>
                      </a:r>
                      <a:r>
                        <a:rPr sz="700" spc="-50" dirty="0">
                          <a:latin typeface="微軟正黑體"/>
                          <a:cs typeface="微軟正黑體"/>
                        </a:rPr>
                        <a:t>備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  <a:p>
                      <a:pPr marL="164465" indent="-72390" algn="just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64465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產量規劃與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3830" marR="151765" indent="-71755" algn="just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每次個別接單時的裝貨</a:t>
                      </a:r>
                      <a:r>
                        <a:rPr sz="700" spc="-30" dirty="0">
                          <a:latin typeface="微軟正黑體"/>
                          <a:cs typeface="微軟正黑體"/>
                        </a:rPr>
                        <a:t>配送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3830" marR="151765" indent="-71755" algn="just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銷售策略完全交給銷售</a:t>
                      </a:r>
                      <a:r>
                        <a:rPr sz="700" spc="-50" dirty="0">
                          <a:latin typeface="微軟正黑體"/>
                          <a:cs typeface="微軟正黑體"/>
                        </a:rPr>
                        <a:t>店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3830" marR="86360" indent="-71755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查詢歷史紀錄(電話/諮詢表格)的分析尚未開始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86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889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006FC0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894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sz="900" b="1" spc="-10" dirty="0">
                          <a:latin typeface="微軟正黑體"/>
                          <a:cs typeface="微軟正黑體"/>
                        </a:rPr>
                        <a:t>AI</a:t>
                      </a:r>
                      <a:r>
                        <a:rPr sz="900" b="1" spc="-20" dirty="0">
                          <a:latin typeface="微軟正黑體"/>
                          <a:cs typeface="微軟正黑體"/>
                        </a:rPr>
                        <a:t>必要性</a:t>
                      </a:r>
                      <a:endParaRPr sz="900">
                        <a:latin typeface="微軟正黑體"/>
                        <a:cs typeface="微軟正黑體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10">
                  <a:txBody>
                    <a:bodyPr/>
                    <a:lstStyle/>
                    <a:p>
                      <a:pPr marL="1429385" indent="-72390">
                        <a:lnSpc>
                          <a:spcPct val="100000"/>
                        </a:lnSpc>
                        <a:spcBef>
                          <a:spcPts val="345"/>
                        </a:spcBef>
                        <a:buFont typeface="Arial"/>
                        <a:buChar char="•"/>
                        <a:tabLst>
                          <a:tab pos="1429385" algn="l"/>
                        </a:tabLst>
                      </a:pPr>
                      <a:r>
                        <a:rPr sz="700" spc="-10" dirty="0">
                          <a:latin typeface="微軟正黑體"/>
                          <a:cs typeface="微軟正黑體"/>
                        </a:rPr>
                        <a:t>依需求判定解決方案層級，屬於自動化(利用設備取代人力作業)/數位化(設備可拋轉數據進行檢視)/智慧化(利用AI</a:t>
                      </a:r>
                      <a:r>
                        <a:rPr sz="700" spc="-20" dirty="0">
                          <a:latin typeface="微軟正黑體"/>
                          <a:cs typeface="微軟正黑體"/>
                        </a:rPr>
                        <a:t>進行數據分析)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80744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889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006FC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3195" marR="137160" indent="-71755" algn="just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163195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需利用智慧化方案發揮已有數據的價值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3195" marR="152400" indent="-71755" algn="just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163195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僅需要自動化系統紀錄手動編輯的</a:t>
                      </a:r>
                      <a:r>
                        <a:rPr sz="700" spc="500" dirty="0">
                          <a:latin typeface="微軟正黑體"/>
                          <a:cs typeface="微軟正黑體"/>
                        </a:rPr>
                        <a:t> </a:t>
                      </a:r>
                      <a:r>
                        <a:rPr sz="700" spc="-10" dirty="0">
                          <a:latin typeface="微軟正黑體"/>
                          <a:cs typeface="微軟正黑體"/>
                        </a:rPr>
                        <a:t>Excel</a:t>
                      </a:r>
                      <a:r>
                        <a:rPr sz="700" spc="-30" dirty="0">
                          <a:latin typeface="微軟正黑體"/>
                          <a:cs typeface="微軟正黑體"/>
                        </a:rPr>
                        <a:t>數據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3195" marR="152400" indent="-71755" algn="just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163195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需利用智慧化方案發揮已有數據的</a:t>
                      </a:r>
                      <a:r>
                        <a:rPr sz="700" spc="-30" dirty="0">
                          <a:latin typeface="微軟正黑體"/>
                          <a:cs typeface="微軟正黑體"/>
                        </a:rPr>
                        <a:t>價值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3830" marR="152400" indent="-71755" algn="just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需先將生產排程內隱知識數位化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  <a:p>
                      <a:pPr marL="163830" marR="152400" indent="-7175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需有智慧化方案降低</a:t>
                      </a:r>
                      <a:r>
                        <a:rPr sz="700" spc="500" dirty="0">
                          <a:latin typeface="微軟正黑體"/>
                          <a:cs typeface="微軟正黑體"/>
                        </a:rPr>
                        <a:t> </a:t>
                      </a:r>
                      <a:r>
                        <a:rPr sz="700" spc="-25" dirty="0">
                          <a:latin typeface="微軟正黑體"/>
                          <a:cs typeface="微軟正黑體"/>
                        </a:rPr>
                        <a:t>AOI過殺率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3195" marR="62230" indent="-71755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163195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需先數位化，將設備聯網</a:t>
                      </a:r>
                      <a:r>
                        <a:rPr sz="700" spc="500" dirty="0">
                          <a:latin typeface="微軟正黑體"/>
                          <a:cs typeface="微軟正黑體"/>
                        </a:rPr>
                        <a:t> </a:t>
                      </a:r>
                      <a:r>
                        <a:rPr sz="700" spc="-20" dirty="0">
                          <a:latin typeface="微軟正黑體"/>
                          <a:cs typeface="微軟正黑體"/>
                        </a:rPr>
                        <a:t>獲取數據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3830" marR="153035" indent="-71755" algn="just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需利用智慧化方案發揮已有庫存數據的價值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3830" marR="123189" indent="-71755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僅需要自動化系統紀錄每個客戶訂貨聯絡方式不同(電話、信件、傳真)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3830" marR="151765" indent="-71755" algn="just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僅需要自動化系統紀錄司機每日配</a:t>
                      </a:r>
                      <a:r>
                        <a:rPr sz="700" spc="-25" dirty="0">
                          <a:latin typeface="微軟正黑體"/>
                          <a:cs typeface="微軟正黑體"/>
                        </a:rPr>
                        <a:t>送報告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3830" marR="151765" indent="-71755" algn="just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非技術面問</a:t>
                      </a:r>
                      <a:r>
                        <a:rPr sz="700" spc="-50" dirty="0">
                          <a:latin typeface="微軟正黑體"/>
                          <a:cs typeface="微軟正黑體"/>
                        </a:rPr>
                        <a:t>題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  <a:p>
                      <a:pPr marL="163830" marR="151765" indent="-71755" algn="just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需先跟銷售店索取數據檢視業績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3830" marR="151765" indent="-71755" algn="just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需利用智慧化方案提高客戶評價，降低投訴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09319">
                <a:tc rowSpan="2">
                  <a:txBody>
                    <a:bodyPr/>
                    <a:lstStyle/>
                    <a:p>
                      <a:pPr marL="632460">
                        <a:lnSpc>
                          <a:spcPct val="100000"/>
                        </a:lnSpc>
                        <a:spcBef>
                          <a:spcPts val="1305"/>
                        </a:spcBef>
                      </a:pPr>
                      <a:r>
                        <a:rPr sz="1400" spc="-50" dirty="0">
                          <a:solidFill>
                            <a:srgbClr val="FFFFFF"/>
                          </a:solidFill>
                          <a:latin typeface="微軟正黑體"/>
                          <a:cs typeface="微軟正黑體"/>
                        </a:rPr>
                        <a:t>5</a:t>
                      </a:r>
                      <a:endParaRPr sz="1400">
                        <a:latin typeface="微軟正黑體"/>
                        <a:cs typeface="微軟正黑體"/>
                      </a:endParaRPr>
                    </a:p>
                    <a:p>
                      <a:pPr marL="91440">
                        <a:lnSpc>
                          <a:spcPts val="1440"/>
                        </a:lnSpc>
                        <a:spcBef>
                          <a:spcPts val="185"/>
                        </a:spcBef>
                      </a:pPr>
                      <a:r>
                        <a:rPr sz="1200" b="1" spc="-15" dirty="0">
                          <a:solidFill>
                            <a:srgbClr val="FFFFFF"/>
                          </a:solidFill>
                          <a:latin typeface="微軟正黑體"/>
                          <a:cs typeface="微軟正黑體"/>
                        </a:rPr>
                        <a:t>步驟二：</a:t>
                      </a:r>
                      <a:r>
                        <a:rPr sz="1200" b="1" dirty="0">
                          <a:solidFill>
                            <a:srgbClr val="FFFFFF"/>
                          </a:solidFill>
                          <a:latin typeface="微軟正黑體"/>
                          <a:cs typeface="微軟正黑體"/>
                        </a:rPr>
                        <a:t>檢視</a:t>
                      </a:r>
                      <a:r>
                        <a:rPr sz="1200" b="1" spc="-25" dirty="0">
                          <a:solidFill>
                            <a:srgbClr val="FFFFFF"/>
                          </a:solidFill>
                          <a:latin typeface="微軟正黑體"/>
                          <a:cs typeface="微軟正黑體"/>
                        </a:rPr>
                        <a:t>AI</a:t>
                      </a:r>
                      <a:r>
                        <a:rPr sz="1200" b="1" spc="500" dirty="0">
                          <a:solidFill>
                            <a:srgbClr val="FFFFFF"/>
                          </a:solidFill>
                          <a:latin typeface="微軟正黑體"/>
                          <a:cs typeface="微軟正黑體"/>
                        </a:rPr>
                        <a:t> </a:t>
                      </a:r>
                      <a:r>
                        <a:rPr sz="1200" b="1" spc="-15" dirty="0">
                          <a:solidFill>
                            <a:srgbClr val="FFFFFF"/>
                          </a:solidFill>
                          <a:latin typeface="微軟正黑體"/>
                          <a:cs typeface="微軟正黑體"/>
                        </a:rPr>
                        <a:t>方案與企</a:t>
                      </a:r>
                      <a:r>
                        <a:rPr sz="1200" b="1" spc="114" dirty="0">
                          <a:solidFill>
                            <a:srgbClr val="FFFFFF"/>
                          </a:solidFill>
                          <a:latin typeface="微軟正黑體"/>
                          <a:cs typeface="微軟正黑體"/>
                        </a:rPr>
                        <a:t>業資 </a:t>
                      </a:r>
                      <a:r>
                        <a:rPr sz="2100" baseline="-11904" dirty="0">
                          <a:solidFill>
                            <a:srgbClr val="FFFFFF"/>
                          </a:solidFill>
                          <a:latin typeface="微軟正黑體"/>
                          <a:cs typeface="微軟正黑體"/>
                        </a:rPr>
                        <a:t>6</a:t>
                      </a:r>
                      <a:r>
                        <a:rPr sz="1200" b="1" spc="-50" dirty="0">
                          <a:solidFill>
                            <a:srgbClr val="FFFFFF"/>
                          </a:solidFill>
                          <a:latin typeface="微軟正黑體"/>
                          <a:cs typeface="微軟正黑體"/>
                        </a:rPr>
                        <a:t>源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  <a:p>
                      <a:pPr marR="30480">
                        <a:lnSpc>
                          <a:spcPct val="100000"/>
                        </a:lnSpc>
                        <a:spcBef>
                          <a:spcPts val="894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632460">
                        <a:lnSpc>
                          <a:spcPts val="755"/>
                        </a:lnSpc>
                        <a:spcBef>
                          <a:spcPts val="5"/>
                        </a:spcBef>
                      </a:pPr>
                      <a:r>
                        <a:rPr sz="1400" spc="-50" dirty="0">
                          <a:solidFill>
                            <a:srgbClr val="FFFFFF"/>
                          </a:solidFill>
                          <a:latin typeface="微軟正黑體"/>
                          <a:cs typeface="微軟正黑體"/>
                        </a:rPr>
                        <a:t>7</a:t>
                      </a:r>
                      <a:endParaRPr sz="1400">
                        <a:latin typeface="微軟正黑體"/>
                        <a:cs typeface="微軟正黑體"/>
                      </a:endParaRPr>
                    </a:p>
                  </a:txBody>
                  <a:tcPr marL="0" marR="0" marT="1657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006F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950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sz="900" b="1" dirty="0">
                          <a:latin typeface="微軟正黑體"/>
                          <a:cs typeface="微軟正黑體"/>
                        </a:rPr>
                        <a:t>檢視相關</a:t>
                      </a:r>
                      <a:r>
                        <a:rPr sz="900" b="1" spc="-10" dirty="0">
                          <a:latin typeface="微軟正黑體"/>
                          <a:cs typeface="微軟正黑體"/>
                        </a:rPr>
                        <a:t>AI</a:t>
                      </a:r>
                      <a:r>
                        <a:rPr sz="900" b="1" spc="-25" dirty="0">
                          <a:latin typeface="微軟正黑體"/>
                          <a:cs typeface="微軟正黑體"/>
                        </a:rPr>
                        <a:t>方案</a:t>
                      </a:r>
                      <a:endParaRPr sz="900">
                        <a:latin typeface="微軟正黑體"/>
                        <a:cs typeface="微軟正黑體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3830" indent="-72390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AI知識數據庫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4465" indent="-72390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164465" algn="l"/>
                        </a:tabLst>
                      </a:pPr>
                      <a:r>
                        <a:rPr sz="700" spc="-25" dirty="0">
                          <a:latin typeface="微軟正黑體"/>
                          <a:cs typeface="微軟正黑體"/>
                        </a:rPr>
                        <a:t>NA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3195" marR="152400" indent="-71755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163195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材料採購最</a:t>
                      </a:r>
                      <a:r>
                        <a:rPr sz="700" spc="-30" dirty="0">
                          <a:latin typeface="微軟正黑體"/>
                          <a:cs typeface="微軟正黑體"/>
                        </a:rPr>
                        <a:t>優化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3830" marR="152400" indent="-71755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通過影像分析檢測缺陷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4465" indent="-72390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164465" algn="l"/>
                        </a:tabLst>
                      </a:pPr>
                      <a:r>
                        <a:rPr sz="700" spc="-25" dirty="0">
                          <a:latin typeface="微軟正黑體"/>
                          <a:cs typeface="微軟正黑體"/>
                        </a:rPr>
                        <a:t>NA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3830" marR="154940" indent="-71755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AI需求預測庫存優化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4465" indent="-72390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164465" algn="l"/>
                        </a:tabLst>
                      </a:pPr>
                      <a:r>
                        <a:rPr sz="700" spc="-25" dirty="0">
                          <a:latin typeface="微軟正黑體"/>
                          <a:cs typeface="微軟正黑體"/>
                        </a:rPr>
                        <a:t>NA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4465" indent="-72390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164465" algn="l"/>
                        </a:tabLst>
                      </a:pPr>
                      <a:r>
                        <a:rPr sz="700" spc="-25" dirty="0">
                          <a:latin typeface="微軟正黑體"/>
                          <a:cs typeface="微軟正黑體"/>
                        </a:rPr>
                        <a:t>NA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4465" indent="-72390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164465" algn="l"/>
                        </a:tabLst>
                      </a:pPr>
                      <a:r>
                        <a:rPr sz="700" spc="-25" dirty="0">
                          <a:latin typeface="微軟正黑體"/>
                          <a:cs typeface="微軟正黑體"/>
                        </a:rPr>
                        <a:t>NA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3830" marR="154940" indent="-71755">
                        <a:lnSpc>
                          <a:spcPct val="100000"/>
                        </a:lnSpc>
                        <a:spcBef>
                          <a:spcPts val="350"/>
                        </a:spcBef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AI聊天機器</a:t>
                      </a:r>
                      <a:r>
                        <a:rPr sz="700" spc="-50" dirty="0">
                          <a:latin typeface="微軟正黑體"/>
                          <a:cs typeface="微軟正黑體"/>
                        </a:rPr>
                        <a:t>人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445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0518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6573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006F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45"/>
                        </a:spcBef>
                      </a:pPr>
                      <a:endParaRPr sz="900">
                        <a:latin typeface="Times New Roman"/>
                        <a:cs typeface="Times New Roman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sz="900" b="1" spc="-10" dirty="0">
                          <a:latin typeface="微軟正黑體"/>
                          <a:cs typeface="微軟正黑體"/>
                        </a:rPr>
                        <a:t>檢視企業資源</a:t>
                      </a:r>
                      <a:endParaRPr sz="900">
                        <a:latin typeface="微軟正黑體"/>
                        <a:cs typeface="微軟正黑體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3195" marR="137160" indent="-71755" algn="just">
                        <a:lnSpc>
                          <a:spcPct val="100000"/>
                        </a:lnSpc>
                        <a:spcBef>
                          <a:spcPts val="355"/>
                        </a:spcBef>
                        <a:buFont typeface="Arial"/>
                        <a:buChar char="•"/>
                        <a:tabLst>
                          <a:tab pos="163195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有過去客戶產品要求與產品設計版本紀錄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3195" marR="152400" indent="-71755" algn="just">
                        <a:lnSpc>
                          <a:spcPct val="100000"/>
                        </a:lnSpc>
                        <a:spcBef>
                          <a:spcPts val="355"/>
                        </a:spcBef>
                        <a:buFont typeface="Arial"/>
                        <a:buChar char="•"/>
                        <a:tabLst>
                          <a:tab pos="163195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有過去系統管理的採購</a:t>
                      </a:r>
                      <a:r>
                        <a:rPr sz="700" spc="-30" dirty="0">
                          <a:latin typeface="微軟正黑體"/>
                          <a:cs typeface="微軟正黑體"/>
                        </a:rPr>
                        <a:t>紀錄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3830" marR="123189" indent="-71755">
                        <a:lnSpc>
                          <a:spcPct val="100000"/>
                        </a:lnSpc>
                        <a:spcBef>
                          <a:spcPts val="355"/>
                        </a:spcBef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有正常品和瑕疵品的影像(瑕疵品較</a:t>
                      </a:r>
                      <a:r>
                        <a:rPr sz="700" spc="-30" dirty="0">
                          <a:latin typeface="微軟正黑體"/>
                          <a:cs typeface="微軟正黑體"/>
                        </a:rPr>
                        <a:t>少)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3830" marR="151765" indent="-71755" algn="just">
                        <a:lnSpc>
                          <a:spcPct val="100000"/>
                        </a:lnSpc>
                        <a:spcBef>
                          <a:spcPts val="355"/>
                        </a:spcBef>
                        <a:buFont typeface="Arial"/>
                        <a:buChar char="•"/>
                        <a:tabLst>
                          <a:tab pos="163830" algn="l"/>
                        </a:tabLst>
                      </a:pPr>
                      <a:r>
                        <a:rPr sz="700" spc="-20" dirty="0">
                          <a:latin typeface="微軟正黑體"/>
                          <a:cs typeface="微軟正黑體"/>
                        </a:rPr>
                        <a:t>過去應對顧客的諮詢已有數位化系</a:t>
                      </a:r>
                      <a:r>
                        <a:rPr sz="700" spc="-25" dirty="0">
                          <a:latin typeface="微軟正黑體"/>
                          <a:cs typeface="微軟正黑體"/>
                        </a:rPr>
                        <a:t>統紀錄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508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5125">
                <a:tc rowSpan="3">
                  <a:txBody>
                    <a:bodyPr/>
                    <a:lstStyle/>
                    <a:p>
                      <a:pPr marR="30480">
                        <a:lnSpc>
                          <a:spcPct val="100000"/>
                        </a:lnSpc>
                        <a:spcBef>
                          <a:spcPts val="8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91440">
                        <a:lnSpc>
                          <a:spcPts val="1440"/>
                        </a:lnSpc>
                      </a:pPr>
                      <a:r>
                        <a:rPr sz="1200" b="1" spc="-145" dirty="0">
                          <a:solidFill>
                            <a:srgbClr val="FFFFFF"/>
                          </a:solidFill>
                          <a:latin typeface="微軟正黑體"/>
                          <a:cs typeface="微軟正黑體"/>
                        </a:rPr>
                        <a:t>步驟三：</a:t>
                      </a:r>
                      <a:r>
                        <a:rPr sz="2100" spc="-37" baseline="-29761" dirty="0">
                          <a:solidFill>
                            <a:srgbClr val="FFFFFF"/>
                          </a:solidFill>
                          <a:latin typeface="微軟正黑體"/>
                          <a:cs typeface="微軟正黑體"/>
                        </a:rPr>
                        <a:t>8</a:t>
                      </a:r>
                      <a:r>
                        <a:rPr sz="1200" b="1" spc="-20" dirty="0">
                          <a:solidFill>
                            <a:srgbClr val="FFFFFF"/>
                          </a:solidFill>
                          <a:latin typeface="微軟正黑體"/>
                          <a:cs typeface="微軟正黑體"/>
                        </a:rPr>
                        <a:t>制定方</a:t>
                      </a:r>
                      <a:r>
                        <a:rPr sz="1200" b="1" spc="500" dirty="0">
                          <a:solidFill>
                            <a:srgbClr val="FFFFFF"/>
                          </a:solidFill>
                          <a:latin typeface="微軟正黑體"/>
                          <a:cs typeface="微軟正黑體"/>
                        </a:rPr>
                        <a:t> </a:t>
                      </a:r>
                      <a:r>
                        <a:rPr sz="1200" b="1" spc="65" dirty="0">
                          <a:solidFill>
                            <a:srgbClr val="FFFFFF"/>
                          </a:solidFill>
                          <a:latin typeface="微軟正黑體"/>
                          <a:cs typeface="微軟正黑體"/>
                        </a:rPr>
                        <a:t>案優先 </a:t>
                      </a:r>
                      <a:r>
                        <a:rPr sz="2100" spc="-75" baseline="-27777" dirty="0">
                          <a:solidFill>
                            <a:srgbClr val="FFFFFF"/>
                          </a:solidFill>
                          <a:latin typeface="微軟正黑體"/>
                          <a:cs typeface="微軟正黑體"/>
                        </a:rPr>
                        <a:t>9</a:t>
                      </a:r>
                      <a:r>
                        <a:rPr sz="1200" b="1" spc="-30" dirty="0">
                          <a:solidFill>
                            <a:srgbClr val="FFFFFF"/>
                          </a:solidFill>
                          <a:latin typeface="微軟正黑體"/>
                          <a:cs typeface="微軟正黑體"/>
                        </a:rPr>
                        <a:t>順序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</a:txBody>
                  <a:tcPr marL="0" marR="0" marT="101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006FC0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83820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900" b="1" spc="-10" dirty="0">
                          <a:latin typeface="微軟正黑體"/>
                          <a:cs typeface="微軟正黑體"/>
                        </a:rPr>
                        <a:t>部門評估導入難</a:t>
                      </a:r>
                      <a:r>
                        <a:rPr sz="900" b="1" spc="-15" dirty="0">
                          <a:latin typeface="微軟正黑體"/>
                          <a:cs typeface="微軟正黑體"/>
                        </a:rPr>
                        <a:t>易程度(分數)</a:t>
                      </a:r>
                      <a:endParaRPr sz="9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700" spc="-50" dirty="0">
                          <a:latin typeface="微軟正黑體"/>
                          <a:cs typeface="微軟正黑體"/>
                        </a:rPr>
                        <a:t>4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700" spc="-50" dirty="0">
                          <a:latin typeface="微軟正黑體"/>
                          <a:cs typeface="微軟正黑體"/>
                        </a:rPr>
                        <a:t>4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700" spc="-50" dirty="0">
                          <a:latin typeface="微軟正黑體"/>
                          <a:cs typeface="微軟正黑體"/>
                        </a:rPr>
                        <a:t>4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marR="348615" algn="r">
                        <a:lnSpc>
                          <a:spcPct val="100000"/>
                        </a:lnSpc>
                      </a:pPr>
                      <a:r>
                        <a:rPr sz="700" spc="-50" dirty="0">
                          <a:latin typeface="微軟正黑體"/>
                          <a:cs typeface="微軟正黑體"/>
                        </a:rPr>
                        <a:t>3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700" spc="-50" dirty="0">
                          <a:latin typeface="微軟正黑體"/>
                          <a:cs typeface="微軟正黑體"/>
                        </a:rPr>
                        <a:t>1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6576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01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006FC0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83820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900" b="1" spc="-10" dirty="0">
                          <a:latin typeface="微軟正黑體"/>
                          <a:cs typeface="微軟正黑體"/>
                        </a:rPr>
                        <a:t>部門評估導入可</a:t>
                      </a:r>
                      <a:r>
                        <a:rPr sz="900" b="1" spc="-15" dirty="0">
                          <a:latin typeface="微軟正黑體"/>
                          <a:cs typeface="微軟正黑體"/>
                        </a:rPr>
                        <a:t>能好處(分數)</a:t>
                      </a:r>
                      <a:endParaRPr sz="9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700" spc="-50" dirty="0">
                          <a:latin typeface="微軟正黑體"/>
                          <a:cs typeface="微軟正黑體"/>
                        </a:rPr>
                        <a:t>2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700" spc="-50" dirty="0">
                          <a:latin typeface="微軟正黑體"/>
                          <a:cs typeface="微軟正黑體"/>
                        </a:rPr>
                        <a:t>4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700" spc="-50" dirty="0">
                          <a:latin typeface="微軟正黑體"/>
                          <a:cs typeface="微軟正黑體"/>
                        </a:rPr>
                        <a:t>4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marR="348615" algn="r">
                        <a:lnSpc>
                          <a:spcPct val="100000"/>
                        </a:lnSpc>
                      </a:pPr>
                      <a:r>
                        <a:rPr sz="700" spc="-50" dirty="0">
                          <a:latin typeface="微軟正黑體"/>
                          <a:cs typeface="微軟正黑體"/>
                        </a:rPr>
                        <a:t>5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700" spc="-50" dirty="0">
                          <a:latin typeface="微軟正黑體"/>
                          <a:cs typeface="微軟正黑體"/>
                        </a:rPr>
                        <a:t>1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576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101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006FC0"/>
                    </a:solidFill>
                  </a:tcPr>
                </a:tc>
                <a:tc>
                  <a:txBody>
                    <a:bodyPr/>
                    <a:lstStyle/>
                    <a:p>
                      <a:pPr marL="91440" marR="83820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sz="900" b="1" spc="-10" dirty="0">
                          <a:latin typeface="微軟正黑體"/>
                          <a:cs typeface="微軟正黑體"/>
                        </a:rPr>
                        <a:t>企業評估導入優</a:t>
                      </a:r>
                      <a:r>
                        <a:rPr sz="900" b="1" spc="-20" dirty="0">
                          <a:latin typeface="微軟正黑體"/>
                          <a:cs typeface="微軟正黑體"/>
                        </a:rPr>
                        <a:t>先順序</a:t>
                      </a:r>
                      <a:endParaRPr sz="900">
                        <a:latin typeface="微軟正黑體"/>
                        <a:cs typeface="微軟正黑體"/>
                      </a:endParaRPr>
                    </a:p>
                  </a:txBody>
                  <a:tcPr marL="0" marR="0" marT="4381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700" spc="-50" dirty="0">
                          <a:latin typeface="微軟正黑體"/>
                          <a:cs typeface="微軟正黑體"/>
                        </a:rPr>
                        <a:t>△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marL="635" algn="ctr">
                        <a:lnSpc>
                          <a:spcPct val="100000"/>
                        </a:lnSpc>
                      </a:pPr>
                      <a:r>
                        <a:rPr sz="700" spc="-50" dirty="0">
                          <a:latin typeface="微軟正黑體"/>
                          <a:cs typeface="微軟正黑體"/>
                        </a:rPr>
                        <a:t>○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marL="1270" algn="ctr">
                        <a:lnSpc>
                          <a:spcPct val="100000"/>
                        </a:lnSpc>
                      </a:pPr>
                      <a:r>
                        <a:rPr sz="700" spc="-50" dirty="0">
                          <a:latin typeface="微軟正黑體"/>
                          <a:cs typeface="微軟正黑體"/>
                        </a:rPr>
                        <a:t>○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marR="329565" algn="r">
                        <a:lnSpc>
                          <a:spcPct val="100000"/>
                        </a:lnSpc>
                      </a:pPr>
                      <a:r>
                        <a:rPr sz="700" spc="-50" dirty="0">
                          <a:latin typeface="微軟正黑體"/>
                          <a:cs typeface="微軟正黑體"/>
                        </a:rPr>
                        <a:t>○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10"/>
                        </a:spcBef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700" spc="-50" dirty="0">
                          <a:latin typeface="微軟正黑體"/>
                          <a:cs typeface="微軟正黑體"/>
                        </a:rPr>
                        <a:t>X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2667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D2EFF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13" name="object 1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t>20</a:t>
            </a:fld>
            <a:endParaRPr spc="-25" dirty="0"/>
          </a:p>
        </p:txBody>
      </p: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3690365" y="208914"/>
            <a:ext cx="481203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155" dirty="0"/>
              <a:t>構想評估表</a:t>
            </a:r>
            <a:r>
              <a:rPr sz="2400" spc="-10" dirty="0"/>
              <a:t>(以科技製造業為例)</a:t>
            </a:r>
            <a:endParaRPr sz="240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0844" y="3716682"/>
            <a:ext cx="4515485" cy="1360170"/>
          </a:xfrm>
          <a:prstGeom prst="rect">
            <a:avLst/>
          </a:prstGeom>
        </p:spPr>
        <p:txBody>
          <a:bodyPr vert="horz" wrap="square" lIns="0" tIns="1143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0"/>
              </a:spcBef>
            </a:pPr>
            <a:r>
              <a:rPr sz="4400" b="1" spc="-10" dirty="0">
                <a:latin typeface="微軟正黑體"/>
                <a:cs typeface="微軟正黑體"/>
              </a:rPr>
              <a:t>製造業</a:t>
            </a:r>
            <a:r>
              <a:rPr sz="4400" b="1" dirty="0">
                <a:latin typeface="微軟正黑體"/>
                <a:cs typeface="微軟正黑體"/>
              </a:rPr>
              <a:t>AI</a:t>
            </a:r>
            <a:r>
              <a:rPr sz="4400" b="1" spc="-20" dirty="0">
                <a:latin typeface="微軟正黑體"/>
                <a:cs typeface="微軟正黑體"/>
              </a:rPr>
              <a:t>指引內容</a:t>
            </a:r>
            <a:endParaRPr sz="4400">
              <a:latin typeface="微軟正黑體"/>
              <a:cs typeface="微軟正黑體"/>
            </a:endParaRPr>
          </a:p>
          <a:p>
            <a:pPr marL="12700">
              <a:lnSpc>
                <a:spcPct val="100000"/>
              </a:lnSpc>
              <a:spcBef>
                <a:spcPts val="585"/>
              </a:spcBef>
            </a:pPr>
            <a:r>
              <a:rPr sz="3200" b="1" spc="-20" dirty="0">
                <a:solidFill>
                  <a:srgbClr val="888888"/>
                </a:solidFill>
                <a:latin typeface="微軟正黑體"/>
                <a:cs typeface="微軟正黑體"/>
              </a:rPr>
              <a:t>設計階段</a:t>
            </a:r>
            <a:endParaRPr sz="3200">
              <a:latin typeface="微軟正黑體"/>
              <a:cs typeface="微軟正黑體"/>
            </a:endParaRPr>
          </a:p>
        </p:txBody>
      </p:sp>
      <p:sp>
        <p:nvSpPr>
          <p:cNvPr id="3" name="object 13">
            <a:extLst>
              <a:ext uri="{FF2B5EF4-FFF2-40B4-BE49-F238E27FC236}">
                <a16:creationId xmlns:a16="http://schemas.microsoft.com/office/drawing/2014/main" id="{708CD76B-B59D-40FE-BB60-8F9773869132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xfrm>
            <a:off x="5838489" y="6644382"/>
            <a:ext cx="523387" cy="3130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t>21</a:t>
            </a:fld>
            <a:endParaRPr spc="-25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object 3"/>
          <p:cNvGrpSpPr/>
          <p:nvPr/>
        </p:nvGrpSpPr>
        <p:grpSpPr>
          <a:xfrm>
            <a:off x="1220724" y="905255"/>
            <a:ext cx="3970654" cy="5570220"/>
            <a:chOff x="1220724" y="905255"/>
            <a:chExt cx="3970654" cy="5570220"/>
          </a:xfrm>
        </p:grpSpPr>
        <p:sp>
          <p:nvSpPr>
            <p:cNvPr id="4" name="object 4"/>
            <p:cNvSpPr/>
            <p:nvPr/>
          </p:nvSpPr>
          <p:spPr>
            <a:xfrm>
              <a:off x="1220724" y="905255"/>
              <a:ext cx="1764030" cy="5570220"/>
            </a:xfrm>
            <a:custGeom>
              <a:avLst/>
              <a:gdLst/>
              <a:ahLst/>
              <a:cxnLst/>
              <a:rect l="l" t="t" r="r" b="b"/>
              <a:pathLst>
                <a:path w="1764030" h="5570220">
                  <a:moveTo>
                    <a:pt x="1763902" y="0"/>
                  </a:moveTo>
                  <a:lnTo>
                    <a:pt x="0" y="0"/>
                  </a:lnTo>
                  <a:lnTo>
                    <a:pt x="0" y="5569712"/>
                  </a:lnTo>
                  <a:lnTo>
                    <a:pt x="1763902" y="5569712"/>
                  </a:lnTo>
                  <a:lnTo>
                    <a:pt x="1763902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373124" y="909827"/>
              <a:ext cx="1456055" cy="5560695"/>
            </a:xfrm>
            <a:custGeom>
              <a:avLst/>
              <a:gdLst/>
              <a:ahLst/>
              <a:cxnLst/>
              <a:rect l="l" t="t" r="r" b="b"/>
              <a:pathLst>
                <a:path w="1456055" h="5560695">
                  <a:moveTo>
                    <a:pt x="44831" y="0"/>
                  </a:moveTo>
                  <a:lnTo>
                    <a:pt x="0" y="0"/>
                  </a:lnTo>
                  <a:lnTo>
                    <a:pt x="0" y="5560568"/>
                  </a:lnTo>
                  <a:lnTo>
                    <a:pt x="44831" y="5560568"/>
                  </a:lnTo>
                  <a:lnTo>
                    <a:pt x="44831" y="0"/>
                  </a:lnTo>
                  <a:close/>
                </a:path>
                <a:path w="1456055" h="5560695">
                  <a:moveTo>
                    <a:pt x="758063" y="5364200"/>
                  </a:moveTo>
                  <a:lnTo>
                    <a:pt x="713232" y="5364200"/>
                  </a:lnTo>
                  <a:lnTo>
                    <a:pt x="713232" y="5560568"/>
                  </a:lnTo>
                  <a:lnTo>
                    <a:pt x="758063" y="5560568"/>
                  </a:lnTo>
                  <a:lnTo>
                    <a:pt x="758063" y="5364200"/>
                  </a:lnTo>
                  <a:close/>
                </a:path>
                <a:path w="1456055" h="5560695">
                  <a:moveTo>
                    <a:pt x="758063" y="4951730"/>
                  </a:moveTo>
                  <a:lnTo>
                    <a:pt x="713232" y="4951730"/>
                  </a:lnTo>
                  <a:lnTo>
                    <a:pt x="713232" y="5158219"/>
                  </a:lnTo>
                  <a:lnTo>
                    <a:pt x="758063" y="5158219"/>
                  </a:lnTo>
                  <a:lnTo>
                    <a:pt x="758063" y="4951730"/>
                  </a:lnTo>
                  <a:close/>
                </a:path>
                <a:path w="1456055" h="5560695">
                  <a:moveTo>
                    <a:pt x="758063" y="4538726"/>
                  </a:moveTo>
                  <a:lnTo>
                    <a:pt x="713232" y="4538726"/>
                  </a:lnTo>
                  <a:lnTo>
                    <a:pt x="713232" y="4745240"/>
                  </a:lnTo>
                  <a:lnTo>
                    <a:pt x="758063" y="4745240"/>
                  </a:lnTo>
                  <a:lnTo>
                    <a:pt x="758063" y="4538726"/>
                  </a:lnTo>
                  <a:close/>
                </a:path>
                <a:path w="1456055" h="5560695">
                  <a:moveTo>
                    <a:pt x="758063" y="4126230"/>
                  </a:moveTo>
                  <a:lnTo>
                    <a:pt x="713232" y="4126230"/>
                  </a:lnTo>
                  <a:lnTo>
                    <a:pt x="713232" y="4332732"/>
                  </a:lnTo>
                  <a:lnTo>
                    <a:pt x="758063" y="4332732"/>
                  </a:lnTo>
                  <a:lnTo>
                    <a:pt x="758063" y="4126230"/>
                  </a:lnTo>
                  <a:close/>
                </a:path>
                <a:path w="1456055" h="5560695">
                  <a:moveTo>
                    <a:pt x="758063" y="3713734"/>
                  </a:moveTo>
                  <a:lnTo>
                    <a:pt x="713232" y="3713734"/>
                  </a:lnTo>
                  <a:lnTo>
                    <a:pt x="713232" y="3919728"/>
                  </a:lnTo>
                  <a:lnTo>
                    <a:pt x="758063" y="3919728"/>
                  </a:lnTo>
                  <a:lnTo>
                    <a:pt x="758063" y="3713734"/>
                  </a:lnTo>
                  <a:close/>
                </a:path>
                <a:path w="1456055" h="5560695">
                  <a:moveTo>
                    <a:pt x="758063" y="3300857"/>
                  </a:moveTo>
                  <a:lnTo>
                    <a:pt x="713232" y="3300857"/>
                  </a:lnTo>
                  <a:lnTo>
                    <a:pt x="713232" y="3507359"/>
                  </a:lnTo>
                  <a:lnTo>
                    <a:pt x="758063" y="3507359"/>
                  </a:lnTo>
                  <a:lnTo>
                    <a:pt x="758063" y="3300857"/>
                  </a:lnTo>
                  <a:close/>
                </a:path>
                <a:path w="1456055" h="5560695">
                  <a:moveTo>
                    <a:pt x="758063" y="2888361"/>
                  </a:moveTo>
                  <a:lnTo>
                    <a:pt x="713232" y="2888361"/>
                  </a:lnTo>
                  <a:lnTo>
                    <a:pt x="713232" y="3094863"/>
                  </a:lnTo>
                  <a:lnTo>
                    <a:pt x="758063" y="3094863"/>
                  </a:lnTo>
                  <a:lnTo>
                    <a:pt x="758063" y="2888361"/>
                  </a:lnTo>
                  <a:close/>
                </a:path>
                <a:path w="1456055" h="5560695">
                  <a:moveTo>
                    <a:pt x="758063" y="2476373"/>
                  </a:moveTo>
                  <a:lnTo>
                    <a:pt x="713232" y="2476373"/>
                  </a:lnTo>
                  <a:lnTo>
                    <a:pt x="713232" y="2682379"/>
                  </a:lnTo>
                  <a:lnTo>
                    <a:pt x="758063" y="2682379"/>
                  </a:lnTo>
                  <a:lnTo>
                    <a:pt x="758063" y="2476373"/>
                  </a:lnTo>
                  <a:close/>
                </a:path>
                <a:path w="1456055" h="5560695">
                  <a:moveTo>
                    <a:pt x="758063" y="2063369"/>
                  </a:moveTo>
                  <a:lnTo>
                    <a:pt x="713232" y="2063369"/>
                  </a:lnTo>
                  <a:lnTo>
                    <a:pt x="713232" y="2269871"/>
                  </a:lnTo>
                  <a:lnTo>
                    <a:pt x="758063" y="2269871"/>
                  </a:lnTo>
                  <a:lnTo>
                    <a:pt x="758063" y="2063369"/>
                  </a:lnTo>
                  <a:close/>
                </a:path>
                <a:path w="1456055" h="5560695">
                  <a:moveTo>
                    <a:pt x="758063" y="1650873"/>
                  </a:moveTo>
                  <a:lnTo>
                    <a:pt x="713232" y="1650873"/>
                  </a:lnTo>
                  <a:lnTo>
                    <a:pt x="713232" y="1857375"/>
                  </a:lnTo>
                  <a:lnTo>
                    <a:pt x="758063" y="1857375"/>
                  </a:lnTo>
                  <a:lnTo>
                    <a:pt x="758063" y="1650873"/>
                  </a:lnTo>
                  <a:close/>
                </a:path>
                <a:path w="1456055" h="5560695">
                  <a:moveTo>
                    <a:pt x="758063" y="1238377"/>
                  </a:moveTo>
                  <a:lnTo>
                    <a:pt x="713232" y="1238377"/>
                  </a:lnTo>
                  <a:lnTo>
                    <a:pt x="713232" y="1444371"/>
                  </a:lnTo>
                  <a:lnTo>
                    <a:pt x="758063" y="1444371"/>
                  </a:lnTo>
                  <a:lnTo>
                    <a:pt x="758063" y="1238377"/>
                  </a:lnTo>
                  <a:close/>
                </a:path>
                <a:path w="1456055" h="5560695">
                  <a:moveTo>
                    <a:pt x="758063" y="825500"/>
                  </a:moveTo>
                  <a:lnTo>
                    <a:pt x="713232" y="825500"/>
                  </a:lnTo>
                  <a:lnTo>
                    <a:pt x="713232" y="1032002"/>
                  </a:lnTo>
                  <a:lnTo>
                    <a:pt x="758063" y="1032002"/>
                  </a:lnTo>
                  <a:lnTo>
                    <a:pt x="758063" y="825500"/>
                  </a:lnTo>
                  <a:close/>
                </a:path>
                <a:path w="1456055" h="5560695">
                  <a:moveTo>
                    <a:pt x="758063" y="413004"/>
                  </a:moveTo>
                  <a:lnTo>
                    <a:pt x="713232" y="413004"/>
                  </a:lnTo>
                  <a:lnTo>
                    <a:pt x="713232" y="618998"/>
                  </a:lnTo>
                  <a:lnTo>
                    <a:pt x="758063" y="618998"/>
                  </a:lnTo>
                  <a:lnTo>
                    <a:pt x="758063" y="413004"/>
                  </a:lnTo>
                  <a:close/>
                </a:path>
                <a:path w="1456055" h="5560695">
                  <a:moveTo>
                    <a:pt x="758063" y="0"/>
                  </a:moveTo>
                  <a:lnTo>
                    <a:pt x="713232" y="0"/>
                  </a:lnTo>
                  <a:lnTo>
                    <a:pt x="713232" y="206502"/>
                  </a:lnTo>
                  <a:lnTo>
                    <a:pt x="758063" y="206502"/>
                  </a:lnTo>
                  <a:lnTo>
                    <a:pt x="758063" y="0"/>
                  </a:lnTo>
                  <a:close/>
                </a:path>
                <a:path w="1456055" h="5560695">
                  <a:moveTo>
                    <a:pt x="1456055" y="0"/>
                  </a:moveTo>
                  <a:lnTo>
                    <a:pt x="1411224" y="0"/>
                  </a:lnTo>
                  <a:lnTo>
                    <a:pt x="1411224" y="5560568"/>
                  </a:lnTo>
                  <a:lnTo>
                    <a:pt x="1456055" y="5560568"/>
                  </a:lnTo>
                  <a:lnTo>
                    <a:pt x="14560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2832354" y="989748"/>
              <a:ext cx="2331720" cy="770255"/>
            </a:xfrm>
            <a:custGeom>
              <a:avLst/>
              <a:gdLst/>
              <a:ahLst/>
              <a:cxnLst/>
              <a:rect l="l" t="t" r="r" b="b"/>
              <a:pathLst>
                <a:path w="2331720" h="770255">
                  <a:moveTo>
                    <a:pt x="2331605" y="362115"/>
                  </a:moveTo>
                  <a:lnTo>
                    <a:pt x="2326170" y="316788"/>
                  </a:lnTo>
                  <a:lnTo>
                    <a:pt x="2315286" y="272237"/>
                  </a:lnTo>
                  <a:lnTo>
                    <a:pt x="2298979" y="228981"/>
                  </a:lnTo>
                  <a:lnTo>
                    <a:pt x="2277224" y="187528"/>
                  </a:lnTo>
                  <a:lnTo>
                    <a:pt x="2250033" y="148399"/>
                  </a:lnTo>
                  <a:lnTo>
                    <a:pt x="2217420" y="112102"/>
                  </a:lnTo>
                  <a:lnTo>
                    <a:pt x="2180425" y="80073"/>
                  </a:lnTo>
                  <a:lnTo>
                    <a:pt x="2140547" y="53390"/>
                  </a:lnTo>
                  <a:lnTo>
                    <a:pt x="2098306" y="32029"/>
                  </a:lnTo>
                  <a:lnTo>
                    <a:pt x="2054237" y="16014"/>
                  </a:lnTo>
                  <a:lnTo>
                    <a:pt x="2008860" y="5334"/>
                  </a:lnTo>
                  <a:lnTo>
                    <a:pt x="1962696" y="0"/>
                  </a:lnTo>
                  <a:lnTo>
                    <a:pt x="1916277" y="0"/>
                  </a:lnTo>
                  <a:lnTo>
                    <a:pt x="1870125" y="5334"/>
                  </a:lnTo>
                  <a:lnTo>
                    <a:pt x="1824748" y="16014"/>
                  </a:lnTo>
                  <a:lnTo>
                    <a:pt x="1780692" y="32029"/>
                  </a:lnTo>
                  <a:lnTo>
                    <a:pt x="1738477" y="53390"/>
                  </a:lnTo>
                  <a:lnTo>
                    <a:pt x="1698625" y="80073"/>
                  </a:lnTo>
                  <a:lnTo>
                    <a:pt x="1661668" y="112102"/>
                  </a:lnTo>
                  <a:lnTo>
                    <a:pt x="1393101" y="375754"/>
                  </a:lnTo>
                  <a:lnTo>
                    <a:pt x="66281" y="375754"/>
                  </a:lnTo>
                  <a:lnTo>
                    <a:pt x="38100" y="347560"/>
                  </a:lnTo>
                  <a:lnTo>
                    <a:pt x="0" y="385660"/>
                  </a:lnTo>
                  <a:lnTo>
                    <a:pt x="38100" y="423760"/>
                  </a:lnTo>
                  <a:lnTo>
                    <a:pt x="66294" y="395566"/>
                  </a:lnTo>
                  <a:lnTo>
                    <a:pt x="1394155" y="395566"/>
                  </a:lnTo>
                  <a:lnTo>
                    <a:pt x="1661668" y="657694"/>
                  </a:lnTo>
                  <a:lnTo>
                    <a:pt x="1698625" y="689838"/>
                  </a:lnTo>
                  <a:lnTo>
                    <a:pt x="1738477" y="716622"/>
                  </a:lnTo>
                  <a:lnTo>
                    <a:pt x="1780692" y="738047"/>
                  </a:lnTo>
                  <a:lnTo>
                    <a:pt x="1824748" y="754113"/>
                  </a:lnTo>
                  <a:lnTo>
                    <a:pt x="1870125" y="764832"/>
                  </a:lnTo>
                  <a:lnTo>
                    <a:pt x="1916277" y="770191"/>
                  </a:lnTo>
                  <a:lnTo>
                    <a:pt x="1962696" y="770191"/>
                  </a:lnTo>
                  <a:lnTo>
                    <a:pt x="2008860" y="764832"/>
                  </a:lnTo>
                  <a:lnTo>
                    <a:pt x="2054237" y="754113"/>
                  </a:lnTo>
                  <a:lnTo>
                    <a:pt x="2098306" y="738047"/>
                  </a:lnTo>
                  <a:lnTo>
                    <a:pt x="2140547" y="716622"/>
                  </a:lnTo>
                  <a:lnTo>
                    <a:pt x="2180425" y="689838"/>
                  </a:lnTo>
                  <a:lnTo>
                    <a:pt x="2217420" y="657694"/>
                  </a:lnTo>
                  <a:lnTo>
                    <a:pt x="2250033" y="621411"/>
                  </a:lnTo>
                  <a:lnTo>
                    <a:pt x="2277224" y="582282"/>
                  </a:lnTo>
                  <a:lnTo>
                    <a:pt x="2298979" y="540829"/>
                  </a:lnTo>
                  <a:lnTo>
                    <a:pt x="2315286" y="497573"/>
                  </a:lnTo>
                  <a:lnTo>
                    <a:pt x="2326170" y="453021"/>
                  </a:lnTo>
                  <a:lnTo>
                    <a:pt x="2331605" y="407695"/>
                  </a:lnTo>
                  <a:lnTo>
                    <a:pt x="2331605" y="362115"/>
                  </a:lnTo>
                  <a:close/>
                </a:path>
              </a:pathLst>
            </a:custGeom>
            <a:solidFill>
              <a:srgbClr val="89C9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559808" y="1176527"/>
              <a:ext cx="403860" cy="396240"/>
            </a:xfrm>
            <a:custGeom>
              <a:avLst/>
              <a:gdLst/>
              <a:ahLst/>
              <a:cxnLst/>
              <a:rect l="l" t="t" r="r" b="b"/>
              <a:pathLst>
                <a:path w="403860" h="396240">
                  <a:moveTo>
                    <a:pt x="97281" y="221107"/>
                  </a:moveTo>
                  <a:lnTo>
                    <a:pt x="90424" y="221107"/>
                  </a:lnTo>
                  <a:lnTo>
                    <a:pt x="86867" y="222376"/>
                  </a:lnTo>
                  <a:lnTo>
                    <a:pt x="84454" y="224789"/>
                  </a:lnTo>
                  <a:lnTo>
                    <a:pt x="79375" y="229743"/>
                  </a:lnTo>
                  <a:lnTo>
                    <a:pt x="79375" y="238633"/>
                  </a:lnTo>
                  <a:lnTo>
                    <a:pt x="84454" y="243586"/>
                  </a:lnTo>
                  <a:lnTo>
                    <a:pt x="92455" y="252475"/>
                  </a:lnTo>
                  <a:lnTo>
                    <a:pt x="5079" y="338327"/>
                  </a:lnTo>
                  <a:lnTo>
                    <a:pt x="0" y="343154"/>
                  </a:lnTo>
                  <a:lnTo>
                    <a:pt x="0" y="352044"/>
                  </a:lnTo>
                  <a:lnTo>
                    <a:pt x="41275" y="392557"/>
                  </a:lnTo>
                  <a:lnTo>
                    <a:pt x="43687" y="394970"/>
                  </a:lnTo>
                  <a:lnTo>
                    <a:pt x="47243" y="396239"/>
                  </a:lnTo>
                  <a:lnTo>
                    <a:pt x="54228" y="396239"/>
                  </a:lnTo>
                  <a:lnTo>
                    <a:pt x="57784" y="394970"/>
                  </a:lnTo>
                  <a:lnTo>
                    <a:pt x="60325" y="392557"/>
                  </a:lnTo>
                  <a:lnTo>
                    <a:pt x="87468" y="365887"/>
                  </a:lnTo>
                  <a:lnTo>
                    <a:pt x="51307" y="365887"/>
                  </a:lnTo>
                  <a:lnTo>
                    <a:pt x="32130" y="347218"/>
                  </a:lnTo>
                  <a:lnTo>
                    <a:pt x="110616" y="270256"/>
                  </a:lnTo>
                  <a:lnTo>
                    <a:pt x="148740" y="270256"/>
                  </a:lnTo>
                  <a:lnTo>
                    <a:pt x="147700" y="269239"/>
                  </a:lnTo>
                  <a:lnTo>
                    <a:pt x="165782" y="252475"/>
                  </a:lnTo>
                  <a:lnTo>
                    <a:pt x="130682" y="252475"/>
                  </a:lnTo>
                  <a:lnTo>
                    <a:pt x="102488" y="224789"/>
                  </a:lnTo>
                  <a:lnTo>
                    <a:pt x="100456" y="222376"/>
                  </a:lnTo>
                  <a:lnTo>
                    <a:pt x="97281" y="221107"/>
                  </a:lnTo>
                  <a:close/>
                </a:path>
                <a:path w="403860" h="396240">
                  <a:moveTo>
                    <a:pt x="148740" y="270256"/>
                  </a:moveTo>
                  <a:lnTo>
                    <a:pt x="110616" y="270256"/>
                  </a:lnTo>
                  <a:lnTo>
                    <a:pt x="129666" y="288925"/>
                  </a:lnTo>
                  <a:lnTo>
                    <a:pt x="51307" y="365887"/>
                  </a:lnTo>
                  <a:lnTo>
                    <a:pt x="87468" y="365887"/>
                  </a:lnTo>
                  <a:lnTo>
                    <a:pt x="147700" y="306705"/>
                  </a:lnTo>
                  <a:lnTo>
                    <a:pt x="180847" y="306705"/>
                  </a:lnTo>
                  <a:lnTo>
                    <a:pt x="180847" y="301751"/>
                  </a:lnTo>
                  <a:lnTo>
                    <a:pt x="175894" y="296799"/>
                  </a:lnTo>
                  <a:lnTo>
                    <a:pt x="148740" y="270256"/>
                  </a:lnTo>
                  <a:close/>
                </a:path>
                <a:path w="403860" h="396240">
                  <a:moveTo>
                    <a:pt x="180847" y="306705"/>
                  </a:moveTo>
                  <a:lnTo>
                    <a:pt x="147700" y="306705"/>
                  </a:lnTo>
                  <a:lnTo>
                    <a:pt x="156844" y="314579"/>
                  </a:lnTo>
                  <a:lnTo>
                    <a:pt x="159257" y="317119"/>
                  </a:lnTo>
                  <a:lnTo>
                    <a:pt x="162813" y="318262"/>
                  </a:lnTo>
                  <a:lnTo>
                    <a:pt x="169799" y="318262"/>
                  </a:lnTo>
                  <a:lnTo>
                    <a:pt x="173354" y="317119"/>
                  </a:lnTo>
                  <a:lnTo>
                    <a:pt x="180847" y="309625"/>
                  </a:lnTo>
                  <a:lnTo>
                    <a:pt x="180847" y="306705"/>
                  </a:lnTo>
                  <a:close/>
                </a:path>
                <a:path w="403860" h="396240">
                  <a:moveTo>
                    <a:pt x="218999" y="251460"/>
                  </a:moveTo>
                  <a:lnTo>
                    <a:pt x="166877" y="251460"/>
                  </a:lnTo>
                  <a:lnTo>
                    <a:pt x="187805" y="265795"/>
                  </a:lnTo>
                  <a:lnTo>
                    <a:pt x="210565" y="276034"/>
                  </a:lnTo>
                  <a:lnTo>
                    <a:pt x="234565" y="282178"/>
                  </a:lnTo>
                  <a:lnTo>
                    <a:pt x="259206" y="284225"/>
                  </a:lnTo>
                  <a:lnTo>
                    <a:pt x="287097" y="281610"/>
                  </a:lnTo>
                  <a:lnTo>
                    <a:pt x="314213" y="273780"/>
                  </a:lnTo>
                  <a:lnTo>
                    <a:pt x="339734" y="260758"/>
                  </a:lnTo>
                  <a:lnTo>
                    <a:pt x="342190" y="258825"/>
                  </a:lnTo>
                  <a:lnTo>
                    <a:pt x="259841" y="258825"/>
                  </a:lnTo>
                  <a:lnTo>
                    <a:pt x="237116" y="256704"/>
                  </a:lnTo>
                  <a:lnTo>
                    <a:pt x="218999" y="251460"/>
                  </a:lnTo>
                  <a:close/>
                </a:path>
                <a:path w="403860" h="396240">
                  <a:moveTo>
                    <a:pt x="343761" y="26162"/>
                  </a:moveTo>
                  <a:lnTo>
                    <a:pt x="259841" y="26162"/>
                  </a:lnTo>
                  <a:lnTo>
                    <a:pt x="282493" y="28283"/>
                  </a:lnTo>
                  <a:lnTo>
                    <a:pt x="304466" y="34655"/>
                  </a:lnTo>
                  <a:lnTo>
                    <a:pt x="325082" y="45289"/>
                  </a:lnTo>
                  <a:lnTo>
                    <a:pt x="343662" y="60198"/>
                  </a:lnTo>
                  <a:lnTo>
                    <a:pt x="370236" y="98667"/>
                  </a:lnTo>
                  <a:lnTo>
                    <a:pt x="379094" y="142494"/>
                  </a:lnTo>
                  <a:lnTo>
                    <a:pt x="370236" y="186320"/>
                  </a:lnTo>
                  <a:lnTo>
                    <a:pt x="343662" y="224789"/>
                  </a:lnTo>
                  <a:lnTo>
                    <a:pt x="304466" y="250332"/>
                  </a:lnTo>
                  <a:lnTo>
                    <a:pt x="259841" y="258825"/>
                  </a:lnTo>
                  <a:lnTo>
                    <a:pt x="342190" y="258825"/>
                  </a:lnTo>
                  <a:lnTo>
                    <a:pt x="362838" y="242570"/>
                  </a:lnTo>
                  <a:lnTo>
                    <a:pt x="389844" y="205737"/>
                  </a:lnTo>
                  <a:lnTo>
                    <a:pt x="403346" y="163803"/>
                  </a:lnTo>
                  <a:lnTo>
                    <a:pt x="403346" y="120168"/>
                  </a:lnTo>
                  <a:lnTo>
                    <a:pt x="389844" y="78234"/>
                  </a:lnTo>
                  <a:lnTo>
                    <a:pt x="362838" y="41401"/>
                  </a:lnTo>
                  <a:lnTo>
                    <a:pt x="343761" y="26162"/>
                  </a:lnTo>
                  <a:close/>
                </a:path>
                <a:path w="403860" h="396240">
                  <a:moveTo>
                    <a:pt x="260730" y="0"/>
                  </a:moveTo>
                  <a:lnTo>
                    <a:pt x="206089" y="10366"/>
                  </a:lnTo>
                  <a:lnTo>
                    <a:pt x="157733" y="41401"/>
                  </a:lnTo>
                  <a:lnTo>
                    <a:pt x="131835" y="76443"/>
                  </a:lnTo>
                  <a:lnTo>
                    <a:pt x="118030" y="115905"/>
                  </a:lnTo>
                  <a:lnTo>
                    <a:pt x="116375" y="157073"/>
                  </a:lnTo>
                  <a:lnTo>
                    <a:pt x="126924" y="197236"/>
                  </a:lnTo>
                  <a:lnTo>
                    <a:pt x="149732" y="233680"/>
                  </a:lnTo>
                  <a:lnTo>
                    <a:pt x="130682" y="252475"/>
                  </a:lnTo>
                  <a:lnTo>
                    <a:pt x="165782" y="252475"/>
                  </a:lnTo>
                  <a:lnTo>
                    <a:pt x="166877" y="251460"/>
                  </a:lnTo>
                  <a:lnTo>
                    <a:pt x="218999" y="251460"/>
                  </a:lnTo>
                  <a:lnTo>
                    <a:pt x="175894" y="224789"/>
                  </a:lnTo>
                  <a:lnTo>
                    <a:pt x="149891" y="186320"/>
                  </a:lnTo>
                  <a:lnTo>
                    <a:pt x="141223" y="142494"/>
                  </a:lnTo>
                  <a:lnTo>
                    <a:pt x="149891" y="98667"/>
                  </a:lnTo>
                  <a:lnTo>
                    <a:pt x="175894" y="60198"/>
                  </a:lnTo>
                  <a:lnTo>
                    <a:pt x="215106" y="34655"/>
                  </a:lnTo>
                  <a:lnTo>
                    <a:pt x="259841" y="26162"/>
                  </a:lnTo>
                  <a:lnTo>
                    <a:pt x="343761" y="26162"/>
                  </a:lnTo>
                  <a:lnTo>
                    <a:pt x="340187" y="23306"/>
                  </a:lnTo>
                  <a:lnTo>
                    <a:pt x="315071" y="10366"/>
                  </a:lnTo>
                  <a:lnTo>
                    <a:pt x="288311" y="2593"/>
                  </a:lnTo>
                  <a:lnTo>
                    <a:pt x="26073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39639" y="1226819"/>
              <a:ext cx="158496" cy="169163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2859786" y="2666212"/>
              <a:ext cx="2331720" cy="772160"/>
            </a:xfrm>
            <a:custGeom>
              <a:avLst/>
              <a:gdLst/>
              <a:ahLst/>
              <a:cxnLst/>
              <a:rect l="l" t="t" r="r" b="b"/>
              <a:pathLst>
                <a:path w="2331720" h="772160">
                  <a:moveTo>
                    <a:pt x="2331542" y="362597"/>
                  </a:moveTo>
                  <a:lnTo>
                    <a:pt x="2326094" y="317246"/>
                  </a:lnTo>
                  <a:lnTo>
                    <a:pt x="2315197" y="272656"/>
                  </a:lnTo>
                  <a:lnTo>
                    <a:pt x="2298865" y="229362"/>
                  </a:lnTo>
                  <a:lnTo>
                    <a:pt x="2277072" y="187858"/>
                  </a:lnTo>
                  <a:lnTo>
                    <a:pt x="2249843" y="148666"/>
                  </a:lnTo>
                  <a:lnTo>
                    <a:pt x="2217166" y="112293"/>
                  </a:lnTo>
                  <a:lnTo>
                    <a:pt x="2180132" y="80213"/>
                  </a:lnTo>
                  <a:lnTo>
                    <a:pt x="2140204" y="53479"/>
                  </a:lnTo>
                  <a:lnTo>
                    <a:pt x="2097913" y="32092"/>
                  </a:lnTo>
                  <a:lnTo>
                    <a:pt x="2053780" y="16040"/>
                  </a:lnTo>
                  <a:lnTo>
                    <a:pt x="2008327" y="5346"/>
                  </a:lnTo>
                  <a:lnTo>
                    <a:pt x="1962086" y="0"/>
                  </a:lnTo>
                  <a:lnTo>
                    <a:pt x="1915591" y="0"/>
                  </a:lnTo>
                  <a:lnTo>
                    <a:pt x="1869351" y="5346"/>
                  </a:lnTo>
                  <a:lnTo>
                    <a:pt x="1823897" y="16040"/>
                  </a:lnTo>
                  <a:lnTo>
                    <a:pt x="1779765" y="32092"/>
                  </a:lnTo>
                  <a:lnTo>
                    <a:pt x="1737474" y="53479"/>
                  </a:lnTo>
                  <a:lnTo>
                    <a:pt x="1697545" y="80213"/>
                  </a:lnTo>
                  <a:lnTo>
                    <a:pt x="1660525" y="112293"/>
                  </a:lnTo>
                  <a:lnTo>
                    <a:pt x="1390802" y="377215"/>
                  </a:lnTo>
                  <a:lnTo>
                    <a:pt x="66281" y="377215"/>
                  </a:lnTo>
                  <a:lnTo>
                    <a:pt x="38100" y="349021"/>
                  </a:lnTo>
                  <a:lnTo>
                    <a:pt x="0" y="387121"/>
                  </a:lnTo>
                  <a:lnTo>
                    <a:pt x="38100" y="425221"/>
                  </a:lnTo>
                  <a:lnTo>
                    <a:pt x="66294" y="397027"/>
                  </a:lnTo>
                  <a:lnTo>
                    <a:pt x="1393405" y="397027"/>
                  </a:lnTo>
                  <a:lnTo>
                    <a:pt x="1660525" y="658901"/>
                  </a:lnTo>
                  <a:lnTo>
                    <a:pt x="1697545" y="691095"/>
                  </a:lnTo>
                  <a:lnTo>
                    <a:pt x="1737474" y="717931"/>
                  </a:lnTo>
                  <a:lnTo>
                    <a:pt x="1779765" y="739394"/>
                  </a:lnTo>
                  <a:lnTo>
                    <a:pt x="1823897" y="755484"/>
                  </a:lnTo>
                  <a:lnTo>
                    <a:pt x="1869351" y="766216"/>
                  </a:lnTo>
                  <a:lnTo>
                    <a:pt x="1915591" y="771588"/>
                  </a:lnTo>
                  <a:lnTo>
                    <a:pt x="1962086" y="771588"/>
                  </a:lnTo>
                  <a:lnTo>
                    <a:pt x="2008327" y="766216"/>
                  </a:lnTo>
                  <a:lnTo>
                    <a:pt x="2053780" y="755484"/>
                  </a:lnTo>
                  <a:lnTo>
                    <a:pt x="2097913" y="739394"/>
                  </a:lnTo>
                  <a:lnTo>
                    <a:pt x="2140204" y="717931"/>
                  </a:lnTo>
                  <a:lnTo>
                    <a:pt x="2180132" y="691095"/>
                  </a:lnTo>
                  <a:lnTo>
                    <a:pt x="2217166" y="658901"/>
                  </a:lnTo>
                  <a:lnTo>
                    <a:pt x="2249843" y="622427"/>
                  </a:lnTo>
                  <a:lnTo>
                    <a:pt x="2277072" y="583145"/>
                  </a:lnTo>
                  <a:lnTo>
                    <a:pt x="2298865" y="541578"/>
                  </a:lnTo>
                  <a:lnTo>
                    <a:pt x="2315197" y="498221"/>
                  </a:lnTo>
                  <a:lnTo>
                    <a:pt x="2326094" y="453605"/>
                  </a:lnTo>
                  <a:lnTo>
                    <a:pt x="2331542" y="408228"/>
                  </a:lnTo>
                  <a:lnTo>
                    <a:pt x="2331542" y="362597"/>
                  </a:lnTo>
                  <a:close/>
                </a:path>
              </a:pathLst>
            </a:custGeom>
            <a:solidFill>
              <a:srgbClr val="5CAC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594859" y="2865120"/>
              <a:ext cx="402590" cy="314325"/>
            </a:xfrm>
            <a:custGeom>
              <a:avLst/>
              <a:gdLst/>
              <a:ahLst/>
              <a:cxnLst/>
              <a:rect l="l" t="t" r="r" b="b"/>
              <a:pathLst>
                <a:path w="402589" h="314325">
                  <a:moveTo>
                    <a:pt x="396239" y="234950"/>
                  </a:moveTo>
                  <a:lnTo>
                    <a:pt x="5079" y="234950"/>
                  </a:lnTo>
                  <a:lnTo>
                    <a:pt x="0" y="240918"/>
                  </a:lnTo>
                  <a:lnTo>
                    <a:pt x="0" y="274446"/>
                  </a:lnTo>
                  <a:lnTo>
                    <a:pt x="2988" y="289351"/>
                  </a:lnTo>
                  <a:lnTo>
                    <a:pt x="11144" y="301958"/>
                  </a:lnTo>
                  <a:lnTo>
                    <a:pt x="23252" y="310683"/>
                  </a:lnTo>
                  <a:lnTo>
                    <a:pt x="38100" y="313943"/>
                  </a:lnTo>
                  <a:lnTo>
                    <a:pt x="363219" y="313943"/>
                  </a:lnTo>
                  <a:lnTo>
                    <a:pt x="378225" y="310826"/>
                  </a:lnTo>
                  <a:lnTo>
                    <a:pt x="390683" y="302339"/>
                  </a:lnTo>
                  <a:lnTo>
                    <a:pt x="399188" y="289780"/>
                  </a:lnTo>
                  <a:lnTo>
                    <a:pt x="399911" y="286257"/>
                  </a:lnTo>
                  <a:lnTo>
                    <a:pt x="31114" y="286257"/>
                  </a:lnTo>
                  <a:lnTo>
                    <a:pt x="25145" y="280415"/>
                  </a:lnTo>
                  <a:lnTo>
                    <a:pt x="25145" y="260603"/>
                  </a:lnTo>
                  <a:lnTo>
                    <a:pt x="402336" y="260603"/>
                  </a:lnTo>
                  <a:lnTo>
                    <a:pt x="402336" y="239902"/>
                  </a:lnTo>
                  <a:lnTo>
                    <a:pt x="396239" y="234950"/>
                  </a:lnTo>
                  <a:close/>
                </a:path>
                <a:path w="402589" h="314325">
                  <a:moveTo>
                    <a:pt x="402336" y="260603"/>
                  </a:moveTo>
                  <a:lnTo>
                    <a:pt x="376174" y="260603"/>
                  </a:lnTo>
                  <a:lnTo>
                    <a:pt x="376174" y="280415"/>
                  </a:lnTo>
                  <a:lnTo>
                    <a:pt x="369188" y="286257"/>
                  </a:lnTo>
                  <a:lnTo>
                    <a:pt x="399911" y="286257"/>
                  </a:lnTo>
                  <a:lnTo>
                    <a:pt x="402336" y="274446"/>
                  </a:lnTo>
                  <a:lnTo>
                    <a:pt x="402336" y="260603"/>
                  </a:lnTo>
                  <a:close/>
                </a:path>
                <a:path w="402589" h="314325">
                  <a:moveTo>
                    <a:pt x="337057" y="0"/>
                  </a:moveTo>
                  <a:lnTo>
                    <a:pt x="65277" y="0"/>
                  </a:lnTo>
                  <a:lnTo>
                    <a:pt x="49684" y="3117"/>
                  </a:lnTo>
                  <a:lnTo>
                    <a:pt x="36925" y="11604"/>
                  </a:lnTo>
                  <a:lnTo>
                    <a:pt x="28309" y="24163"/>
                  </a:lnTo>
                  <a:lnTo>
                    <a:pt x="25145" y="39496"/>
                  </a:lnTo>
                  <a:lnTo>
                    <a:pt x="25145" y="234950"/>
                  </a:lnTo>
                  <a:lnTo>
                    <a:pt x="52197" y="234950"/>
                  </a:lnTo>
                  <a:lnTo>
                    <a:pt x="52197" y="39496"/>
                  </a:lnTo>
                  <a:lnTo>
                    <a:pt x="51180" y="39496"/>
                  </a:lnTo>
                  <a:lnTo>
                    <a:pt x="51180" y="32638"/>
                  </a:lnTo>
                  <a:lnTo>
                    <a:pt x="57150" y="26669"/>
                  </a:lnTo>
                  <a:lnTo>
                    <a:pt x="373465" y="26669"/>
                  </a:lnTo>
                  <a:lnTo>
                    <a:pt x="373026" y="24592"/>
                  </a:lnTo>
                  <a:lnTo>
                    <a:pt x="364521" y="11985"/>
                  </a:lnTo>
                  <a:lnTo>
                    <a:pt x="352063" y="3260"/>
                  </a:lnTo>
                  <a:lnTo>
                    <a:pt x="337057" y="0"/>
                  </a:lnTo>
                  <a:close/>
                </a:path>
                <a:path w="402589" h="314325">
                  <a:moveTo>
                    <a:pt x="373465" y="26669"/>
                  </a:moveTo>
                  <a:lnTo>
                    <a:pt x="345186" y="26669"/>
                  </a:lnTo>
                  <a:lnTo>
                    <a:pt x="351154" y="32638"/>
                  </a:lnTo>
                  <a:lnTo>
                    <a:pt x="351154" y="234950"/>
                  </a:lnTo>
                  <a:lnTo>
                    <a:pt x="376174" y="234950"/>
                  </a:lnTo>
                  <a:lnTo>
                    <a:pt x="376174" y="39496"/>
                  </a:lnTo>
                  <a:lnTo>
                    <a:pt x="373465" y="2666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92395" y="3160776"/>
              <a:ext cx="185927" cy="129539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2827782" y="4136936"/>
              <a:ext cx="2331720" cy="770255"/>
            </a:xfrm>
            <a:custGeom>
              <a:avLst/>
              <a:gdLst/>
              <a:ahLst/>
              <a:cxnLst/>
              <a:rect l="l" t="t" r="r" b="b"/>
              <a:pathLst>
                <a:path w="2331720" h="770254">
                  <a:moveTo>
                    <a:pt x="2331542" y="362521"/>
                  </a:moveTo>
                  <a:lnTo>
                    <a:pt x="2326094" y="317258"/>
                  </a:lnTo>
                  <a:lnTo>
                    <a:pt x="2315197" y="272745"/>
                  </a:lnTo>
                  <a:lnTo>
                    <a:pt x="2298865" y="229514"/>
                  </a:lnTo>
                  <a:lnTo>
                    <a:pt x="2277072" y="188048"/>
                  </a:lnTo>
                  <a:lnTo>
                    <a:pt x="2249843" y="148869"/>
                  </a:lnTo>
                  <a:lnTo>
                    <a:pt x="2217166" y="112483"/>
                  </a:lnTo>
                  <a:lnTo>
                    <a:pt x="2180132" y="80352"/>
                  </a:lnTo>
                  <a:lnTo>
                    <a:pt x="2140204" y="53568"/>
                  </a:lnTo>
                  <a:lnTo>
                    <a:pt x="2097913" y="32143"/>
                  </a:lnTo>
                  <a:lnTo>
                    <a:pt x="2053780" y="16078"/>
                  </a:lnTo>
                  <a:lnTo>
                    <a:pt x="2008327" y="5359"/>
                  </a:lnTo>
                  <a:lnTo>
                    <a:pt x="1962086" y="0"/>
                  </a:lnTo>
                  <a:lnTo>
                    <a:pt x="1915591" y="0"/>
                  </a:lnTo>
                  <a:lnTo>
                    <a:pt x="1869351" y="5359"/>
                  </a:lnTo>
                  <a:lnTo>
                    <a:pt x="1823897" y="16078"/>
                  </a:lnTo>
                  <a:lnTo>
                    <a:pt x="1779765" y="32143"/>
                  </a:lnTo>
                  <a:lnTo>
                    <a:pt x="1737474" y="53568"/>
                  </a:lnTo>
                  <a:lnTo>
                    <a:pt x="1697545" y="80352"/>
                  </a:lnTo>
                  <a:lnTo>
                    <a:pt x="1660525" y="112483"/>
                  </a:lnTo>
                  <a:lnTo>
                    <a:pt x="1391615" y="375627"/>
                  </a:lnTo>
                  <a:lnTo>
                    <a:pt x="66294" y="375627"/>
                  </a:lnTo>
                  <a:lnTo>
                    <a:pt x="38100" y="347433"/>
                  </a:lnTo>
                  <a:lnTo>
                    <a:pt x="0" y="385533"/>
                  </a:lnTo>
                  <a:lnTo>
                    <a:pt x="38100" y="423633"/>
                  </a:lnTo>
                  <a:lnTo>
                    <a:pt x="66294" y="395439"/>
                  </a:lnTo>
                  <a:lnTo>
                    <a:pt x="1392631" y="395439"/>
                  </a:lnTo>
                  <a:lnTo>
                    <a:pt x="1660525" y="658075"/>
                  </a:lnTo>
                  <a:lnTo>
                    <a:pt x="1697545" y="690118"/>
                  </a:lnTo>
                  <a:lnTo>
                    <a:pt x="1737474" y="716800"/>
                  </a:lnTo>
                  <a:lnTo>
                    <a:pt x="1779765" y="738162"/>
                  </a:lnTo>
                  <a:lnTo>
                    <a:pt x="1823897" y="754176"/>
                  </a:lnTo>
                  <a:lnTo>
                    <a:pt x="1869351" y="764857"/>
                  </a:lnTo>
                  <a:lnTo>
                    <a:pt x="1915591" y="770191"/>
                  </a:lnTo>
                  <a:lnTo>
                    <a:pt x="1962086" y="770191"/>
                  </a:lnTo>
                  <a:lnTo>
                    <a:pt x="2008327" y="764857"/>
                  </a:lnTo>
                  <a:lnTo>
                    <a:pt x="2053780" y="754176"/>
                  </a:lnTo>
                  <a:lnTo>
                    <a:pt x="2097913" y="738162"/>
                  </a:lnTo>
                  <a:lnTo>
                    <a:pt x="2140204" y="716800"/>
                  </a:lnTo>
                  <a:lnTo>
                    <a:pt x="2180132" y="690118"/>
                  </a:lnTo>
                  <a:lnTo>
                    <a:pt x="2217166" y="658075"/>
                  </a:lnTo>
                  <a:lnTo>
                    <a:pt x="2249843" y="621703"/>
                  </a:lnTo>
                  <a:lnTo>
                    <a:pt x="2277072" y="582523"/>
                  </a:lnTo>
                  <a:lnTo>
                    <a:pt x="2298865" y="541058"/>
                  </a:lnTo>
                  <a:lnTo>
                    <a:pt x="2315197" y="497827"/>
                  </a:lnTo>
                  <a:lnTo>
                    <a:pt x="2326094" y="453313"/>
                  </a:lnTo>
                  <a:lnTo>
                    <a:pt x="2331542" y="408051"/>
                  </a:lnTo>
                  <a:lnTo>
                    <a:pt x="2331542" y="362521"/>
                  </a:lnTo>
                  <a:close/>
                </a:path>
              </a:pathLst>
            </a:custGeom>
            <a:solidFill>
              <a:srgbClr val="B3D2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561332" y="4322064"/>
              <a:ext cx="407034" cy="399415"/>
            </a:xfrm>
            <a:custGeom>
              <a:avLst/>
              <a:gdLst/>
              <a:ahLst/>
              <a:cxnLst/>
              <a:rect l="l" t="t" r="r" b="b"/>
              <a:pathLst>
                <a:path w="407035" h="399414">
                  <a:moveTo>
                    <a:pt x="188848" y="336169"/>
                  </a:moveTo>
                  <a:lnTo>
                    <a:pt x="126618" y="336169"/>
                  </a:lnTo>
                  <a:lnTo>
                    <a:pt x="134334" y="340725"/>
                  </a:lnTo>
                  <a:lnTo>
                    <a:pt x="142430" y="344233"/>
                  </a:lnTo>
                  <a:lnTo>
                    <a:pt x="150907" y="347170"/>
                  </a:lnTo>
                  <a:lnTo>
                    <a:pt x="159765" y="350012"/>
                  </a:lnTo>
                  <a:lnTo>
                    <a:pt x="159765" y="373634"/>
                  </a:lnTo>
                  <a:lnTo>
                    <a:pt x="161728" y="383911"/>
                  </a:lnTo>
                  <a:lnTo>
                    <a:pt x="167179" y="392033"/>
                  </a:lnTo>
                  <a:lnTo>
                    <a:pt x="175464" y="397369"/>
                  </a:lnTo>
                  <a:lnTo>
                    <a:pt x="185927" y="399288"/>
                  </a:lnTo>
                  <a:lnTo>
                    <a:pt x="220979" y="399288"/>
                  </a:lnTo>
                  <a:lnTo>
                    <a:pt x="231443" y="397369"/>
                  </a:lnTo>
                  <a:lnTo>
                    <a:pt x="239728" y="392033"/>
                  </a:lnTo>
                  <a:lnTo>
                    <a:pt x="245179" y="383911"/>
                  </a:lnTo>
                  <a:lnTo>
                    <a:pt x="247141" y="373634"/>
                  </a:lnTo>
                  <a:lnTo>
                    <a:pt x="247141" y="370713"/>
                  </a:lnTo>
                  <a:lnTo>
                    <a:pt x="188848" y="370713"/>
                  </a:lnTo>
                  <a:lnTo>
                    <a:pt x="188848" y="336169"/>
                  </a:lnTo>
                  <a:close/>
                </a:path>
                <a:path w="407035" h="399414">
                  <a:moveTo>
                    <a:pt x="287400" y="306069"/>
                  </a:moveTo>
                  <a:lnTo>
                    <a:pt x="281304" y="306069"/>
                  </a:lnTo>
                  <a:lnTo>
                    <a:pt x="278510" y="306831"/>
                  </a:lnTo>
                  <a:lnTo>
                    <a:pt x="276351" y="308610"/>
                  </a:lnTo>
                  <a:lnTo>
                    <a:pt x="266779" y="313997"/>
                  </a:lnTo>
                  <a:lnTo>
                    <a:pt x="256349" y="318468"/>
                  </a:lnTo>
                  <a:lnTo>
                    <a:pt x="245348" y="322200"/>
                  </a:lnTo>
                  <a:lnTo>
                    <a:pt x="234060" y="325374"/>
                  </a:lnTo>
                  <a:lnTo>
                    <a:pt x="227075" y="326263"/>
                  </a:lnTo>
                  <a:lnTo>
                    <a:pt x="224027" y="331216"/>
                  </a:lnTo>
                  <a:lnTo>
                    <a:pt x="224027" y="370713"/>
                  </a:lnTo>
                  <a:lnTo>
                    <a:pt x="247141" y="370713"/>
                  </a:lnTo>
                  <a:lnTo>
                    <a:pt x="247141" y="350012"/>
                  </a:lnTo>
                  <a:lnTo>
                    <a:pt x="264096" y="344233"/>
                  </a:lnTo>
                  <a:lnTo>
                    <a:pt x="272430" y="340725"/>
                  </a:lnTo>
                  <a:lnTo>
                    <a:pt x="280288" y="336169"/>
                  </a:lnTo>
                  <a:lnTo>
                    <a:pt x="350611" y="336169"/>
                  </a:lnTo>
                  <a:lnTo>
                    <a:pt x="353592" y="333248"/>
                  </a:lnTo>
                  <a:lnTo>
                    <a:pt x="316483" y="333248"/>
                  </a:lnTo>
                  <a:lnTo>
                    <a:pt x="292353" y="309499"/>
                  </a:lnTo>
                  <a:lnTo>
                    <a:pt x="290702" y="307340"/>
                  </a:lnTo>
                  <a:lnTo>
                    <a:pt x="287400" y="306069"/>
                  </a:lnTo>
                  <a:close/>
                </a:path>
                <a:path w="407035" h="399414">
                  <a:moveTo>
                    <a:pt x="97916" y="40005"/>
                  </a:moveTo>
                  <a:lnTo>
                    <a:pt x="84200" y="40005"/>
                  </a:lnTo>
                  <a:lnTo>
                    <a:pt x="77342" y="42418"/>
                  </a:lnTo>
                  <a:lnTo>
                    <a:pt x="72389" y="47371"/>
                  </a:lnTo>
                  <a:lnTo>
                    <a:pt x="47243" y="72009"/>
                  </a:lnTo>
                  <a:lnTo>
                    <a:pt x="41761" y="80613"/>
                  </a:lnTo>
                  <a:lnTo>
                    <a:pt x="41584" y="80946"/>
                  </a:lnTo>
                  <a:lnTo>
                    <a:pt x="39719" y="90566"/>
                  </a:lnTo>
                  <a:lnTo>
                    <a:pt x="41501" y="99601"/>
                  </a:lnTo>
                  <a:lnTo>
                    <a:pt x="41600" y="100101"/>
                  </a:lnTo>
                  <a:lnTo>
                    <a:pt x="47243" y="108458"/>
                  </a:lnTo>
                  <a:lnTo>
                    <a:pt x="64262" y="125222"/>
                  </a:lnTo>
                  <a:lnTo>
                    <a:pt x="59684" y="132375"/>
                  </a:lnTo>
                  <a:lnTo>
                    <a:pt x="56118" y="140255"/>
                  </a:lnTo>
                  <a:lnTo>
                    <a:pt x="53099" y="148492"/>
                  </a:lnTo>
                  <a:lnTo>
                    <a:pt x="50164" y="156718"/>
                  </a:lnTo>
                  <a:lnTo>
                    <a:pt x="26162" y="156718"/>
                  </a:lnTo>
                  <a:lnTo>
                    <a:pt x="15698" y="158654"/>
                  </a:lnTo>
                  <a:lnTo>
                    <a:pt x="7413" y="164020"/>
                  </a:lnTo>
                  <a:lnTo>
                    <a:pt x="1962" y="172148"/>
                  </a:lnTo>
                  <a:lnTo>
                    <a:pt x="0" y="182372"/>
                  </a:lnTo>
                  <a:lnTo>
                    <a:pt x="0" y="216916"/>
                  </a:lnTo>
                  <a:lnTo>
                    <a:pt x="26162" y="242569"/>
                  </a:lnTo>
                  <a:lnTo>
                    <a:pt x="50164" y="242569"/>
                  </a:lnTo>
                  <a:lnTo>
                    <a:pt x="53099" y="251239"/>
                  </a:lnTo>
                  <a:lnTo>
                    <a:pt x="56118" y="259540"/>
                  </a:lnTo>
                  <a:lnTo>
                    <a:pt x="59684" y="267483"/>
                  </a:lnTo>
                  <a:lnTo>
                    <a:pt x="64262" y="275081"/>
                  </a:lnTo>
                  <a:lnTo>
                    <a:pt x="47243" y="290830"/>
                  </a:lnTo>
                  <a:lnTo>
                    <a:pt x="41600" y="299845"/>
                  </a:lnTo>
                  <a:lnTo>
                    <a:pt x="39959" y="308610"/>
                  </a:lnTo>
                  <a:lnTo>
                    <a:pt x="39915" y="308848"/>
                  </a:lnTo>
                  <a:lnTo>
                    <a:pt x="39793" y="309499"/>
                  </a:lnTo>
                  <a:lnTo>
                    <a:pt x="39719" y="309895"/>
                  </a:lnTo>
                  <a:lnTo>
                    <a:pt x="41350" y="318468"/>
                  </a:lnTo>
                  <a:lnTo>
                    <a:pt x="41423" y="318851"/>
                  </a:lnTo>
                  <a:lnTo>
                    <a:pt x="41486" y="319182"/>
                  </a:lnTo>
                  <a:lnTo>
                    <a:pt x="41600" y="319780"/>
                  </a:lnTo>
                  <a:lnTo>
                    <a:pt x="47243" y="328294"/>
                  </a:lnTo>
                  <a:lnTo>
                    <a:pt x="72389" y="352933"/>
                  </a:lnTo>
                  <a:lnTo>
                    <a:pt x="78358" y="357886"/>
                  </a:lnTo>
                  <a:lnTo>
                    <a:pt x="85343" y="360299"/>
                  </a:lnTo>
                  <a:lnTo>
                    <a:pt x="98932" y="360299"/>
                  </a:lnTo>
                  <a:lnTo>
                    <a:pt x="105537" y="357886"/>
                  </a:lnTo>
                  <a:lnTo>
                    <a:pt x="110489" y="352933"/>
                  </a:lnTo>
                  <a:lnTo>
                    <a:pt x="126618" y="336169"/>
                  </a:lnTo>
                  <a:lnTo>
                    <a:pt x="188848" y="336169"/>
                  </a:lnTo>
                  <a:lnTo>
                    <a:pt x="188848" y="333248"/>
                  </a:lnTo>
                  <a:lnTo>
                    <a:pt x="95503" y="333248"/>
                  </a:lnTo>
                  <a:lnTo>
                    <a:pt x="70357" y="308610"/>
                  </a:lnTo>
                  <a:lnTo>
                    <a:pt x="94487" y="284861"/>
                  </a:lnTo>
                  <a:lnTo>
                    <a:pt x="98425" y="280924"/>
                  </a:lnTo>
                  <a:lnTo>
                    <a:pt x="99440" y="274066"/>
                  </a:lnTo>
                  <a:lnTo>
                    <a:pt x="95503" y="269113"/>
                  </a:lnTo>
                  <a:lnTo>
                    <a:pt x="89396" y="259163"/>
                  </a:lnTo>
                  <a:lnTo>
                    <a:pt x="84645" y="248665"/>
                  </a:lnTo>
                  <a:lnTo>
                    <a:pt x="81037" y="237787"/>
                  </a:lnTo>
                  <a:lnTo>
                    <a:pt x="78466" y="227139"/>
                  </a:lnTo>
                  <a:lnTo>
                    <a:pt x="78358" y="226694"/>
                  </a:lnTo>
                  <a:lnTo>
                    <a:pt x="76326" y="220853"/>
                  </a:lnTo>
                  <a:lnTo>
                    <a:pt x="71373" y="216916"/>
                  </a:lnTo>
                  <a:lnTo>
                    <a:pt x="31114" y="216916"/>
                  </a:lnTo>
                  <a:lnTo>
                    <a:pt x="31114" y="182372"/>
                  </a:lnTo>
                  <a:lnTo>
                    <a:pt x="71373" y="182372"/>
                  </a:lnTo>
                  <a:lnTo>
                    <a:pt x="76326" y="178435"/>
                  </a:lnTo>
                  <a:lnTo>
                    <a:pt x="78358" y="172593"/>
                  </a:lnTo>
                  <a:lnTo>
                    <a:pt x="80609" y="161659"/>
                  </a:lnTo>
                  <a:lnTo>
                    <a:pt x="84264" y="151130"/>
                  </a:lnTo>
                  <a:lnTo>
                    <a:pt x="89253" y="140981"/>
                  </a:lnTo>
                  <a:lnTo>
                    <a:pt x="95503" y="131191"/>
                  </a:lnTo>
                  <a:lnTo>
                    <a:pt x="99440" y="126237"/>
                  </a:lnTo>
                  <a:lnTo>
                    <a:pt x="98425" y="118363"/>
                  </a:lnTo>
                  <a:lnTo>
                    <a:pt x="94487" y="114427"/>
                  </a:lnTo>
                  <a:lnTo>
                    <a:pt x="70357" y="91693"/>
                  </a:lnTo>
                  <a:lnTo>
                    <a:pt x="95503" y="67056"/>
                  </a:lnTo>
                  <a:lnTo>
                    <a:pt x="188848" y="67056"/>
                  </a:lnTo>
                  <a:lnTo>
                    <a:pt x="188848" y="63118"/>
                  </a:lnTo>
                  <a:lnTo>
                    <a:pt x="126618" y="63118"/>
                  </a:lnTo>
                  <a:lnTo>
                    <a:pt x="110489" y="47371"/>
                  </a:lnTo>
                  <a:lnTo>
                    <a:pt x="105028" y="42418"/>
                  </a:lnTo>
                  <a:lnTo>
                    <a:pt x="97916" y="40005"/>
                  </a:lnTo>
                  <a:close/>
                </a:path>
                <a:path w="407035" h="399414">
                  <a:moveTo>
                    <a:pt x="350611" y="336169"/>
                  </a:moveTo>
                  <a:lnTo>
                    <a:pt x="280288" y="336169"/>
                  </a:lnTo>
                  <a:lnTo>
                    <a:pt x="296417" y="352933"/>
                  </a:lnTo>
                  <a:lnTo>
                    <a:pt x="301878" y="357886"/>
                  </a:lnTo>
                  <a:lnTo>
                    <a:pt x="308737" y="360299"/>
                  </a:lnTo>
                  <a:lnTo>
                    <a:pt x="322071" y="360299"/>
                  </a:lnTo>
                  <a:lnTo>
                    <a:pt x="328548" y="357886"/>
                  </a:lnTo>
                  <a:lnTo>
                    <a:pt x="333501" y="352933"/>
                  </a:lnTo>
                  <a:lnTo>
                    <a:pt x="350611" y="336169"/>
                  </a:lnTo>
                  <a:close/>
                </a:path>
                <a:path w="407035" h="399414">
                  <a:moveTo>
                    <a:pt x="130809" y="306069"/>
                  </a:moveTo>
                  <a:lnTo>
                    <a:pt x="125094" y="306069"/>
                  </a:lnTo>
                  <a:lnTo>
                    <a:pt x="121792" y="307340"/>
                  </a:lnTo>
                  <a:lnTo>
                    <a:pt x="119506" y="309499"/>
                  </a:lnTo>
                  <a:lnTo>
                    <a:pt x="95503" y="333248"/>
                  </a:lnTo>
                  <a:lnTo>
                    <a:pt x="188848" y="333248"/>
                  </a:lnTo>
                  <a:lnTo>
                    <a:pt x="188848" y="331216"/>
                  </a:lnTo>
                  <a:lnTo>
                    <a:pt x="184912" y="326263"/>
                  </a:lnTo>
                  <a:lnTo>
                    <a:pt x="177800" y="325374"/>
                  </a:lnTo>
                  <a:lnTo>
                    <a:pt x="167247" y="323004"/>
                  </a:lnTo>
                  <a:lnTo>
                    <a:pt x="156717" y="319182"/>
                  </a:lnTo>
                  <a:lnTo>
                    <a:pt x="146188" y="314265"/>
                  </a:lnTo>
                  <a:lnTo>
                    <a:pt x="135635" y="308610"/>
                  </a:lnTo>
                  <a:lnTo>
                    <a:pt x="133476" y="306831"/>
                  </a:lnTo>
                  <a:lnTo>
                    <a:pt x="130809" y="306069"/>
                  </a:lnTo>
                  <a:close/>
                </a:path>
                <a:path w="407035" h="399414">
                  <a:moveTo>
                    <a:pt x="353592" y="67056"/>
                  </a:moveTo>
                  <a:lnTo>
                    <a:pt x="316483" y="67056"/>
                  </a:lnTo>
                  <a:lnTo>
                    <a:pt x="341629" y="91693"/>
                  </a:lnTo>
                  <a:lnTo>
                    <a:pt x="317500" y="114427"/>
                  </a:lnTo>
                  <a:lnTo>
                    <a:pt x="314451" y="118363"/>
                  </a:lnTo>
                  <a:lnTo>
                    <a:pt x="312419" y="126237"/>
                  </a:lnTo>
                  <a:lnTo>
                    <a:pt x="316483" y="131191"/>
                  </a:lnTo>
                  <a:lnTo>
                    <a:pt x="322575" y="140636"/>
                  </a:lnTo>
                  <a:lnTo>
                    <a:pt x="327278" y="150749"/>
                  </a:lnTo>
                  <a:lnTo>
                    <a:pt x="330878" y="161516"/>
                  </a:lnTo>
                  <a:lnTo>
                    <a:pt x="333396" y="172148"/>
                  </a:lnTo>
                  <a:lnTo>
                    <a:pt x="333501" y="172593"/>
                  </a:lnTo>
                  <a:lnTo>
                    <a:pt x="335533" y="178435"/>
                  </a:lnTo>
                  <a:lnTo>
                    <a:pt x="340613" y="182372"/>
                  </a:lnTo>
                  <a:lnTo>
                    <a:pt x="380745" y="182372"/>
                  </a:lnTo>
                  <a:lnTo>
                    <a:pt x="380745" y="216916"/>
                  </a:lnTo>
                  <a:lnTo>
                    <a:pt x="340613" y="216916"/>
                  </a:lnTo>
                  <a:lnTo>
                    <a:pt x="335533" y="220853"/>
                  </a:lnTo>
                  <a:lnTo>
                    <a:pt x="333501" y="226694"/>
                  </a:lnTo>
                  <a:lnTo>
                    <a:pt x="331786" y="235267"/>
                  </a:lnTo>
                  <a:lnTo>
                    <a:pt x="331264" y="237787"/>
                  </a:lnTo>
                  <a:lnTo>
                    <a:pt x="327659" y="248332"/>
                  </a:lnTo>
                  <a:lnTo>
                    <a:pt x="322679" y="258788"/>
                  </a:lnTo>
                  <a:lnTo>
                    <a:pt x="316483" y="269113"/>
                  </a:lnTo>
                  <a:lnTo>
                    <a:pt x="312419" y="274066"/>
                  </a:lnTo>
                  <a:lnTo>
                    <a:pt x="314451" y="280924"/>
                  </a:lnTo>
                  <a:lnTo>
                    <a:pt x="317500" y="284861"/>
                  </a:lnTo>
                  <a:lnTo>
                    <a:pt x="341629" y="308610"/>
                  </a:lnTo>
                  <a:lnTo>
                    <a:pt x="316483" y="333248"/>
                  </a:lnTo>
                  <a:lnTo>
                    <a:pt x="353592" y="333248"/>
                  </a:lnTo>
                  <a:lnTo>
                    <a:pt x="358647" y="328294"/>
                  </a:lnTo>
                  <a:lnTo>
                    <a:pt x="364291" y="318851"/>
                  </a:lnTo>
                  <a:lnTo>
                    <a:pt x="365975" y="309895"/>
                  </a:lnTo>
                  <a:lnTo>
                    <a:pt x="366050" y="309499"/>
                  </a:lnTo>
                  <a:lnTo>
                    <a:pt x="366126" y="308610"/>
                  </a:lnTo>
                  <a:lnTo>
                    <a:pt x="364416" y="299845"/>
                  </a:lnTo>
                  <a:lnTo>
                    <a:pt x="364291" y="299202"/>
                  </a:lnTo>
                  <a:lnTo>
                    <a:pt x="358647" y="290830"/>
                  </a:lnTo>
                  <a:lnTo>
                    <a:pt x="342645" y="275081"/>
                  </a:lnTo>
                  <a:lnTo>
                    <a:pt x="346793" y="267483"/>
                  </a:lnTo>
                  <a:lnTo>
                    <a:pt x="350392" y="259540"/>
                  </a:lnTo>
                  <a:lnTo>
                    <a:pt x="353611" y="251239"/>
                  </a:lnTo>
                  <a:lnTo>
                    <a:pt x="356615" y="242569"/>
                  </a:lnTo>
                  <a:lnTo>
                    <a:pt x="380745" y="242569"/>
                  </a:lnTo>
                  <a:lnTo>
                    <a:pt x="390352" y="240633"/>
                  </a:lnTo>
                  <a:lnTo>
                    <a:pt x="398732" y="235267"/>
                  </a:lnTo>
                  <a:lnTo>
                    <a:pt x="404659" y="227139"/>
                  </a:lnTo>
                  <a:lnTo>
                    <a:pt x="406907" y="216916"/>
                  </a:lnTo>
                  <a:lnTo>
                    <a:pt x="406907" y="182372"/>
                  </a:lnTo>
                  <a:lnTo>
                    <a:pt x="380745" y="156718"/>
                  </a:lnTo>
                  <a:lnTo>
                    <a:pt x="356615" y="156718"/>
                  </a:lnTo>
                  <a:lnTo>
                    <a:pt x="353611" y="148635"/>
                  </a:lnTo>
                  <a:lnTo>
                    <a:pt x="350392" y="140636"/>
                  </a:lnTo>
                  <a:lnTo>
                    <a:pt x="346793" y="132804"/>
                  </a:lnTo>
                  <a:lnTo>
                    <a:pt x="342645" y="125222"/>
                  </a:lnTo>
                  <a:lnTo>
                    <a:pt x="358647" y="108458"/>
                  </a:lnTo>
                  <a:lnTo>
                    <a:pt x="364291" y="99601"/>
                  </a:lnTo>
                  <a:lnTo>
                    <a:pt x="366172" y="89900"/>
                  </a:lnTo>
                  <a:lnTo>
                    <a:pt x="364406" y="80946"/>
                  </a:lnTo>
                  <a:lnTo>
                    <a:pt x="364291" y="80365"/>
                  </a:lnTo>
                  <a:lnTo>
                    <a:pt x="358647" y="72009"/>
                  </a:lnTo>
                  <a:lnTo>
                    <a:pt x="353592" y="67056"/>
                  </a:lnTo>
                  <a:close/>
                </a:path>
                <a:path w="407035" h="399414">
                  <a:moveTo>
                    <a:pt x="188848" y="67056"/>
                  </a:moveTo>
                  <a:lnTo>
                    <a:pt x="95503" y="67056"/>
                  </a:lnTo>
                  <a:lnTo>
                    <a:pt x="119630" y="89900"/>
                  </a:lnTo>
                  <a:lnTo>
                    <a:pt x="122046" y="92075"/>
                  </a:lnTo>
                  <a:lnTo>
                    <a:pt x="125602" y="93472"/>
                  </a:lnTo>
                  <a:lnTo>
                    <a:pt x="131317" y="93472"/>
                  </a:lnTo>
                  <a:lnTo>
                    <a:pt x="133603" y="92837"/>
                  </a:lnTo>
                  <a:lnTo>
                    <a:pt x="135635" y="91693"/>
                  </a:lnTo>
                  <a:lnTo>
                    <a:pt x="145760" y="85719"/>
                  </a:lnTo>
                  <a:lnTo>
                    <a:pt x="156336" y="80946"/>
                  </a:lnTo>
                  <a:lnTo>
                    <a:pt x="167104" y="77102"/>
                  </a:lnTo>
                  <a:lnTo>
                    <a:pt x="177800" y="73913"/>
                  </a:lnTo>
                  <a:lnTo>
                    <a:pt x="184912" y="73025"/>
                  </a:lnTo>
                  <a:lnTo>
                    <a:pt x="188848" y="68072"/>
                  </a:lnTo>
                  <a:lnTo>
                    <a:pt x="188848" y="67056"/>
                  </a:lnTo>
                  <a:close/>
                </a:path>
                <a:path w="407035" h="399414">
                  <a:moveTo>
                    <a:pt x="247141" y="28575"/>
                  </a:moveTo>
                  <a:lnTo>
                    <a:pt x="224027" y="28575"/>
                  </a:lnTo>
                  <a:lnTo>
                    <a:pt x="224027" y="68072"/>
                  </a:lnTo>
                  <a:lnTo>
                    <a:pt x="227075" y="73025"/>
                  </a:lnTo>
                  <a:lnTo>
                    <a:pt x="234060" y="73913"/>
                  </a:lnTo>
                  <a:lnTo>
                    <a:pt x="245062" y="76727"/>
                  </a:lnTo>
                  <a:lnTo>
                    <a:pt x="255587" y="80613"/>
                  </a:lnTo>
                  <a:lnTo>
                    <a:pt x="266135" y="85719"/>
                  </a:lnTo>
                  <a:lnTo>
                    <a:pt x="276351" y="91693"/>
                  </a:lnTo>
                  <a:lnTo>
                    <a:pt x="278256" y="92837"/>
                  </a:lnTo>
                  <a:lnTo>
                    <a:pt x="280669" y="93472"/>
                  </a:lnTo>
                  <a:lnTo>
                    <a:pt x="286892" y="93472"/>
                  </a:lnTo>
                  <a:lnTo>
                    <a:pt x="290575" y="92075"/>
                  </a:lnTo>
                  <a:lnTo>
                    <a:pt x="292267" y="89900"/>
                  </a:lnTo>
                  <a:lnTo>
                    <a:pt x="316483" y="67056"/>
                  </a:lnTo>
                  <a:lnTo>
                    <a:pt x="353592" y="67056"/>
                  </a:lnTo>
                  <a:lnTo>
                    <a:pt x="349574" y="63118"/>
                  </a:lnTo>
                  <a:lnTo>
                    <a:pt x="280288" y="63118"/>
                  </a:lnTo>
                  <a:lnTo>
                    <a:pt x="272430" y="58991"/>
                  </a:lnTo>
                  <a:lnTo>
                    <a:pt x="264096" y="55435"/>
                  </a:lnTo>
                  <a:lnTo>
                    <a:pt x="255571" y="52260"/>
                  </a:lnTo>
                  <a:lnTo>
                    <a:pt x="247141" y="49275"/>
                  </a:lnTo>
                  <a:lnTo>
                    <a:pt x="247141" y="28575"/>
                  </a:lnTo>
                  <a:close/>
                </a:path>
                <a:path w="407035" h="399414">
                  <a:moveTo>
                    <a:pt x="220979" y="0"/>
                  </a:moveTo>
                  <a:lnTo>
                    <a:pt x="185927" y="0"/>
                  </a:lnTo>
                  <a:lnTo>
                    <a:pt x="175464" y="2077"/>
                  </a:lnTo>
                  <a:lnTo>
                    <a:pt x="167179" y="7762"/>
                  </a:lnTo>
                  <a:lnTo>
                    <a:pt x="161728" y="16234"/>
                  </a:lnTo>
                  <a:lnTo>
                    <a:pt x="159765" y="26669"/>
                  </a:lnTo>
                  <a:lnTo>
                    <a:pt x="159765" y="49275"/>
                  </a:lnTo>
                  <a:lnTo>
                    <a:pt x="150907" y="52260"/>
                  </a:lnTo>
                  <a:lnTo>
                    <a:pt x="142430" y="55435"/>
                  </a:lnTo>
                  <a:lnTo>
                    <a:pt x="134334" y="58991"/>
                  </a:lnTo>
                  <a:lnTo>
                    <a:pt x="126618" y="63118"/>
                  </a:lnTo>
                  <a:lnTo>
                    <a:pt x="188848" y="63118"/>
                  </a:lnTo>
                  <a:lnTo>
                    <a:pt x="188848" y="28575"/>
                  </a:lnTo>
                  <a:lnTo>
                    <a:pt x="247141" y="28575"/>
                  </a:lnTo>
                  <a:lnTo>
                    <a:pt x="247141" y="26669"/>
                  </a:lnTo>
                  <a:lnTo>
                    <a:pt x="245179" y="16234"/>
                  </a:lnTo>
                  <a:lnTo>
                    <a:pt x="239728" y="7762"/>
                  </a:lnTo>
                  <a:lnTo>
                    <a:pt x="231443" y="2077"/>
                  </a:lnTo>
                  <a:lnTo>
                    <a:pt x="220979" y="0"/>
                  </a:lnTo>
                  <a:close/>
                </a:path>
                <a:path w="407035" h="399414">
                  <a:moveTo>
                    <a:pt x="321309" y="40005"/>
                  </a:moveTo>
                  <a:lnTo>
                    <a:pt x="307975" y="40005"/>
                  </a:lnTo>
                  <a:lnTo>
                    <a:pt x="301370" y="42418"/>
                  </a:lnTo>
                  <a:lnTo>
                    <a:pt x="296417" y="47371"/>
                  </a:lnTo>
                  <a:lnTo>
                    <a:pt x="280288" y="63118"/>
                  </a:lnTo>
                  <a:lnTo>
                    <a:pt x="349574" y="63118"/>
                  </a:lnTo>
                  <a:lnTo>
                    <a:pt x="333501" y="47371"/>
                  </a:lnTo>
                  <a:lnTo>
                    <a:pt x="328040" y="42418"/>
                  </a:lnTo>
                  <a:lnTo>
                    <a:pt x="321309" y="4000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677156" y="4434840"/>
              <a:ext cx="176784" cy="173736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2827782" y="5935217"/>
              <a:ext cx="1493520" cy="76200"/>
            </a:xfrm>
            <a:custGeom>
              <a:avLst/>
              <a:gdLst/>
              <a:ahLst/>
              <a:cxnLst/>
              <a:rect l="l" t="t" r="r" b="b"/>
              <a:pathLst>
                <a:path w="1493520" h="76200">
                  <a:moveTo>
                    <a:pt x="38100" y="0"/>
                  </a:moveTo>
                  <a:lnTo>
                    <a:pt x="0" y="38099"/>
                  </a:lnTo>
                  <a:lnTo>
                    <a:pt x="38100" y="76199"/>
                  </a:lnTo>
                  <a:lnTo>
                    <a:pt x="66293" y="48005"/>
                  </a:lnTo>
                  <a:lnTo>
                    <a:pt x="38100" y="48005"/>
                  </a:lnTo>
                  <a:lnTo>
                    <a:pt x="38100" y="28193"/>
                  </a:lnTo>
                  <a:lnTo>
                    <a:pt x="66293" y="28193"/>
                  </a:lnTo>
                  <a:lnTo>
                    <a:pt x="38100" y="0"/>
                  </a:lnTo>
                  <a:close/>
                </a:path>
                <a:path w="1493520" h="76200">
                  <a:moveTo>
                    <a:pt x="66293" y="28193"/>
                  </a:moveTo>
                  <a:lnTo>
                    <a:pt x="38100" y="28193"/>
                  </a:lnTo>
                  <a:lnTo>
                    <a:pt x="38100" y="48005"/>
                  </a:lnTo>
                  <a:lnTo>
                    <a:pt x="66293" y="48005"/>
                  </a:lnTo>
                  <a:lnTo>
                    <a:pt x="76200" y="38099"/>
                  </a:lnTo>
                  <a:lnTo>
                    <a:pt x="66293" y="28193"/>
                  </a:lnTo>
                  <a:close/>
                </a:path>
                <a:path w="1493520" h="76200">
                  <a:moveTo>
                    <a:pt x="1493520" y="28193"/>
                  </a:moveTo>
                  <a:lnTo>
                    <a:pt x="66293" y="28193"/>
                  </a:lnTo>
                  <a:lnTo>
                    <a:pt x="76200" y="38099"/>
                  </a:lnTo>
                  <a:lnTo>
                    <a:pt x="66293" y="48005"/>
                  </a:lnTo>
                  <a:lnTo>
                    <a:pt x="1493520" y="48005"/>
                  </a:lnTo>
                  <a:lnTo>
                    <a:pt x="1493520" y="28193"/>
                  </a:lnTo>
                  <a:close/>
                </a:path>
              </a:pathLst>
            </a:custGeom>
            <a:solidFill>
              <a:srgbClr val="B3D2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209796" y="5587783"/>
              <a:ext cx="949960" cy="770255"/>
            </a:xfrm>
            <a:custGeom>
              <a:avLst/>
              <a:gdLst/>
              <a:ahLst/>
              <a:cxnLst/>
              <a:rect l="l" t="t" r="r" b="b"/>
              <a:pathLst>
                <a:path w="949960" h="770254">
                  <a:moveTo>
                    <a:pt x="580083" y="0"/>
                  </a:moveTo>
                  <a:lnTo>
                    <a:pt x="533579" y="0"/>
                  </a:lnTo>
                  <a:lnTo>
                    <a:pt x="487338" y="5356"/>
                  </a:lnTo>
                  <a:lnTo>
                    <a:pt x="441887" y="16070"/>
                  </a:lnTo>
                  <a:lnTo>
                    <a:pt x="397752" y="32141"/>
                  </a:lnTo>
                  <a:lnTo>
                    <a:pt x="355460" y="53569"/>
                  </a:lnTo>
                  <a:lnTo>
                    <a:pt x="315538" y="80354"/>
                  </a:lnTo>
                  <a:lnTo>
                    <a:pt x="278511" y="112496"/>
                  </a:lnTo>
                  <a:lnTo>
                    <a:pt x="0" y="385026"/>
                  </a:lnTo>
                  <a:lnTo>
                    <a:pt x="278511" y="658050"/>
                  </a:lnTo>
                  <a:lnTo>
                    <a:pt x="315538" y="690087"/>
                  </a:lnTo>
                  <a:lnTo>
                    <a:pt x="355460" y="716784"/>
                  </a:lnTo>
                  <a:lnTo>
                    <a:pt x="397752" y="738141"/>
                  </a:lnTo>
                  <a:lnTo>
                    <a:pt x="441887" y="754160"/>
                  </a:lnTo>
                  <a:lnTo>
                    <a:pt x="487338" y="764839"/>
                  </a:lnTo>
                  <a:lnTo>
                    <a:pt x="533579" y="770178"/>
                  </a:lnTo>
                  <a:lnTo>
                    <a:pt x="580083" y="770178"/>
                  </a:lnTo>
                  <a:lnTo>
                    <a:pt x="626324" y="764839"/>
                  </a:lnTo>
                  <a:lnTo>
                    <a:pt x="671775" y="754160"/>
                  </a:lnTo>
                  <a:lnTo>
                    <a:pt x="715910" y="738141"/>
                  </a:lnTo>
                  <a:lnTo>
                    <a:pt x="758202" y="716784"/>
                  </a:lnTo>
                  <a:lnTo>
                    <a:pt x="798124" y="690087"/>
                  </a:lnTo>
                  <a:lnTo>
                    <a:pt x="835151" y="658050"/>
                  </a:lnTo>
                  <a:lnTo>
                    <a:pt x="867832" y="621663"/>
                  </a:lnTo>
                  <a:lnTo>
                    <a:pt x="895065" y="582487"/>
                  </a:lnTo>
                  <a:lnTo>
                    <a:pt x="916852" y="541028"/>
                  </a:lnTo>
                  <a:lnTo>
                    <a:pt x="933192" y="497795"/>
                  </a:lnTo>
                  <a:lnTo>
                    <a:pt x="944086" y="453293"/>
                  </a:lnTo>
                  <a:lnTo>
                    <a:pt x="949533" y="408031"/>
                  </a:lnTo>
                  <a:lnTo>
                    <a:pt x="949533" y="362516"/>
                  </a:lnTo>
                  <a:lnTo>
                    <a:pt x="944086" y="317253"/>
                  </a:lnTo>
                  <a:lnTo>
                    <a:pt x="933192" y="272752"/>
                  </a:lnTo>
                  <a:lnTo>
                    <a:pt x="916852" y="229518"/>
                  </a:lnTo>
                  <a:lnTo>
                    <a:pt x="895065" y="188060"/>
                  </a:lnTo>
                  <a:lnTo>
                    <a:pt x="867832" y="148883"/>
                  </a:lnTo>
                  <a:lnTo>
                    <a:pt x="835151" y="112496"/>
                  </a:lnTo>
                  <a:lnTo>
                    <a:pt x="798124" y="80354"/>
                  </a:lnTo>
                  <a:lnTo>
                    <a:pt x="758202" y="53569"/>
                  </a:lnTo>
                  <a:lnTo>
                    <a:pt x="715910" y="32141"/>
                  </a:lnTo>
                  <a:lnTo>
                    <a:pt x="671775" y="16070"/>
                  </a:lnTo>
                  <a:lnTo>
                    <a:pt x="626324" y="5356"/>
                  </a:lnTo>
                  <a:lnTo>
                    <a:pt x="580083" y="0"/>
                  </a:lnTo>
                  <a:close/>
                </a:path>
              </a:pathLst>
            </a:custGeom>
            <a:solidFill>
              <a:srgbClr val="6FAC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526280" y="5774435"/>
              <a:ext cx="403860" cy="396240"/>
            </a:xfrm>
            <a:custGeom>
              <a:avLst/>
              <a:gdLst/>
              <a:ahLst/>
              <a:cxnLst/>
              <a:rect l="l" t="t" r="r" b="b"/>
              <a:pathLst>
                <a:path w="403860" h="396239">
                  <a:moveTo>
                    <a:pt x="97282" y="221157"/>
                  </a:moveTo>
                  <a:lnTo>
                    <a:pt x="90424" y="221157"/>
                  </a:lnTo>
                  <a:lnTo>
                    <a:pt x="86868" y="222376"/>
                  </a:lnTo>
                  <a:lnTo>
                    <a:pt x="84455" y="224853"/>
                  </a:lnTo>
                  <a:lnTo>
                    <a:pt x="79375" y="229793"/>
                  </a:lnTo>
                  <a:lnTo>
                    <a:pt x="79375" y="238658"/>
                  </a:lnTo>
                  <a:lnTo>
                    <a:pt x="84455" y="243598"/>
                  </a:lnTo>
                  <a:lnTo>
                    <a:pt x="92456" y="252463"/>
                  </a:lnTo>
                  <a:lnTo>
                    <a:pt x="0" y="343217"/>
                  </a:lnTo>
                  <a:lnTo>
                    <a:pt x="0" y="352069"/>
                  </a:lnTo>
                  <a:lnTo>
                    <a:pt x="41275" y="392518"/>
                  </a:lnTo>
                  <a:lnTo>
                    <a:pt x="43687" y="394982"/>
                  </a:lnTo>
                  <a:lnTo>
                    <a:pt x="47244" y="396214"/>
                  </a:lnTo>
                  <a:lnTo>
                    <a:pt x="54229" y="396214"/>
                  </a:lnTo>
                  <a:lnTo>
                    <a:pt x="57785" y="394982"/>
                  </a:lnTo>
                  <a:lnTo>
                    <a:pt x="60325" y="392518"/>
                  </a:lnTo>
                  <a:lnTo>
                    <a:pt x="87458" y="365874"/>
                  </a:lnTo>
                  <a:lnTo>
                    <a:pt x="51308" y="365874"/>
                  </a:lnTo>
                  <a:lnTo>
                    <a:pt x="32131" y="347154"/>
                  </a:lnTo>
                  <a:lnTo>
                    <a:pt x="110617" y="270205"/>
                  </a:lnTo>
                  <a:lnTo>
                    <a:pt x="148686" y="270205"/>
                  </a:lnTo>
                  <a:lnTo>
                    <a:pt x="147700" y="269239"/>
                  </a:lnTo>
                  <a:lnTo>
                    <a:pt x="165834" y="252463"/>
                  </a:lnTo>
                  <a:lnTo>
                    <a:pt x="130683" y="252463"/>
                  </a:lnTo>
                  <a:lnTo>
                    <a:pt x="102489" y="224853"/>
                  </a:lnTo>
                  <a:lnTo>
                    <a:pt x="100457" y="222376"/>
                  </a:lnTo>
                  <a:lnTo>
                    <a:pt x="97282" y="221157"/>
                  </a:lnTo>
                  <a:close/>
                </a:path>
                <a:path w="403860" h="396239">
                  <a:moveTo>
                    <a:pt x="148686" y="270205"/>
                  </a:moveTo>
                  <a:lnTo>
                    <a:pt x="110617" y="270205"/>
                  </a:lnTo>
                  <a:lnTo>
                    <a:pt x="129667" y="288963"/>
                  </a:lnTo>
                  <a:lnTo>
                    <a:pt x="51308" y="365874"/>
                  </a:lnTo>
                  <a:lnTo>
                    <a:pt x="87458" y="365874"/>
                  </a:lnTo>
                  <a:lnTo>
                    <a:pt x="147700" y="306717"/>
                  </a:lnTo>
                  <a:lnTo>
                    <a:pt x="180848" y="306717"/>
                  </a:lnTo>
                  <a:lnTo>
                    <a:pt x="180848" y="301764"/>
                  </a:lnTo>
                  <a:lnTo>
                    <a:pt x="175895" y="296849"/>
                  </a:lnTo>
                  <a:lnTo>
                    <a:pt x="148686" y="270205"/>
                  </a:lnTo>
                  <a:close/>
                </a:path>
                <a:path w="403860" h="396239">
                  <a:moveTo>
                    <a:pt x="180848" y="306717"/>
                  </a:moveTo>
                  <a:lnTo>
                    <a:pt x="147700" y="306717"/>
                  </a:lnTo>
                  <a:lnTo>
                    <a:pt x="156845" y="314604"/>
                  </a:lnTo>
                  <a:lnTo>
                    <a:pt x="159258" y="317068"/>
                  </a:lnTo>
                  <a:lnTo>
                    <a:pt x="162814" y="318287"/>
                  </a:lnTo>
                  <a:lnTo>
                    <a:pt x="169799" y="318287"/>
                  </a:lnTo>
                  <a:lnTo>
                    <a:pt x="173355" y="317068"/>
                  </a:lnTo>
                  <a:lnTo>
                    <a:pt x="175895" y="314604"/>
                  </a:lnTo>
                  <a:lnTo>
                    <a:pt x="180848" y="309689"/>
                  </a:lnTo>
                  <a:lnTo>
                    <a:pt x="180848" y="306717"/>
                  </a:lnTo>
                  <a:close/>
                </a:path>
                <a:path w="403860" h="396239">
                  <a:moveTo>
                    <a:pt x="218980" y="251498"/>
                  </a:moveTo>
                  <a:lnTo>
                    <a:pt x="166878" y="251498"/>
                  </a:lnTo>
                  <a:lnTo>
                    <a:pt x="187805" y="265792"/>
                  </a:lnTo>
                  <a:lnTo>
                    <a:pt x="210566" y="276004"/>
                  </a:lnTo>
                  <a:lnTo>
                    <a:pt x="234565" y="282132"/>
                  </a:lnTo>
                  <a:lnTo>
                    <a:pt x="259207" y="284175"/>
                  </a:lnTo>
                  <a:lnTo>
                    <a:pt x="287097" y="281575"/>
                  </a:lnTo>
                  <a:lnTo>
                    <a:pt x="314213" y="273777"/>
                  </a:lnTo>
                  <a:lnTo>
                    <a:pt x="339734" y="260782"/>
                  </a:lnTo>
                  <a:lnTo>
                    <a:pt x="342156" y="258876"/>
                  </a:lnTo>
                  <a:lnTo>
                    <a:pt x="259842" y="258876"/>
                  </a:lnTo>
                  <a:lnTo>
                    <a:pt x="237116" y="256752"/>
                  </a:lnTo>
                  <a:lnTo>
                    <a:pt x="218980" y="251498"/>
                  </a:lnTo>
                  <a:close/>
                </a:path>
                <a:path w="403860" h="396239">
                  <a:moveTo>
                    <a:pt x="343738" y="26136"/>
                  </a:moveTo>
                  <a:lnTo>
                    <a:pt x="259842" y="26136"/>
                  </a:lnTo>
                  <a:lnTo>
                    <a:pt x="282493" y="28261"/>
                  </a:lnTo>
                  <a:lnTo>
                    <a:pt x="304466" y="34637"/>
                  </a:lnTo>
                  <a:lnTo>
                    <a:pt x="325082" y="45269"/>
                  </a:lnTo>
                  <a:lnTo>
                    <a:pt x="343662" y="60159"/>
                  </a:lnTo>
                  <a:lnTo>
                    <a:pt x="370236" y="98652"/>
                  </a:lnTo>
                  <a:lnTo>
                    <a:pt x="379095" y="142506"/>
                  </a:lnTo>
                  <a:lnTo>
                    <a:pt x="370236" y="186361"/>
                  </a:lnTo>
                  <a:lnTo>
                    <a:pt x="343662" y="224853"/>
                  </a:lnTo>
                  <a:lnTo>
                    <a:pt x="304466" y="250375"/>
                  </a:lnTo>
                  <a:lnTo>
                    <a:pt x="259842" y="258876"/>
                  </a:lnTo>
                  <a:lnTo>
                    <a:pt x="342156" y="258876"/>
                  </a:lnTo>
                  <a:lnTo>
                    <a:pt x="362839" y="242595"/>
                  </a:lnTo>
                  <a:lnTo>
                    <a:pt x="389844" y="205774"/>
                  </a:lnTo>
                  <a:lnTo>
                    <a:pt x="403346" y="163833"/>
                  </a:lnTo>
                  <a:lnTo>
                    <a:pt x="403346" y="120185"/>
                  </a:lnTo>
                  <a:lnTo>
                    <a:pt x="389844" y="78241"/>
                  </a:lnTo>
                  <a:lnTo>
                    <a:pt x="362839" y="41414"/>
                  </a:lnTo>
                  <a:lnTo>
                    <a:pt x="343738" y="26136"/>
                  </a:lnTo>
                  <a:close/>
                </a:path>
                <a:path w="403860" h="396239">
                  <a:moveTo>
                    <a:pt x="260731" y="0"/>
                  </a:moveTo>
                  <a:lnTo>
                    <a:pt x="206089" y="10353"/>
                  </a:lnTo>
                  <a:lnTo>
                    <a:pt x="157734" y="41414"/>
                  </a:lnTo>
                  <a:lnTo>
                    <a:pt x="131835" y="76467"/>
                  </a:lnTo>
                  <a:lnTo>
                    <a:pt x="118030" y="115926"/>
                  </a:lnTo>
                  <a:lnTo>
                    <a:pt x="116375" y="157091"/>
                  </a:lnTo>
                  <a:lnTo>
                    <a:pt x="126924" y="197263"/>
                  </a:lnTo>
                  <a:lnTo>
                    <a:pt x="149733" y="233743"/>
                  </a:lnTo>
                  <a:lnTo>
                    <a:pt x="130683" y="252463"/>
                  </a:lnTo>
                  <a:lnTo>
                    <a:pt x="165834" y="252463"/>
                  </a:lnTo>
                  <a:lnTo>
                    <a:pt x="166878" y="251498"/>
                  </a:lnTo>
                  <a:lnTo>
                    <a:pt x="218980" y="251498"/>
                  </a:lnTo>
                  <a:lnTo>
                    <a:pt x="175895" y="224853"/>
                  </a:lnTo>
                  <a:lnTo>
                    <a:pt x="149891" y="186361"/>
                  </a:lnTo>
                  <a:lnTo>
                    <a:pt x="141224" y="142506"/>
                  </a:lnTo>
                  <a:lnTo>
                    <a:pt x="149891" y="98652"/>
                  </a:lnTo>
                  <a:lnTo>
                    <a:pt x="175895" y="60159"/>
                  </a:lnTo>
                  <a:lnTo>
                    <a:pt x="215106" y="34637"/>
                  </a:lnTo>
                  <a:lnTo>
                    <a:pt x="259842" y="26136"/>
                  </a:lnTo>
                  <a:lnTo>
                    <a:pt x="343738" y="26136"/>
                  </a:lnTo>
                  <a:lnTo>
                    <a:pt x="340187" y="23295"/>
                  </a:lnTo>
                  <a:lnTo>
                    <a:pt x="315071" y="10353"/>
                  </a:lnTo>
                  <a:lnTo>
                    <a:pt x="288311" y="2588"/>
                  </a:lnTo>
                  <a:lnTo>
                    <a:pt x="26073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706112" y="5826252"/>
              <a:ext cx="158496" cy="169163"/>
            </a:xfrm>
            <a:prstGeom prst="rect">
              <a:avLst/>
            </a:prstGeom>
          </p:spPr>
        </p:pic>
      </p:grpSp>
      <p:sp>
        <p:nvSpPr>
          <p:cNvPr id="19" name="object 19"/>
          <p:cNvSpPr txBox="1"/>
          <p:nvPr/>
        </p:nvSpPr>
        <p:spPr>
          <a:xfrm>
            <a:off x="5426202" y="949527"/>
            <a:ext cx="2831465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10" dirty="0">
                <a:solidFill>
                  <a:srgbClr val="092E8B"/>
                </a:solidFill>
                <a:latin typeface="微軟正黑體"/>
                <a:cs typeface="微軟正黑體"/>
              </a:rPr>
              <a:t>步驟一：確認AI</a:t>
            </a:r>
            <a:r>
              <a:rPr sz="2000" b="1" spc="-20" dirty="0">
                <a:solidFill>
                  <a:srgbClr val="092E8B"/>
                </a:solidFill>
                <a:latin typeface="微軟正黑體"/>
                <a:cs typeface="微軟正黑體"/>
              </a:rPr>
              <a:t>導入目標</a:t>
            </a:r>
            <a:endParaRPr sz="2000">
              <a:latin typeface="微軟正黑體"/>
              <a:cs typeface="微軟正黑體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526023" y="1418844"/>
            <a:ext cx="660400" cy="283845"/>
          </a:xfrm>
          <a:prstGeom prst="rect">
            <a:avLst/>
          </a:prstGeom>
          <a:solidFill>
            <a:srgbClr val="000000"/>
          </a:solidFill>
        </p:spPr>
        <p:txBody>
          <a:bodyPr vert="horz" wrap="square" lIns="0" tIns="13335" rIns="0" bIns="0" rtlCol="0">
            <a:spAutoFit/>
          </a:bodyPr>
          <a:lstStyle/>
          <a:p>
            <a:pPr marL="99695">
              <a:lnSpc>
                <a:spcPct val="100000"/>
              </a:lnSpc>
              <a:spcBef>
                <a:spcPts val="105"/>
              </a:spcBef>
            </a:pPr>
            <a:r>
              <a:rPr sz="1600" b="1" spc="-40" dirty="0">
                <a:solidFill>
                  <a:srgbClr val="FFFFFF"/>
                </a:solidFill>
                <a:latin typeface="微軟正黑體"/>
                <a:cs typeface="微軟正黑體"/>
              </a:rPr>
              <a:t>目的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525261" y="1796922"/>
            <a:ext cx="5292725" cy="10731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微軟正黑體"/>
                <a:cs typeface="微軟正黑體"/>
              </a:rPr>
              <a:t>設定可追蹤及</a:t>
            </a:r>
            <a:r>
              <a:rPr sz="1800" b="1" dirty="0">
                <a:solidFill>
                  <a:srgbClr val="C00000"/>
                </a:solidFill>
                <a:latin typeface="微軟正黑體"/>
                <a:cs typeface="微軟正黑體"/>
              </a:rPr>
              <a:t>檢視</a:t>
            </a:r>
            <a:r>
              <a:rPr sz="1800" b="1" spc="-20" dirty="0">
                <a:solidFill>
                  <a:srgbClr val="C00000"/>
                </a:solidFill>
                <a:latin typeface="微軟正黑體"/>
                <a:cs typeface="微軟正黑體"/>
              </a:rPr>
              <a:t>AI</a:t>
            </a:r>
            <a:r>
              <a:rPr sz="1800" b="1" dirty="0">
                <a:solidFill>
                  <a:srgbClr val="C00000"/>
                </a:solidFill>
                <a:latin typeface="微軟正黑體"/>
                <a:cs typeface="微軟正黑體"/>
              </a:rPr>
              <a:t>效能的指標</a:t>
            </a:r>
            <a:r>
              <a:rPr sz="1800" spc="-10" dirty="0">
                <a:latin typeface="微軟正黑體"/>
                <a:cs typeface="微軟正黑體"/>
              </a:rPr>
              <a:t>，以便後續評估效益</a:t>
            </a:r>
            <a:endParaRPr sz="1800">
              <a:latin typeface="微軟正黑體"/>
              <a:cs typeface="微軟正黑體"/>
            </a:endParaRPr>
          </a:p>
          <a:p>
            <a:pPr>
              <a:lnSpc>
                <a:spcPct val="100000"/>
              </a:lnSpc>
              <a:spcBef>
                <a:spcPts val="575"/>
              </a:spcBef>
            </a:pPr>
            <a:endParaRPr sz="1800">
              <a:latin typeface="微軟正黑體"/>
              <a:cs typeface="微軟正黑體"/>
            </a:endParaRPr>
          </a:p>
          <a:p>
            <a:pPr marL="12700">
              <a:lnSpc>
                <a:spcPct val="100000"/>
              </a:lnSpc>
            </a:pPr>
            <a:r>
              <a:rPr sz="1950" b="1" dirty="0">
                <a:solidFill>
                  <a:srgbClr val="092E8B"/>
                </a:solidFill>
                <a:latin typeface="微軟正黑體"/>
                <a:cs typeface="微軟正黑體"/>
              </a:rPr>
              <a:t>步驟二</a:t>
            </a:r>
            <a:r>
              <a:rPr sz="1800" b="1" dirty="0">
                <a:solidFill>
                  <a:srgbClr val="092E8B"/>
                </a:solidFill>
                <a:latin typeface="微軟正黑體"/>
                <a:cs typeface="微軟正黑體"/>
              </a:rPr>
              <a:t>：</a:t>
            </a:r>
            <a:r>
              <a:rPr sz="2000" b="1" spc="-15" dirty="0">
                <a:solidFill>
                  <a:srgbClr val="092E8B"/>
                </a:solidFill>
                <a:latin typeface="微軟正黑體"/>
                <a:cs typeface="微軟正黑體"/>
              </a:rPr>
              <a:t>確認數據</a:t>
            </a:r>
            <a:endParaRPr sz="2000">
              <a:latin typeface="微軟正黑體"/>
              <a:cs typeface="微軟正黑體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5526023" y="2993135"/>
            <a:ext cx="660400" cy="283845"/>
          </a:xfrm>
          <a:prstGeom prst="rect">
            <a:avLst/>
          </a:prstGeom>
          <a:solidFill>
            <a:srgbClr val="000000"/>
          </a:solidFill>
        </p:spPr>
        <p:txBody>
          <a:bodyPr vert="horz" wrap="square" lIns="0" tIns="13970" rIns="0" bIns="0" rtlCol="0">
            <a:spAutoFit/>
          </a:bodyPr>
          <a:lstStyle/>
          <a:p>
            <a:pPr marL="99695">
              <a:lnSpc>
                <a:spcPct val="100000"/>
              </a:lnSpc>
              <a:spcBef>
                <a:spcPts val="110"/>
              </a:spcBef>
            </a:pPr>
            <a:r>
              <a:rPr sz="1600" b="1" spc="-40" dirty="0">
                <a:solidFill>
                  <a:srgbClr val="FFFFFF"/>
                </a:solidFill>
                <a:latin typeface="微軟正黑體"/>
                <a:cs typeface="微軟正黑體"/>
              </a:rPr>
              <a:t>目的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525261" y="3373882"/>
            <a:ext cx="6002020" cy="9728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953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微軟正黑體"/>
                <a:cs typeface="微軟正黑體"/>
              </a:rPr>
              <a:t>確保輸入</a:t>
            </a:r>
            <a:r>
              <a:rPr sz="1800" b="1" dirty="0">
                <a:solidFill>
                  <a:srgbClr val="C00000"/>
                </a:solidFill>
                <a:latin typeface="微軟正黑體"/>
                <a:cs typeface="微軟正黑體"/>
              </a:rPr>
              <a:t>數據足夠且準確</a:t>
            </a:r>
            <a:r>
              <a:rPr sz="1800" dirty="0">
                <a:latin typeface="微軟正黑體"/>
                <a:cs typeface="微軟正黑體"/>
              </a:rPr>
              <a:t>，以提高</a:t>
            </a:r>
            <a:r>
              <a:rPr sz="1800" spc="-10" dirty="0">
                <a:latin typeface="微軟正黑體"/>
                <a:cs typeface="微軟正黑體"/>
              </a:rPr>
              <a:t>AI</a:t>
            </a:r>
            <a:r>
              <a:rPr sz="1800" spc="-5" dirty="0">
                <a:latin typeface="微軟正黑體"/>
                <a:cs typeface="微軟正黑體"/>
              </a:rPr>
              <a:t>模型的學習效果和效能</a:t>
            </a:r>
            <a:endParaRPr sz="1800">
              <a:latin typeface="微軟正黑體"/>
              <a:cs typeface="微軟正黑體"/>
            </a:endParaRPr>
          </a:p>
          <a:p>
            <a:pPr marL="12700">
              <a:lnSpc>
                <a:spcPct val="100000"/>
              </a:lnSpc>
              <a:spcBef>
                <a:spcPts val="2895"/>
              </a:spcBef>
            </a:pPr>
            <a:r>
              <a:rPr sz="1950" b="1" dirty="0">
                <a:solidFill>
                  <a:srgbClr val="092E8B"/>
                </a:solidFill>
                <a:latin typeface="微軟正黑體"/>
                <a:cs typeface="微軟正黑體"/>
              </a:rPr>
              <a:t>步驟三</a:t>
            </a:r>
            <a:r>
              <a:rPr sz="2000" b="1" dirty="0">
                <a:solidFill>
                  <a:srgbClr val="092E8B"/>
                </a:solidFill>
                <a:latin typeface="微軟正黑體"/>
                <a:cs typeface="微軟正黑體"/>
              </a:rPr>
              <a:t>：</a:t>
            </a:r>
            <a:r>
              <a:rPr sz="1950" b="1" spc="-5" dirty="0">
                <a:solidFill>
                  <a:srgbClr val="092E8B"/>
                </a:solidFill>
                <a:latin typeface="微軟正黑體"/>
                <a:cs typeface="微軟正黑體"/>
              </a:rPr>
              <a:t>確認</a:t>
            </a:r>
            <a:r>
              <a:rPr sz="1950" b="1" spc="-10" dirty="0">
                <a:solidFill>
                  <a:srgbClr val="092E8B"/>
                </a:solidFill>
                <a:latin typeface="微軟正黑體"/>
                <a:cs typeface="微軟正黑體"/>
              </a:rPr>
              <a:t>AI</a:t>
            </a:r>
            <a:r>
              <a:rPr sz="1950" b="1" spc="-25" dirty="0">
                <a:solidFill>
                  <a:srgbClr val="092E8B"/>
                </a:solidFill>
                <a:latin typeface="微軟正黑體"/>
                <a:cs typeface="微軟正黑體"/>
              </a:rPr>
              <a:t>應用情境</a:t>
            </a:r>
            <a:endParaRPr sz="1950">
              <a:latin typeface="微軟正黑體"/>
              <a:cs typeface="微軟正黑體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5544311" y="4460747"/>
            <a:ext cx="660400" cy="283845"/>
          </a:xfrm>
          <a:prstGeom prst="rect">
            <a:avLst/>
          </a:prstGeom>
          <a:solidFill>
            <a:srgbClr val="000000"/>
          </a:solidFill>
        </p:spPr>
        <p:txBody>
          <a:bodyPr vert="horz" wrap="square" lIns="0" tIns="13970" rIns="0" bIns="0" rtlCol="0">
            <a:spAutoFit/>
          </a:bodyPr>
          <a:lstStyle/>
          <a:p>
            <a:pPr marL="99695">
              <a:lnSpc>
                <a:spcPct val="100000"/>
              </a:lnSpc>
              <a:spcBef>
                <a:spcPts val="110"/>
              </a:spcBef>
            </a:pPr>
            <a:r>
              <a:rPr sz="1600" b="1" spc="-40" dirty="0">
                <a:solidFill>
                  <a:srgbClr val="FFFFFF"/>
                </a:solidFill>
                <a:latin typeface="微軟正黑體"/>
                <a:cs typeface="微軟正黑體"/>
              </a:rPr>
              <a:t>目的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5525261" y="4833620"/>
            <a:ext cx="3944620" cy="9645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953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微軟正黑體"/>
                <a:cs typeface="微軟正黑體"/>
              </a:rPr>
              <a:t>按業務需求設計</a:t>
            </a:r>
            <a:r>
              <a:rPr sz="1800" spc="-10" dirty="0">
                <a:latin typeface="微軟正黑體"/>
                <a:cs typeface="微軟正黑體"/>
              </a:rPr>
              <a:t>AI</a:t>
            </a:r>
            <a:r>
              <a:rPr sz="1800" dirty="0">
                <a:latin typeface="微軟正黑體"/>
                <a:cs typeface="微軟正黑體"/>
              </a:rPr>
              <a:t>應用方案的</a:t>
            </a:r>
            <a:r>
              <a:rPr sz="1800" b="1" spc="-15" dirty="0">
                <a:solidFill>
                  <a:srgbClr val="C00000"/>
                </a:solidFill>
                <a:latin typeface="微軟正黑體"/>
                <a:cs typeface="微軟正黑體"/>
              </a:rPr>
              <a:t>分析項目</a:t>
            </a:r>
            <a:endParaRPr sz="1800">
              <a:latin typeface="微軟正黑體"/>
              <a:cs typeface="微軟正黑體"/>
            </a:endParaRPr>
          </a:p>
          <a:p>
            <a:pPr marL="12700">
              <a:lnSpc>
                <a:spcPct val="100000"/>
              </a:lnSpc>
              <a:spcBef>
                <a:spcPts val="2830"/>
              </a:spcBef>
            </a:pPr>
            <a:r>
              <a:rPr sz="1950" b="1" dirty="0">
                <a:solidFill>
                  <a:srgbClr val="092E8B"/>
                </a:solidFill>
                <a:latin typeface="微軟正黑體"/>
                <a:cs typeface="微軟正黑體"/>
              </a:rPr>
              <a:t>步驟四</a:t>
            </a:r>
            <a:r>
              <a:rPr sz="2000" b="1" dirty="0">
                <a:solidFill>
                  <a:srgbClr val="092E8B"/>
                </a:solidFill>
                <a:latin typeface="微軟正黑體"/>
                <a:cs typeface="微軟正黑體"/>
              </a:rPr>
              <a:t>：</a:t>
            </a:r>
            <a:r>
              <a:rPr sz="1950" b="1" spc="-5" dirty="0">
                <a:solidFill>
                  <a:srgbClr val="092E8B"/>
                </a:solidFill>
                <a:latin typeface="微軟正黑體"/>
                <a:cs typeface="微軟正黑體"/>
              </a:rPr>
              <a:t>初估</a:t>
            </a:r>
            <a:r>
              <a:rPr sz="1950" b="1" spc="-10" dirty="0">
                <a:solidFill>
                  <a:srgbClr val="092E8B"/>
                </a:solidFill>
                <a:latin typeface="微軟正黑體"/>
                <a:cs typeface="微軟正黑體"/>
              </a:rPr>
              <a:t>AI</a:t>
            </a:r>
            <a:r>
              <a:rPr sz="1950" b="1" spc="-25" dirty="0">
                <a:solidFill>
                  <a:srgbClr val="092E8B"/>
                </a:solidFill>
                <a:latin typeface="微軟正黑體"/>
                <a:cs typeface="微軟正黑體"/>
              </a:rPr>
              <a:t>導入成本</a:t>
            </a:r>
            <a:endParaRPr sz="1950">
              <a:latin typeface="微軟正黑體"/>
              <a:cs typeface="微軟正黑體"/>
            </a:endParaRPr>
          </a:p>
        </p:txBody>
      </p:sp>
      <p:sp>
        <p:nvSpPr>
          <p:cNvPr id="26" name="object 26"/>
          <p:cNvSpPr txBox="1">
            <a:spLocks noGrp="1"/>
          </p:cNvSpPr>
          <p:nvPr>
            <p:ph type="title"/>
          </p:nvPr>
        </p:nvSpPr>
        <p:spPr>
          <a:xfrm>
            <a:off x="2824352" y="208914"/>
            <a:ext cx="6544309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設計階段目的：確認</a:t>
            </a:r>
            <a:r>
              <a:rPr spc="-25" dirty="0"/>
              <a:t>AI應用需求規格</a:t>
            </a:r>
          </a:p>
        </p:txBody>
      </p:sp>
      <p:sp>
        <p:nvSpPr>
          <p:cNvPr id="27" name="object 27"/>
          <p:cNvSpPr txBox="1"/>
          <p:nvPr/>
        </p:nvSpPr>
        <p:spPr>
          <a:xfrm>
            <a:off x="5562346" y="6285077"/>
            <a:ext cx="299783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微軟正黑體"/>
                <a:cs typeface="微軟正黑體"/>
              </a:rPr>
              <a:t>掌握建構</a:t>
            </a:r>
            <a:r>
              <a:rPr sz="1800" b="1" dirty="0">
                <a:solidFill>
                  <a:srgbClr val="C00000"/>
                </a:solidFill>
                <a:latin typeface="微軟正黑體"/>
                <a:cs typeface="微軟正黑體"/>
              </a:rPr>
              <a:t>方案</a:t>
            </a:r>
            <a:r>
              <a:rPr sz="1800" dirty="0">
                <a:latin typeface="微軟正黑體"/>
                <a:cs typeface="微軟正黑體"/>
              </a:rPr>
              <a:t>及後續營運</a:t>
            </a:r>
            <a:r>
              <a:rPr sz="1800" b="1" spc="-25" dirty="0">
                <a:solidFill>
                  <a:srgbClr val="C00000"/>
                </a:solidFill>
                <a:latin typeface="微軟正黑體"/>
                <a:cs typeface="微軟正黑體"/>
              </a:rPr>
              <a:t>成本</a:t>
            </a:r>
            <a:endParaRPr sz="1800">
              <a:latin typeface="微軟正黑體"/>
              <a:cs typeface="微軟正黑體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5544311" y="5911596"/>
            <a:ext cx="660400" cy="283845"/>
          </a:xfrm>
          <a:prstGeom prst="rect">
            <a:avLst/>
          </a:prstGeom>
          <a:solidFill>
            <a:srgbClr val="000000"/>
          </a:solidFill>
        </p:spPr>
        <p:txBody>
          <a:bodyPr vert="horz" wrap="square" lIns="0" tIns="13970" rIns="0" bIns="0" rtlCol="0">
            <a:spAutoFit/>
          </a:bodyPr>
          <a:lstStyle/>
          <a:p>
            <a:pPr marL="99695">
              <a:lnSpc>
                <a:spcPct val="100000"/>
              </a:lnSpc>
              <a:spcBef>
                <a:spcPts val="110"/>
              </a:spcBef>
            </a:pPr>
            <a:r>
              <a:rPr sz="1600" b="1" spc="-40" dirty="0">
                <a:solidFill>
                  <a:srgbClr val="FFFFFF"/>
                </a:solidFill>
                <a:latin typeface="微軟正黑體"/>
                <a:cs typeface="微軟正黑體"/>
              </a:rPr>
              <a:t>目的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29" name="object 13">
            <a:extLst>
              <a:ext uri="{FF2B5EF4-FFF2-40B4-BE49-F238E27FC236}">
                <a16:creationId xmlns:a16="http://schemas.microsoft.com/office/drawing/2014/main" id="{9DE74373-90DC-43F6-9EAD-352A190ED1A7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xfrm>
            <a:off x="5838489" y="6644382"/>
            <a:ext cx="523387" cy="3130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t>22</a:t>
            </a:fld>
            <a:endParaRPr spc="-25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步驟一：確認</a:t>
            </a:r>
            <a:r>
              <a:rPr spc="-25" dirty="0"/>
              <a:t>AI</a:t>
            </a:r>
            <a:r>
              <a:rPr spc="-15" dirty="0"/>
              <a:t>導入目標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812291" y="1350263"/>
            <a:ext cx="9958705" cy="1801495"/>
            <a:chOff x="812291" y="1350263"/>
            <a:chExt cx="9958705" cy="1801495"/>
          </a:xfrm>
        </p:grpSpPr>
        <p:sp>
          <p:nvSpPr>
            <p:cNvPr id="4" name="object 4"/>
            <p:cNvSpPr/>
            <p:nvPr/>
          </p:nvSpPr>
          <p:spPr>
            <a:xfrm>
              <a:off x="838200" y="1557540"/>
              <a:ext cx="9906000" cy="1594485"/>
            </a:xfrm>
            <a:custGeom>
              <a:avLst/>
              <a:gdLst/>
              <a:ahLst/>
              <a:cxnLst/>
              <a:rect l="l" t="t" r="r" b="b"/>
              <a:pathLst>
                <a:path w="9906000" h="1594485">
                  <a:moveTo>
                    <a:pt x="9906000" y="835139"/>
                  </a:moveTo>
                  <a:lnTo>
                    <a:pt x="0" y="835139"/>
                  </a:lnTo>
                  <a:lnTo>
                    <a:pt x="0" y="1594091"/>
                  </a:lnTo>
                  <a:lnTo>
                    <a:pt x="9906000" y="1594091"/>
                  </a:lnTo>
                  <a:lnTo>
                    <a:pt x="9906000" y="835139"/>
                  </a:lnTo>
                  <a:close/>
                </a:path>
                <a:path w="9906000" h="1594485">
                  <a:moveTo>
                    <a:pt x="9906000" y="0"/>
                  </a:moveTo>
                  <a:lnTo>
                    <a:pt x="0" y="0"/>
                  </a:lnTo>
                  <a:lnTo>
                    <a:pt x="0" y="758939"/>
                  </a:lnTo>
                  <a:lnTo>
                    <a:pt x="9906000" y="758939"/>
                  </a:lnTo>
                  <a:lnTo>
                    <a:pt x="9906000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850391" y="2354580"/>
              <a:ext cx="9882505" cy="0"/>
            </a:xfrm>
            <a:custGeom>
              <a:avLst/>
              <a:gdLst/>
              <a:ahLst/>
              <a:cxnLst/>
              <a:rect l="l" t="t" r="r" b="b"/>
              <a:pathLst>
                <a:path w="9882505">
                  <a:moveTo>
                    <a:pt x="0" y="0"/>
                  </a:moveTo>
                  <a:lnTo>
                    <a:pt x="9882251" y="0"/>
                  </a:lnTo>
                </a:path>
              </a:pathLst>
            </a:custGeom>
            <a:ln w="76200">
              <a:solidFill>
                <a:srgbClr val="FFFFFF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490472" y="1350263"/>
              <a:ext cx="1864360" cy="1475740"/>
            </a:xfrm>
            <a:custGeom>
              <a:avLst/>
              <a:gdLst/>
              <a:ahLst/>
              <a:cxnLst/>
              <a:rect l="l" t="t" r="r" b="b"/>
              <a:pathLst>
                <a:path w="1864360" h="1475739">
                  <a:moveTo>
                    <a:pt x="1373124" y="1034796"/>
                  </a:moveTo>
                  <a:lnTo>
                    <a:pt x="1370533" y="986815"/>
                  </a:lnTo>
                  <a:lnTo>
                    <a:pt x="1362938" y="940333"/>
                  </a:lnTo>
                  <a:lnTo>
                    <a:pt x="1350632" y="895604"/>
                  </a:lnTo>
                  <a:lnTo>
                    <a:pt x="1333855" y="852919"/>
                  </a:lnTo>
                  <a:lnTo>
                    <a:pt x="1312887" y="812520"/>
                  </a:lnTo>
                  <a:lnTo>
                    <a:pt x="1288008" y="774700"/>
                  </a:lnTo>
                  <a:lnTo>
                    <a:pt x="1259471" y="739724"/>
                  </a:lnTo>
                  <a:lnTo>
                    <a:pt x="1227543" y="707847"/>
                  </a:lnTo>
                  <a:lnTo>
                    <a:pt x="1192504" y="679361"/>
                  </a:lnTo>
                  <a:lnTo>
                    <a:pt x="1154620" y="654507"/>
                  </a:lnTo>
                  <a:lnTo>
                    <a:pt x="1114158" y="633577"/>
                  </a:lnTo>
                  <a:lnTo>
                    <a:pt x="1071384" y="616826"/>
                  </a:lnTo>
                  <a:lnTo>
                    <a:pt x="1026579" y="604532"/>
                  </a:lnTo>
                  <a:lnTo>
                    <a:pt x="979995" y="596950"/>
                  </a:lnTo>
                  <a:lnTo>
                    <a:pt x="931926" y="594360"/>
                  </a:lnTo>
                  <a:lnTo>
                    <a:pt x="883843" y="596950"/>
                  </a:lnTo>
                  <a:lnTo>
                    <a:pt x="837260" y="604532"/>
                  </a:lnTo>
                  <a:lnTo>
                    <a:pt x="792454" y="616826"/>
                  </a:lnTo>
                  <a:lnTo>
                    <a:pt x="749681" y="633577"/>
                  </a:lnTo>
                  <a:lnTo>
                    <a:pt x="709218" y="654507"/>
                  </a:lnTo>
                  <a:lnTo>
                    <a:pt x="671334" y="679361"/>
                  </a:lnTo>
                  <a:lnTo>
                    <a:pt x="636295" y="707847"/>
                  </a:lnTo>
                  <a:lnTo>
                    <a:pt x="604367" y="739724"/>
                  </a:lnTo>
                  <a:lnTo>
                    <a:pt x="575830" y="774700"/>
                  </a:lnTo>
                  <a:lnTo>
                    <a:pt x="550951" y="812520"/>
                  </a:lnTo>
                  <a:lnTo>
                    <a:pt x="529983" y="852919"/>
                  </a:lnTo>
                  <a:lnTo>
                    <a:pt x="513207" y="895604"/>
                  </a:lnTo>
                  <a:lnTo>
                    <a:pt x="500900" y="940333"/>
                  </a:lnTo>
                  <a:lnTo>
                    <a:pt x="493306" y="986815"/>
                  </a:lnTo>
                  <a:lnTo>
                    <a:pt x="490728" y="1034796"/>
                  </a:lnTo>
                  <a:lnTo>
                    <a:pt x="493306" y="1082789"/>
                  </a:lnTo>
                  <a:lnTo>
                    <a:pt x="500900" y="1129271"/>
                  </a:lnTo>
                  <a:lnTo>
                    <a:pt x="513207" y="1174000"/>
                  </a:lnTo>
                  <a:lnTo>
                    <a:pt x="529983" y="1216685"/>
                  </a:lnTo>
                  <a:lnTo>
                    <a:pt x="550951" y="1257084"/>
                  </a:lnTo>
                  <a:lnTo>
                    <a:pt x="575830" y="1294904"/>
                  </a:lnTo>
                  <a:lnTo>
                    <a:pt x="604367" y="1329880"/>
                  </a:lnTo>
                  <a:lnTo>
                    <a:pt x="636295" y="1361757"/>
                  </a:lnTo>
                  <a:lnTo>
                    <a:pt x="671334" y="1390243"/>
                  </a:lnTo>
                  <a:lnTo>
                    <a:pt x="709218" y="1415097"/>
                  </a:lnTo>
                  <a:lnTo>
                    <a:pt x="749681" y="1436027"/>
                  </a:lnTo>
                  <a:lnTo>
                    <a:pt x="792454" y="1452778"/>
                  </a:lnTo>
                  <a:lnTo>
                    <a:pt x="837260" y="1465072"/>
                  </a:lnTo>
                  <a:lnTo>
                    <a:pt x="883843" y="1472653"/>
                  </a:lnTo>
                  <a:lnTo>
                    <a:pt x="931926" y="1475232"/>
                  </a:lnTo>
                  <a:lnTo>
                    <a:pt x="979995" y="1472653"/>
                  </a:lnTo>
                  <a:lnTo>
                    <a:pt x="1026579" y="1465072"/>
                  </a:lnTo>
                  <a:lnTo>
                    <a:pt x="1071384" y="1452778"/>
                  </a:lnTo>
                  <a:lnTo>
                    <a:pt x="1114158" y="1436027"/>
                  </a:lnTo>
                  <a:lnTo>
                    <a:pt x="1154620" y="1415097"/>
                  </a:lnTo>
                  <a:lnTo>
                    <a:pt x="1192504" y="1390243"/>
                  </a:lnTo>
                  <a:lnTo>
                    <a:pt x="1227543" y="1361757"/>
                  </a:lnTo>
                  <a:lnTo>
                    <a:pt x="1259471" y="1329880"/>
                  </a:lnTo>
                  <a:lnTo>
                    <a:pt x="1288008" y="1294904"/>
                  </a:lnTo>
                  <a:lnTo>
                    <a:pt x="1312887" y="1257084"/>
                  </a:lnTo>
                  <a:lnTo>
                    <a:pt x="1333855" y="1216685"/>
                  </a:lnTo>
                  <a:lnTo>
                    <a:pt x="1350632" y="1174000"/>
                  </a:lnTo>
                  <a:lnTo>
                    <a:pt x="1362938" y="1129271"/>
                  </a:lnTo>
                  <a:lnTo>
                    <a:pt x="1370533" y="1082789"/>
                  </a:lnTo>
                  <a:lnTo>
                    <a:pt x="1373124" y="1034796"/>
                  </a:lnTo>
                  <a:close/>
                </a:path>
                <a:path w="1864360" h="1475739">
                  <a:moveTo>
                    <a:pt x="1863852" y="255270"/>
                  </a:moveTo>
                  <a:lnTo>
                    <a:pt x="1608582" y="0"/>
                  </a:lnTo>
                  <a:lnTo>
                    <a:pt x="0" y="0"/>
                  </a:lnTo>
                  <a:lnTo>
                    <a:pt x="0" y="510540"/>
                  </a:lnTo>
                  <a:lnTo>
                    <a:pt x="1608582" y="510540"/>
                  </a:lnTo>
                  <a:lnTo>
                    <a:pt x="1863852" y="255270"/>
                  </a:lnTo>
                  <a:close/>
                </a:path>
              </a:pathLst>
            </a:custGeom>
            <a:solidFill>
              <a:srgbClr val="89C9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838200" y="1426845"/>
            <a:ext cx="9906000" cy="3238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662940">
              <a:lnSpc>
                <a:spcPct val="100000"/>
              </a:lnSpc>
              <a:spcBef>
                <a:spcPts val="105"/>
              </a:spcBef>
            </a:pPr>
            <a:r>
              <a:rPr sz="1950" b="1" dirty="0">
                <a:solidFill>
                  <a:srgbClr val="FFFFFF"/>
                </a:solidFill>
                <a:latin typeface="微軟正黑體"/>
                <a:cs typeface="微軟正黑體"/>
              </a:rPr>
              <a:t>確認</a:t>
            </a:r>
            <a:r>
              <a:rPr sz="1950" b="1" spc="-10" dirty="0">
                <a:solidFill>
                  <a:srgbClr val="FFFFFF"/>
                </a:solidFill>
                <a:latin typeface="微軟正黑體"/>
                <a:cs typeface="微軟正黑體"/>
              </a:rPr>
              <a:t>AI</a:t>
            </a:r>
            <a:r>
              <a:rPr sz="1950" b="1" spc="-15" dirty="0">
                <a:solidFill>
                  <a:srgbClr val="FFFFFF"/>
                </a:solidFill>
                <a:latin typeface="微軟正黑體"/>
                <a:cs typeface="微軟正黑體"/>
              </a:rPr>
              <a:t>導入目標</a:t>
            </a:r>
            <a:endParaRPr sz="1950">
              <a:latin typeface="微軟正黑體"/>
              <a:cs typeface="微軟正黑體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2198631" y="1728977"/>
            <a:ext cx="402590" cy="1913889"/>
            <a:chOff x="2198631" y="1728977"/>
            <a:chExt cx="402590" cy="1913889"/>
          </a:xfrm>
        </p:grpSpPr>
        <p:sp>
          <p:nvSpPr>
            <p:cNvPr id="9" name="object 9"/>
            <p:cNvSpPr/>
            <p:nvPr/>
          </p:nvSpPr>
          <p:spPr>
            <a:xfrm>
              <a:off x="2378964" y="1728977"/>
              <a:ext cx="86995" cy="1913889"/>
            </a:xfrm>
            <a:custGeom>
              <a:avLst/>
              <a:gdLst/>
              <a:ahLst/>
              <a:cxnLst/>
              <a:rect l="l" t="t" r="r" b="b"/>
              <a:pathLst>
                <a:path w="86994" h="1913889">
                  <a:moveTo>
                    <a:pt x="28956" y="1829561"/>
                  </a:moveTo>
                  <a:lnTo>
                    <a:pt x="26521" y="1830052"/>
                  </a:lnTo>
                  <a:lnTo>
                    <a:pt x="12715" y="1839356"/>
                  </a:lnTo>
                  <a:lnTo>
                    <a:pt x="3411" y="1853162"/>
                  </a:lnTo>
                  <a:lnTo>
                    <a:pt x="0" y="1870075"/>
                  </a:lnTo>
                  <a:lnTo>
                    <a:pt x="3411" y="1886987"/>
                  </a:lnTo>
                  <a:lnTo>
                    <a:pt x="12715" y="1900793"/>
                  </a:lnTo>
                  <a:lnTo>
                    <a:pt x="26521" y="1910097"/>
                  </a:lnTo>
                  <a:lnTo>
                    <a:pt x="43434" y="1913509"/>
                  </a:lnTo>
                  <a:lnTo>
                    <a:pt x="60346" y="1910097"/>
                  </a:lnTo>
                  <a:lnTo>
                    <a:pt x="74152" y="1900793"/>
                  </a:lnTo>
                  <a:lnTo>
                    <a:pt x="83456" y="1886987"/>
                  </a:lnTo>
                  <a:lnTo>
                    <a:pt x="86868" y="1870075"/>
                  </a:lnTo>
                  <a:lnTo>
                    <a:pt x="28956" y="1870075"/>
                  </a:lnTo>
                  <a:lnTo>
                    <a:pt x="28956" y="1829561"/>
                  </a:lnTo>
                  <a:close/>
                </a:path>
                <a:path w="86994" h="1913889">
                  <a:moveTo>
                    <a:pt x="43434" y="1826641"/>
                  </a:moveTo>
                  <a:lnTo>
                    <a:pt x="28956" y="1829561"/>
                  </a:lnTo>
                  <a:lnTo>
                    <a:pt x="28956" y="1870075"/>
                  </a:lnTo>
                  <a:lnTo>
                    <a:pt x="57912" y="1870075"/>
                  </a:lnTo>
                  <a:lnTo>
                    <a:pt x="57912" y="1829561"/>
                  </a:lnTo>
                  <a:lnTo>
                    <a:pt x="43434" y="1826641"/>
                  </a:lnTo>
                  <a:close/>
                </a:path>
                <a:path w="86994" h="1913889">
                  <a:moveTo>
                    <a:pt x="57912" y="1829561"/>
                  </a:moveTo>
                  <a:lnTo>
                    <a:pt x="57912" y="1870075"/>
                  </a:lnTo>
                  <a:lnTo>
                    <a:pt x="86868" y="1870075"/>
                  </a:lnTo>
                  <a:lnTo>
                    <a:pt x="83456" y="1853162"/>
                  </a:lnTo>
                  <a:lnTo>
                    <a:pt x="74152" y="1839356"/>
                  </a:lnTo>
                  <a:lnTo>
                    <a:pt x="60346" y="1830052"/>
                  </a:lnTo>
                  <a:lnTo>
                    <a:pt x="57912" y="1829561"/>
                  </a:lnTo>
                  <a:close/>
                </a:path>
                <a:path w="86994" h="1913889">
                  <a:moveTo>
                    <a:pt x="57912" y="0"/>
                  </a:moveTo>
                  <a:lnTo>
                    <a:pt x="28956" y="0"/>
                  </a:lnTo>
                  <a:lnTo>
                    <a:pt x="28956" y="1829561"/>
                  </a:lnTo>
                  <a:lnTo>
                    <a:pt x="43434" y="1826641"/>
                  </a:lnTo>
                  <a:lnTo>
                    <a:pt x="57912" y="1826641"/>
                  </a:lnTo>
                  <a:lnTo>
                    <a:pt x="57912" y="0"/>
                  </a:lnTo>
                  <a:close/>
                </a:path>
                <a:path w="86994" h="1913889">
                  <a:moveTo>
                    <a:pt x="57912" y="1826641"/>
                  </a:moveTo>
                  <a:lnTo>
                    <a:pt x="43434" y="1826641"/>
                  </a:lnTo>
                  <a:lnTo>
                    <a:pt x="57912" y="1829561"/>
                  </a:lnTo>
                  <a:lnTo>
                    <a:pt x="57912" y="1826641"/>
                  </a:lnTo>
                  <a:close/>
                </a:path>
              </a:pathLst>
            </a:custGeom>
            <a:solidFill>
              <a:srgbClr val="89C9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198624" y="2183891"/>
              <a:ext cx="402590" cy="402590"/>
            </a:xfrm>
            <a:custGeom>
              <a:avLst/>
              <a:gdLst/>
              <a:ahLst/>
              <a:cxnLst/>
              <a:rect l="l" t="t" r="r" b="b"/>
              <a:pathLst>
                <a:path w="402589" h="402589">
                  <a:moveTo>
                    <a:pt x="146812" y="173736"/>
                  </a:moveTo>
                  <a:lnTo>
                    <a:pt x="144653" y="163804"/>
                  </a:lnTo>
                  <a:lnTo>
                    <a:pt x="138849" y="155549"/>
                  </a:lnTo>
                  <a:lnTo>
                    <a:pt x="130352" y="149923"/>
                  </a:lnTo>
                  <a:lnTo>
                    <a:pt x="120142" y="147828"/>
                  </a:lnTo>
                  <a:lnTo>
                    <a:pt x="109918" y="149923"/>
                  </a:lnTo>
                  <a:lnTo>
                    <a:pt x="101422" y="155549"/>
                  </a:lnTo>
                  <a:lnTo>
                    <a:pt x="95618" y="163804"/>
                  </a:lnTo>
                  <a:lnTo>
                    <a:pt x="93472" y="173736"/>
                  </a:lnTo>
                  <a:lnTo>
                    <a:pt x="95618" y="184111"/>
                  </a:lnTo>
                  <a:lnTo>
                    <a:pt x="101422" y="192316"/>
                  </a:lnTo>
                  <a:lnTo>
                    <a:pt x="109918" y="197713"/>
                  </a:lnTo>
                  <a:lnTo>
                    <a:pt x="120142" y="199644"/>
                  </a:lnTo>
                  <a:lnTo>
                    <a:pt x="130352" y="197713"/>
                  </a:lnTo>
                  <a:lnTo>
                    <a:pt x="138849" y="192316"/>
                  </a:lnTo>
                  <a:lnTo>
                    <a:pt x="144653" y="184111"/>
                  </a:lnTo>
                  <a:lnTo>
                    <a:pt x="146812" y="173736"/>
                  </a:lnTo>
                  <a:close/>
                </a:path>
                <a:path w="402589" h="402589">
                  <a:moveTo>
                    <a:pt x="227584" y="173736"/>
                  </a:moveTo>
                  <a:lnTo>
                    <a:pt x="225640" y="163804"/>
                  </a:lnTo>
                  <a:lnTo>
                    <a:pt x="220243" y="155549"/>
                  </a:lnTo>
                  <a:lnTo>
                    <a:pt x="212039" y="149923"/>
                  </a:lnTo>
                  <a:lnTo>
                    <a:pt x="201676" y="147828"/>
                  </a:lnTo>
                  <a:lnTo>
                    <a:pt x="191731" y="149923"/>
                  </a:lnTo>
                  <a:lnTo>
                    <a:pt x="183476" y="155549"/>
                  </a:lnTo>
                  <a:lnTo>
                    <a:pt x="177850" y="163804"/>
                  </a:lnTo>
                  <a:lnTo>
                    <a:pt x="175768" y="173736"/>
                  </a:lnTo>
                  <a:lnTo>
                    <a:pt x="177850" y="184111"/>
                  </a:lnTo>
                  <a:lnTo>
                    <a:pt x="183476" y="192316"/>
                  </a:lnTo>
                  <a:lnTo>
                    <a:pt x="191731" y="197713"/>
                  </a:lnTo>
                  <a:lnTo>
                    <a:pt x="201676" y="199644"/>
                  </a:lnTo>
                  <a:lnTo>
                    <a:pt x="212039" y="197713"/>
                  </a:lnTo>
                  <a:lnTo>
                    <a:pt x="220243" y="192316"/>
                  </a:lnTo>
                  <a:lnTo>
                    <a:pt x="225640" y="184111"/>
                  </a:lnTo>
                  <a:lnTo>
                    <a:pt x="227584" y="173736"/>
                  </a:lnTo>
                  <a:close/>
                </a:path>
                <a:path w="402589" h="402589">
                  <a:moveTo>
                    <a:pt x="308356" y="173736"/>
                  </a:moveTo>
                  <a:lnTo>
                    <a:pt x="306412" y="163804"/>
                  </a:lnTo>
                  <a:lnTo>
                    <a:pt x="301015" y="155549"/>
                  </a:lnTo>
                  <a:lnTo>
                    <a:pt x="292811" y="149923"/>
                  </a:lnTo>
                  <a:lnTo>
                    <a:pt x="282448" y="147828"/>
                  </a:lnTo>
                  <a:lnTo>
                    <a:pt x="272503" y="149923"/>
                  </a:lnTo>
                  <a:lnTo>
                    <a:pt x="264248" y="155549"/>
                  </a:lnTo>
                  <a:lnTo>
                    <a:pt x="258622" y="163804"/>
                  </a:lnTo>
                  <a:lnTo>
                    <a:pt x="256540" y="173736"/>
                  </a:lnTo>
                  <a:lnTo>
                    <a:pt x="258622" y="184111"/>
                  </a:lnTo>
                  <a:lnTo>
                    <a:pt x="264248" y="192316"/>
                  </a:lnTo>
                  <a:lnTo>
                    <a:pt x="272503" y="197713"/>
                  </a:lnTo>
                  <a:lnTo>
                    <a:pt x="282448" y="199644"/>
                  </a:lnTo>
                  <a:lnTo>
                    <a:pt x="292811" y="197713"/>
                  </a:lnTo>
                  <a:lnTo>
                    <a:pt x="301015" y="192316"/>
                  </a:lnTo>
                  <a:lnTo>
                    <a:pt x="306412" y="184111"/>
                  </a:lnTo>
                  <a:lnTo>
                    <a:pt x="308356" y="173736"/>
                  </a:lnTo>
                  <a:close/>
                </a:path>
                <a:path w="402589" h="402589">
                  <a:moveTo>
                    <a:pt x="402272" y="173659"/>
                  </a:moveTo>
                  <a:lnTo>
                    <a:pt x="398208" y="138887"/>
                  </a:lnTo>
                  <a:lnTo>
                    <a:pt x="386334" y="105410"/>
                  </a:lnTo>
                  <a:lnTo>
                    <a:pt x="376466" y="90157"/>
                  </a:lnTo>
                  <a:lnTo>
                    <a:pt x="376466" y="173659"/>
                  </a:lnTo>
                  <a:lnTo>
                    <a:pt x="372910" y="202095"/>
                  </a:lnTo>
                  <a:lnTo>
                    <a:pt x="336511" y="266090"/>
                  </a:lnTo>
                  <a:lnTo>
                    <a:pt x="299986" y="294855"/>
                  </a:lnTo>
                  <a:lnTo>
                    <a:pt x="254520" y="313829"/>
                  </a:lnTo>
                  <a:lnTo>
                    <a:pt x="202057" y="320675"/>
                  </a:lnTo>
                  <a:lnTo>
                    <a:pt x="197916" y="320675"/>
                  </a:lnTo>
                  <a:lnTo>
                    <a:pt x="189484" y="320294"/>
                  </a:lnTo>
                  <a:lnTo>
                    <a:pt x="183045" y="319824"/>
                  </a:lnTo>
                  <a:lnTo>
                    <a:pt x="176530" y="319151"/>
                  </a:lnTo>
                  <a:lnTo>
                    <a:pt x="172593" y="319151"/>
                  </a:lnTo>
                  <a:lnTo>
                    <a:pt x="169164" y="320294"/>
                  </a:lnTo>
                  <a:lnTo>
                    <a:pt x="169367" y="320294"/>
                  </a:lnTo>
                  <a:lnTo>
                    <a:pt x="165608" y="323088"/>
                  </a:lnTo>
                  <a:lnTo>
                    <a:pt x="132461" y="355219"/>
                  </a:lnTo>
                  <a:lnTo>
                    <a:pt x="132461" y="313055"/>
                  </a:lnTo>
                  <a:lnTo>
                    <a:pt x="129413" y="308102"/>
                  </a:lnTo>
                  <a:lnTo>
                    <a:pt x="124460" y="305054"/>
                  </a:lnTo>
                  <a:lnTo>
                    <a:pt x="103060" y="294855"/>
                  </a:lnTo>
                  <a:lnTo>
                    <a:pt x="83527" y="282219"/>
                  </a:lnTo>
                  <a:lnTo>
                    <a:pt x="66802" y="267792"/>
                  </a:lnTo>
                  <a:lnTo>
                    <a:pt x="53086" y="251841"/>
                  </a:lnTo>
                  <a:lnTo>
                    <a:pt x="31965" y="213055"/>
                  </a:lnTo>
                  <a:lnTo>
                    <a:pt x="25209" y="172427"/>
                  </a:lnTo>
                  <a:lnTo>
                    <a:pt x="31953" y="132334"/>
                  </a:lnTo>
                  <a:lnTo>
                    <a:pt x="51308" y="95173"/>
                  </a:lnTo>
                  <a:lnTo>
                    <a:pt x="82435" y="63309"/>
                  </a:lnTo>
                  <a:lnTo>
                    <a:pt x="124460" y="39116"/>
                  </a:lnTo>
                  <a:lnTo>
                    <a:pt x="179997" y="25069"/>
                  </a:lnTo>
                  <a:lnTo>
                    <a:pt x="200660" y="24130"/>
                  </a:lnTo>
                  <a:lnTo>
                    <a:pt x="254152" y="31216"/>
                  </a:lnTo>
                  <a:lnTo>
                    <a:pt x="300291" y="50723"/>
                  </a:lnTo>
                  <a:lnTo>
                    <a:pt x="336994" y="80022"/>
                  </a:lnTo>
                  <a:lnTo>
                    <a:pt x="362204" y="116459"/>
                  </a:lnTo>
                  <a:lnTo>
                    <a:pt x="376351" y="172427"/>
                  </a:lnTo>
                  <a:lnTo>
                    <a:pt x="376466" y="173659"/>
                  </a:lnTo>
                  <a:lnTo>
                    <a:pt x="376466" y="90157"/>
                  </a:lnTo>
                  <a:lnTo>
                    <a:pt x="332257" y="40995"/>
                  </a:lnTo>
                  <a:lnTo>
                    <a:pt x="293776" y="18897"/>
                  </a:lnTo>
                  <a:lnTo>
                    <a:pt x="249453" y="4902"/>
                  </a:lnTo>
                  <a:lnTo>
                    <a:pt x="200660" y="0"/>
                  </a:lnTo>
                  <a:lnTo>
                    <a:pt x="147472" y="6184"/>
                  </a:lnTo>
                  <a:lnTo>
                    <a:pt x="99580" y="23622"/>
                  </a:lnTo>
                  <a:lnTo>
                    <a:pt x="58928" y="50723"/>
                  </a:lnTo>
                  <a:lnTo>
                    <a:pt x="27495" y="85826"/>
                  </a:lnTo>
                  <a:lnTo>
                    <a:pt x="7188" y="127330"/>
                  </a:lnTo>
                  <a:lnTo>
                    <a:pt x="177" y="172427"/>
                  </a:lnTo>
                  <a:lnTo>
                    <a:pt x="0" y="173659"/>
                  </a:lnTo>
                  <a:lnTo>
                    <a:pt x="8013" y="222440"/>
                  </a:lnTo>
                  <a:lnTo>
                    <a:pt x="30314" y="265557"/>
                  </a:lnTo>
                  <a:lnTo>
                    <a:pt x="64287" y="301345"/>
                  </a:lnTo>
                  <a:lnTo>
                    <a:pt x="107315" y="328168"/>
                  </a:lnTo>
                  <a:lnTo>
                    <a:pt x="107315" y="392430"/>
                  </a:lnTo>
                  <a:lnTo>
                    <a:pt x="109347" y="397383"/>
                  </a:lnTo>
                  <a:lnTo>
                    <a:pt x="112395" y="399415"/>
                  </a:lnTo>
                  <a:lnTo>
                    <a:pt x="114681" y="401320"/>
                  </a:lnTo>
                  <a:lnTo>
                    <a:pt x="117729" y="402336"/>
                  </a:lnTo>
                  <a:lnTo>
                    <a:pt x="124333" y="402336"/>
                  </a:lnTo>
                  <a:lnTo>
                    <a:pt x="127762" y="401066"/>
                  </a:lnTo>
                  <a:lnTo>
                    <a:pt x="173609" y="355219"/>
                  </a:lnTo>
                  <a:lnTo>
                    <a:pt x="181610" y="347218"/>
                  </a:lnTo>
                  <a:lnTo>
                    <a:pt x="189103" y="347980"/>
                  </a:lnTo>
                  <a:lnTo>
                    <a:pt x="196469" y="348361"/>
                  </a:lnTo>
                  <a:lnTo>
                    <a:pt x="203708" y="348361"/>
                  </a:lnTo>
                  <a:lnTo>
                    <a:pt x="214185" y="347218"/>
                  </a:lnTo>
                  <a:lnTo>
                    <a:pt x="251002" y="343204"/>
                  </a:lnTo>
                  <a:lnTo>
                    <a:pt x="294424" y="328637"/>
                  </a:lnTo>
                  <a:lnTo>
                    <a:pt x="307809" y="320675"/>
                  </a:lnTo>
                  <a:lnTo>
                    <a:pt x="332562" y="305981"/>
                  </a:lnTo>
                  <a:lnTo>
                    <a:pt x="364007" y="276593"/>
                  </a:lnTo>
                  <a:lnTo>
                    <a:pt x="387350" y="241808"/>
                  </a:lnTo>
                  <a:lnTo>
                    <a:pt x="398614" y="208407"/>
                  </a:lnTo>
                  <a:lnTo>
                    <a:pt x="402272" y="17365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/>
          <p:nvPr/>
        </p:nvSpPr>
        <p:spPr>
          <a:xfrm>
            <a:off x="1981200" y="3707891"/>
            <a:ext cx="988060" cy="428625"/>
          </a:xfrm>
          <a:custGeom>
            <a:avLst/>
            <a:gdLst/>
            <a:ahLst/>
            <a:cxnLst/>
            <a:rect l="l" t="t" r="r" b="b"/>
            <a:pathLst>
              <a:path w="988060" h="428625">
                <a:moveTo>
                  <a:pt x="493775" y="0"/>
                </a:moveTo>
                <a:lnTo>
                  <a:pt x="426781" y="1955"/>
                </a:lnTo>
                <a:lnTo>
                  <a:pt x="362523" y="7649"/>
                </a:lnTo>
                <a:lnTo>
                  <a:pt x="301591" y="16829"/>
                </a:lnTo>
                <a:lnTo>
                  <a:pt x="244573" y="29238"/>
                </a:lnTo>
                <a:lnTo>
                  <a:pt x="192059" y="44620"/>
                </a:lnTo>
                <a:lnTo>
                  <a:pt x="144637" y="62722"/>
                </a:lnTo>
                <a:lnTo>
                  <a:pt x="102895" y="83286"/>
                </a:lnTo>
                <a:lnTo>
                  <a:pt x="67422" y="106059"/>
                </a:lnTo>
                <a:lnTo>
                  <a:pt x="17640" y="157206"/>
                </a:lnTo>
                <a:lnTo>
                  <a:pt x="0" y="214121"/>
                </a:lnTo>
                <a:lnTo>
                  <a:pt x="4508" y="243173"/>
                </a:lnTo>
                <a:lnTo>
                  <a:pt x="38808" y="297459"/>
                </a:lnTo>
                <a:lnTo>
                  <a:pt x="102895" y="344957"/>
                </a:lnTo>
                <a:lnTo>
                  <a:pt x="144637" y="365521"/>
                </a:lnTo>
                <a:lnTo>
                  <a:pt x="192059" y="383623"/>
                </a:lnTo>
                <a:lnTo>
                  <a:pt x="244573" y="399005"/>
                </a:lnTo>
                <a:lnTo>
                  <a:pt x="301591" y="411414"/>
                </a:lnTo>
                <a:lnTo>
                  <a:pt x="362523" y="420594"/>
                </a:lnTo>
                <a:lnTo>
                  <a:pt x="426781" y="426288"/>
                </a:lnTo>
                <a:lnTo>
                  <a:pt x="493775" y="428243"/>
                </a:lnTo>
                <a:lnTo>
                  <a:pt x="560770" y="426288"/>
                </a:lnTo>
                <a:lnTo>
                  <a:pt x="625028" y="420594"/>
                </a:lnTo>
                <a:lnTo>
                  <a:pt x="685960" y="411414"/>
                </a:lnTo>
                <a:lnTo>
                  <a:pt x="742978" y="399005"/>
                </a:lnTo>
                <a:lnTo>
                  <a:pt x="795492" y="383623"/>
                </a:lnTo>
                <a:lnTo>
                  <a:pt x="842914" y="365521"/>
                </a:lnTo>
                <a:lnTo>
                  <a:pt x="884656" y="344957"/>
                </a:lnTo>
                <a:lnTo>
                  <a:pt x="920129" y="322184"/>
                </a:lnTo>
                <a:lnTo>
                  <a:pt x="969911" y="271037"/>
                </a:lnTo>
                <a:lnTo>
                  <a:pt x="987551" y="214121"/>
                </a:lnTo>
                <a:lnTo>
                  <a:pt x="983043" y="185070"/>
                </a:lnTo>
                <a:lnTo>
                  <a:pt x="948743" y="130784"/>
                </a:lnTo>
                <a:lnTo>
                  <a:pt x="884656" y="83286"/>
                </a:lnTo>
                <a:lnTo>
                  <a:pt x="842914" y="62722"/>
                </a:lnTo>
                <a:lnTo>
                  <a:pt x="795492" y="44620"/>
                </a:lnTo>
                <a:lnTo>
                  <a:pt x="742978" y="29238"/>
                </a:lnTo>
                <a:lnTo>
                  <a:pt x="685960" y="16829"/>
                </a:lnTo>
                <a:lnTo>
                  <a:pt x="625028" y="7649"/>
                </a:lnTo>
                <a:lnTo>
                  <a:pt x="560770" y="1955"/>
                </a:lnTo>
                <a:lnTo>
                  <a:pt x="493775" y="0"/>
                </a:lnTo>
                <a:close/>
              </a:path>
            </a:pathLst>
          </a:custGeom>
          <a:solidFill>
            <a:srgbClr val="89C9D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2402204" y="3780282"/>
            <a:ext cx="144780" cy="2724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600" spc="-50" dirty="0">
                <a:solidFill>
                  <a:srgbClr val="FFFFFF"/>
                </a:solidFill>
                <a:latin typeface="微軟正黑體"/>
                <a:cs typeface="微軟正黑體"/>
              </a:rPr>
              <a:t>1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598167" y="4361434"/>
            <a:ext cx="2052320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z="1600" spc="-25" dirty="0">
                <a:latin typeface="微軟正黑體"/>
                <a:cs typeface="微軟正黑體"/>
              </a:rPr>
              <a:t>設定可追蹤及檢視</a:t>
            </a:r>
            <a:r>
              <a:rPr sz="1600" spc="-20" dirty="0">
                <a:latin typeface="微軟正黑體"/>
                <a:cs typeface="微軟正黑體"/>
              </a:rPr>
              <a:t>AI</a:t>
            </a:r>
            <a:r>
              <a:rPr sz="1600" spc="-50" dirty="0">
                <a:latin typeface="微軟正黑體"/>
                <a:cs typeface="微軟正黑體"/>
              </a:rPr>
              <a:t>效</a:t>
            </a:r>
            <a:r>
              <a:rPr sz="1600" spc="-30" dirty="0">
                <a:latin typeface="微軟正黑體"/>
                <a:cs typeface="微軟正黑體"/>
              </a:rPr>
              <a:t>能的指標，以便後續評</a:t>
            </a:r>
            <a:r>
              <a:rPr sz="1600" spc="-35" dirty="0">
                <a:latin typeface="微軟正黑體"/>
                <a:cs typeface="微軟正黑體"/>
              </a:rPr>
              <a:t>估效益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879347" y="4381500"/>
            <a:ext cx="640080" cy="585470"/>
          </a:xfrm>
          <a:custGeom>
            <a:avLst/>
            <a:gdLst/>
            <a:ahLst/>
            <a:cxnLst/>
            <a:rect l="l" t="t" r="r" b="b"/>
            <a:pathLst>
              <a:path w="640080" h="585470">
                <a:moveTo>
                  <a:pt x="542544" y="0"/>
                </a:moveTo>
                <a:lnTo>
                  <a:pt x="97536" y="0"/>
                </a:lnTo>
                <a:lnTo>
                  <a:pt x="59573" y="7667"/>
                </a:lnTo>
                <a:lnTo>
                  <a:pt x="28570" y="28575"/>
                </a:lnTo>
                <a:lnTo>
                  <a:pt x="7665" y="59578"/>
                </a:lnTo>
                <a:lnTo>
                  <a:pt x="0" y="97536"/>
                </a:lnTo>
                <a:lnTo>
                  <a:pt x="0" y="487680"/>
                </a:lnTo>
                <a:lnTo>
                  <a:pt x="7665" y="525637"/>
                </a:lnTo>
                <a:lnTo>
                  <a:pt x="28570" y="556641"/>
                </a:lnTo>
                <a:lnTo>
                  <a:pt x="59573" y="577548"/>
                </a:lnTo>
                <a:lnTo>
                  <a:pt x="97536" y="585216"/>
                </a:lnTo>
                <a:lnTo>
                  <a:pt x="542544" y="585216"/>
                </a:lnTo>
                <a:lnTo>
                  <a:pt x="580501" y="577548"/>
                </a:lnTo>
                <a:lnTo>
                  <a:pt x="611505" y="556640"/>
                </a:lnTo>
                <a:lnTo>
                  <a:pt x="632412" y="525637"/>
                </a:lnTo>
                <a:lnTo>
                  <a:pt x="640080" y="487680"/>
                </a:lnTo>
                <a:lnTo>
                  <a:pt x="640080" y="97536"/>
                </a:lnTo>
                <a:lnTo>
                  <a:pt x="632412" y="59578"/>
                </a:lnTo>
                <a:lnTo>
                  <a:pt x="611505" y="28575"/>
                </a:lnTo>
                <a:lnTo>
                  <a:pt x="580501" y="7667"/>
                </a:lnTo>
                <a:lnTo>
                  <a:pt x="542544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1008075" y="4549266"/>
            <a:ext cx="38227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25" dirty="0">
                <a:solidFill>
                  <a:srgbClr val="FFFFFF"/>
                </a:solidFill>
                <a:latin typeface="微軟正黑體"/>
                <a:cs typeface="微軟正黑體"/>
              </a:rPr>
              <a:t>目的</a:t>
            </a:r>
            <a:endParaRPr sz="1400">
              <a:latin typeface="微軟正黑體"/>
              <a:cs typeface="微軟正黑體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879347" y="5262371"/>
            <a:ext cx="640080" cy="584200"/>
          </a:xfrm>
          <a:custGeom>
            <a:avLst/>
            <a:gdLst/>
            <a:ahLst/>
            <a:cxnLst/>
            <a:rect l="l" t="t" r="r" b="b"/>
            <a:pathLst>
              <a:path w="640080" h="584200">
                <a:moveTo>
                  <a:pt x="542798" y="0"/>
                </a:moveTo>
                <a:lnTo>
                  <a:pt x="97282" y="0"/>
                </a:lnTo>
                <a:lnTo>
                  <a:pt x="59418" y="7645"/>
                </a:lnTo>
                <a:lnTo>
                  <a:pt x="28495" y="28495"/>
                </a:lnTo>
                <a:lnTo>
                  <a:pt x="7645" y="59418"/>
                </a:lnTo>
                <a:lnTo>
                  <a:pt x="0" y="97281"/>
                </a:lnTo>
                <a:lnTo>
                  <a:pt x="0" y="486409"/>
                </a:lnTo>
                <a:lnTo>
                  <a:pt x="7645" y="524273"/>
                </a:lnTo>
                <a:lnTo>
                  <a:pt x="28495" y="555196"/>
                </a:lnTo>
                <a:lnTo>
                  <a:pt x="59418" y="576046"/>
                </a:lnTo>
                <a:lnTo>
                  <a:pt x="97282" y="583691"/>
                </a:lnTo>
                <a:lnTo>
                  <a:pt x="542798" y="583691"/>
                </a:lnTo>
                <a:lnTo>
                  <a:pt x="580661" y="576046"/>
                </a:lnTo>
                <a:lnTo>
                  <a:pt x="611584" y="555196"/>
                </a:lnTo>
                <a:lnTo>
                  <a:pt x="632434" y="524273"/>
                </a:lnTo>
                <a:lnTo>
                  <a:pt x="640080" y="486409"/>
                </a:lnTo>
                <a:lnTo>
                  <a:pt x="640080" y="97281"/>
                </a:lnTo>
                <a:lnTo>
                  <a:pt x="632434" y="59418"/>
                </a:lnTo>
                <a:lnTo>
                  <a:pt x="611584" y="28495"/>
                </a:lnTo>
                <a:lnTo>
                  <a:pt x="580661" y="7645"/>
                </a:lnTo>
                <a:lnTo>
                  <a:pt x="542798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1008075" y="5429808"/>
            <a:ext cx="382270" cy="2400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30" dirty="0">
                <a:solidFill>
                  <a:srgbClr val="FFFFFF"/>
                </a:solidFill>
                <a:latin typeface="微軟正黑體"/>
                <a:cs typeface="微軟正黑體"/>
              </a:rPr>
              <a:t>作法</a:t>
            </a:r>
            <a:endParaRPr sz="1400">
              <a:latin typeface="微軟正黑體"/>
              <a:cs typeface="微軟正黑體"/>
            </a:endParaRPr>
          </a:p>
        </p:txBody>
      </p:sp>
      <p:sp>
        <p:nvSpPr>
          <p:cNvPr id="20" name="object 2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t>23</a:t>
            </a:fld>
            <a:endParaRPr spc="-25" dirty="0"/>
          </a:p>
        </p:txBody>
      </p:sp>
      <p:sp>
        <p:nvSpPr>
          <p:cNvPr id="18" name="object 18"/>
          <p:cNvSpPr txBox="1"/>
          <p:nvPr/>
        </p:nvSpPr>
        <p:spPr>
          <a:xfrm>
            <a:off x="1598167" y="5390184"/>
            <a:ext cx="192849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95"/>
              </a:spcBef>
              <a:buFont typeface="Wingdings"/>
              <a:buChar char=""/>
              <a:tabLst>
                <a:tab pos="299085" algn="l"/>
              </a:tabLst>
            </a:pPr>
            <a:r>
              <a:rPr sz="1600" spc="-30" dirty="0">
                <a:latin typeface="微軟正黑體"/>
                <a:cs typeface="微軟正黑體"/>
              </a:rPr>
              <a:t>企業部門主管</a:t>
            </a:r>
            <a:endParaRPr sz="1600">
              <a:latin typeface="微軟正黑體"/>
              <a:cs typeface="微軟正黑體"/>
            </a:endParaRPr>
          </a:p>
          <a:p>
            <a:pPr marL="299085" indent="-286385">
              <a:lnSpc>
                <a:spcPct val="100000"/>
              </a:lnSpc>
              <a:buFont typeface="Wingdings"/>
              <a:buChar char=""/>
              <a:tabLst>
                <a:tab pos="299085" algn="l"/>
              </a:tabLst>
            </a:pPr>
            <a:r>
              <a:rPr sz="1600" spc="-30" dirty="0">
                <a:latin typeface="微軟正黑體"/>
                <a:cs typeface="微軟正黑體"/>
              </a:rPr>
              <a:t>設定可量化且與</a:t>
            </a:r>
            <a:r>
              <a:rPr sz="1600" spc="-25" dirty="0">
                <a:latin typeface="微軟正黑體"/>
                <a:cs typeface="微軟正黑體"/>
              </a:rPr>
              <a:t>AI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884933" y="5878169"/>
            <a:ext cx="1647189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600" spc="-30" dirty="0">
                <a:latin typeface="微軟正黑體"/>
                <a:cs typeface="微軟正黑體"/>
              </a:rPr>
              <a:t>實際任務高度相關</a:t>
            </a:r>
            <a:r>
              <a:rPr sz="1600" spc="-35" dirty="0">
                <a:latin typeface="微軟正黑體"/>
                <a:cs typeface="微軟正黑體"/>
              </a:rPr>
              <a:t>的指標</a:t>
            </a:r>
            <a:endParaRPr sz="1600">
              <a:latin typeface="微軟正黑體"/>
              <a:cs typeface="微軟正黑體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步驟一：確認</a:t>
            </a:r>
            <a:r>
              <a:rPr spc="-25" dirty="0"/>
              <a:t>AI</a:t>
            </a:r>
            <a:r>
              <a:rPr spc="-15" dirty="0"/>
              <a:t>導入目標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121151" y="891539"/>
            <a:ext cx="1678686" cy="509777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1830323" y="3038855"/>
            <a:ext cx="647700" cy="360045"/>
          </a:xfrm>
          <a:prstGeom prst="rect">
            <a:avLst/>
          </a:prstGeom>
          <a:solidFill>
            <a:srgbClr val="D9D9D9"/>
          </a:solidFill>
        </p:spPr>
        <p:txBody>
          <a:bodyPr vert="horz" wrap="square" lIns="0" tIns="51435" rIns="0" bIns="0" rtlCol="0">
            <a:spAutoFit/>
          </a:bodyPr>
          <a:lstStyle/>
          <a:p>
            <a:pPr marL="162560">
              <a:lnSpc>
                <a:spcPct val="100000"/>
              </a:lnSpc>
              <a:spcBef>
                <a:spcPts val="405"/>
              </a:spcBef>
            </a:pPr>
            <a:r>
              <a:rPr sz="1600" spc="-25" dirty="0">
                <a:latin typeface="微軟正黑體"/>
                <a:cs typeface="微軟正黑體"/>
              </a:rPr>
              <a:t>例</a:t>
            </a:r>
            <a:r>
              <a:rPr sz="1600" spc="-50" dirty="0">
                <a:latin typeface="微軟正黑體"/>
                <a:cs typeface="微軟正黑體"/>
              </a:rPr>
              <a:t>2</a:t>
            </a:r>
            <a:endParaRPr sz="1600">
              <a:latin typeface="微軟正黑體"/>
              <a:cs typeface="微軟正黑體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779008" y="891539"/>
            <a:ext cx="1678686" cy="509777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3492500" y="992251"/>
            <a:ext cx="359791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670175" algn="l"/>
              </a:tabLst>
            </a:pPr>
            <a:r>
              <a:rPr sz="1800" b="1" dirty="0">
                <a:solidFill>
                  <a:srgbClr val="FFFFFF"/>
                </a:solidFill>
                <a:latin typeface="微軟正黑體"/>
                <a:cs typeface="微軟正黑體"/>
              </a:rPr>
              <a:t>業務痛</a:t>
            </a:r>
            <a:r>
              <a:rPr sz="1800" b="1" spc="-50" dirty="0">
                <a:solidFill>
                  <a:srgbClr val="FFFFFF"/>
                </a:solidFill>
                <a:latin typeface="微軟正黑體"/>
                <a:cs typeface="微軟正黑體"/>
              </a:rPr>
              <a:t>點</a:t>
            </a:r>
            <a:r>
              <a:rPr sz="1800" b="1" dirty="0">
                <a:solidFill>
                  <a:srgbClr val="FFFFFF"/>
                </a:solidFill>
                <a:latin typeface="微軟正黑體"/>
                <a:cs typeface="微軟正黑體"/>
              </a:rPr>
              <a:t>	發生原</a:t>
            </a:r>
            <a:r>
              <a:rPr sz="1800" b="1" spc="-50" dirty="0">
                <a:solidFill>
                  <a:srgbClr val="FFFFFF"/>
                </a:solidFill>
                <a:latin typeface="微軟正黑體"/>
                <a:cs typeface="微軟正黑體"/>
              </a:rPr>
              <a:t>因</a:t>
            </a:r>
            <a:endParaRPr sz="1800">
              <a:latin typeface="微軟正黑體"/>
              <a:cs typeface="微軟正黑體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436864" y="891539"/>
            <a:ext cx="1678685" cy="509777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8808846" y="992251"/>
            <a:ext cx="93980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5" dirty="0">
                <a:solidFill>
                  <a:srgbClr val="FFFFFF"/>
                </a:solidFill>
                <a:latin typeface="微軟正黑體"/>
                <a:cs typeface="微軟正黑體"/>
              </a:rPr>
              <a:t>量化結果</a:t>
            </a:r>
            <a:endParaRPr sz="1800">
              <a:latin typeface="微軟正黑體"/>
              <a:cs typeface="微軟正黑體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983229" y="2925317"/>
            <a:ext cx="2016760" cy="937260"/>
          </a:xfrm>
          <a:prstGeom prst="rect">
            <a:avLst/>
          </a:prstGeom>
          <a:ln w="25907">
            <a:solidFill>
              <a:srgbClr val="F1F1F1"/>
            </a:solidFill>
          </a:ln>
        </p:spPr>
        <p:txBody>
          <a:bodyPr vert="horz" wrap="square" lIns="0" tIns="217804" rIns="0" bIns="0" rtlCol="0">
            <a:spAutoFit/>
          </a:bodyPr>
          <a:lstStyle/>
          <a:p>
            <a:pPr marL="399415" marR="88900" indent="-304800">
              <a:lnSpc>
                <a:spcPct val="100000"/>
              </a:lnSpc>
              <a:spcBef>
                <a:spcPts val="1714"/>
              </a:spcBef>
            </a:pPr>
            <a:r>
              <a:rPr sz="1600" spc="-30" dirty="0">
                <a:latin typeface="微軟正黑體"/>
                <a:cs typeface="微軟正黑體"/>
              </a:rPr>
              <a:t>人力進行品質檢測耗時且漏檢率高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348478" y="2925317"/>
            <a:ext cx="2440940" cy="937260"/>
          </a:xfrm>
          <a:prstGeom prst="rect">
            <a:avLst/>
          </a:prstGeom>
          <a:ln w="25907">
            <a:solidFill>
              <a:srgbClr val="F1F1F1"/>
            </a:solidFill>
          </a:ln>
        </p:spPr>
        <p:txBody>
          <a:bodyPr vert="horz" wrap="square" lIns="0" tIns="217804" rIns="0" bIns="0" rtlCol="0">
            <a:spAutoFit/>
          </a:bodyPr>
          <a:lstStyle/>
          <a:p>
            <a:pPr marL="205104" indent="-210820">
              <a:lnSpc>
                <a:spcPct val="100000"/>
              </a:lnSpc>
              <a:spcBef>
                <a:spcPts val="1714"/>
              </a:spcBef>
            </a:pPr>
            <a:r>
              <a:rPr sz="1600" spc="-30" dirty="0">
                <a:latin typeface="微軟正黑體"/>
                <a:cs typeface="微軟正黑體"/>
              </a:rPr>
              <a:t>人員作業時程長眼力疲勞、缺乏統一檢測標準等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135873" y="2925317"/>
            <a:ext cx="2284730" cy="937260"/>
          </a:xfrm>
          <a:prstGeom prst="rect">
            <a:avLst/>
          </a:prstGeom>
          <a:ln w="25907">
            <a:solidFill>
              <a:srgbClr val="F1F1F1"/>
            </a:solidFill>
          </a:ln>
        </p:spPr>
        <p:txBody>
          <a:bodyPr vert="horz" wrap="square" lIns="0" tIns="95885" rIns="0" bIns="0" rtlCol="0">
            <a:spAutoFit/>
          </a:bodyPr>
          <a:lstStyle/>
          <a:p>
            <a:pPr marL="377825" indent="-286385">
              <a:lnSpc>
                <a:spcPct val="100000"/>
              </a:lnSpc>
              <a:spcBef>
                <a:spcPts val="755"/>
              </a:spcBef>
              <a:buFont typeface="Arial"/>
              <a:buChar char="•"/>
              <a:tabLst>
                <a:tab pos="377825" algn="l"/>
                <a:tab pos="1777364" algn="l"/>
              </a:tabLst>
            </a:pPr>
            <a:r>
              <a:rPr sz="1600" spc="-25" dirty="0">
                <a:latin typeface="微軟正黑體"/>
                <a:cs typeface="微軟正黑體"/>
              </a:rPr>
              <a:t>品檢人員數</a:t>
            </a:r>
            <a:r>
              <a:rPr sz="1600" spc="-50" dirty="0">
                <a:latin typeface="微軟正黑體"/>
                <a:cs typeface="微軟正黑體"/>
              </a:rPr>
              <a:t>量</a:t>
            </a:r>
            <a:r>
              <a:rPr sz="1600" u="heavy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sz="1600" u="none" spc="-50" dirty="0">
                <a:latin typeface="微軟正黑體"/>
                <a:cs typeface="微軟正黑體"/>
              </a:rPr>
              <a:t>位</a:t>
            </a:r>
            <a:endParaRPr sz="1600">
              <a:latin typeface="微軟正黑體"/>
              <a:cs typeface="微軟正黑體"/>
            </a:endParaRPr>
          </a:p>
          <a:p>
            <a:pPr marL="377825" indent="-286385">
              <a:lnSpc>
                <a:spcPct val="100000"/>
              </a:lnSpc>
              <a:buFont typeface="Arial"/>
              <a:buChar char="•"/>
              <a:tabLst>
                <a:tab pos="377825" algn="l"/>
                <a:tab pos="1777364" algn="l"/>
              </a:tabLst>
            </a:pPr>
            <a:r>
              <a:rPr sz="1600" spc="-25" dirty="0">
                <a:latin typeface="微軟正黑體"/>
                <a:cs typeface="微軟正黑體"/>
              </a:rPr>
              <a:t>品檢人員工</a:t>
            </a:r>
            <a:r>
              <a:rPr sz="1600" spc="-50" dirty="0">
                <a:latin typeface="微軟正黑體"/>
                <a:cs typeface="微軟正黑體"/>
              </a:rPr>
              <a:t>時</a:t>
            </a:r>
            <a:r>
              <a:rPr sz="1600" u="heavy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sz="1600" u="none" spc="-25" dirty="0">
                <a:latin typeface="微軟正黑體"/>
                <a:cs typeface="微軟正黑體"/>
              </a:rPr>
              <a:t>hr</a:t>
            </a:r>
            <a:endParaRPr sz="1600">
              <a:latin typeface="微軟正黑體"/>
              <a:cs typeface="微軟正黑體"/>
            </a:endParaRPr>
          </a:p>
          <a:p>
            <a:pPr marL="377825" indent="-286385">
              <a:lnSpc>
                <a:spcPct val="100000"/>
              </a:lnSpc>
              <a:buFont typeface="Arial"/>
              <a:buChar char="•"/>
              <a:tabLst>
                <a:tab pos="377825" algn="l"/>
                <a:tab pos="1169035" algn="l"/>
              </a:tabLst>
            </a:pPr>
            <a:r>
              <a:rPr sz="1600" spc="-25" dirty="0">
                <a:latin typeface="微軟正黑體"/>
                <a:cs typeface="微軟正黑體"/>
              </a:rPr>
              <a:t>漏檢</a:t>
            </a:r>
            <a:r>
              <a:rPr sz="1600" spc="-50" dirty="0">
                <a:latin typeface="微軟正黑體"/>
                <a:cs typeface="微軟正黑體"/>
              </a:rPr>
              <a:t>率</a:t>
            </a:r>
            <a:r>
              <a:rPr sz="1600" u="heavy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sz="1600" u="none" spc="-50" dirty="0">
                <a:latin typeface="微軟正黑體"/>
                <a:cs typeface="微軟正黑體"/>
              </a:rPr>
              <a:t>%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1415033" y="2743961"/>
            <a:ext cx="9000490" cy="0"/>
          </a:xfrm>
          <a:custGeom>
            <a:avLst/>
            <a:gdLst/>
            <a:ahLst/>
            <a:cxnLst/>
            <a:rect l="l" t="t" r="r" b="b"/>
            <a:pathLst>
              <a:path w="9000490">
                <a:moveTo>
                  <a:pt x="0" y="0"/>
                </a:moveTo>
                <a:lnTo>
                  <a:pt x="8999982" y="0"/>
                </a:lnTo>
              </a:path>
            </a:pathLst>
          </a:custGeom>
          <a:ln w="1981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844039" y="1784604"/>
            <a:ext cx="647700" cy="360045"/>
          </a:xfrm>
          <a:prstGeom prst="rect">
            <a:avLst/>
          </a:prstGeom>
          <a:solidFill>
            <a:srgbClr val="D9D9D9"/>
          </a:solidFill>
        </p:spPr>
        <p:txBody>
          <a:bodyPr vert="horz" wrap="square" lIns="0" tIns="52704" rIns="0" bIns="0" rtlCol="0">
            <a:spAutoFit/>
          </a:bodyPr>
          <a:lstStyle/>
          <a:p>
            <a:pPr marL="163195">
              <a:lnSpc>
                <a:spcPct val="100000"/>
              </a:lnSpc>
              <a:spcBef>
                <a:spcPts val="414"/>
              </a:spcBef>
            </a:pPr>
            <a:r>
              <a:rPr sz="1600" spc="-25" dirty="0">
                <a:latin typeface="微軟正黑體"/>
                <a:cs typeface="微軟正黑體"/>
              </a:rPr>
              <a:t>例</a:t>
            </a:r>
            <a:r>
              <a:rPr sz="1600" spc="-50" dirty="0">
                <a:latin typeface="微軟正黑體"/>
                <a:cs typeface="微軟正黑體"/>
              </a:rPr>
              <a:t>1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998470" y="1658873"/>
            <a:ext cx="2016760" cy="935990"/>
          </a:xfrm>
          <a:prstGeom prst="rect">
            <a:avLst/>
          </a:prstGeom>
          <a:ln w="25907">
            <a:solidFill>
              <a:srgbClr val="F1F1F1"/>
            </a:solidFill>
          </a:ln>
        </p:spPr>
        <p:txBody>
          <a:bodyPr vert="horz" wrap="square" lIns="0" tIns="216535" rIns="0" bIns="0" rtlCol="0">
            <a:spAutoFit/>
          </a:bodyPr>
          <a:lstStyle/>
          <a:p>
            <a:pPr marL="601345" marR="190500" indent="-405765">
              <a:lnSpc>
                <a:spcPct val="100000"/>
              </a:lnSpc>
              <a:spcBef>
                <a:spcPts val="1705"/>
              </a:spcBef>
            </a:pPr>
            <a:r>
              <a:rPr sz="1600" spc="-30" dirty="0">
                <a:latin typeface="微軟正黑體"/>
                <a:cs typeface="微軟正黑體"/>
              </a:rPr>
              <a:t>急單插單造成額外</a:t>
            </a:r>
            <a:r>
              <a:rPr sz="1600" spc="-35" dirty="0">
                <a:latin typeface="微軟正黑體"/>
                <a:cs typeface="微軟正黑體"/>
              </a:rPr>
              <a:t>生產成本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363717" y="1658873"/>
            <a:ext cx="2428240" cy="935990"/>
          </a:xfrm>
          <a:prstGeom prst="rect">
            <a:avLst/>
          </a:prstGeom>
          <a:ln w="25907">
            <a:solidFill>
              <a:srgbClr val="F1F1F1"/>
            </a:solidFill>
          </a:ln>
        </p:spPr>
        <p:txBody>
          <a:bodyPr vert="horz" wrap="square" lIns="0" tIns="94615" rIns="0" bIns="0" rtlCol="0">
            <a:spAutoFit/>
          </a:bodyPr>
          <a:lstStyle/>
          <a:p>
            <a:pPr marL="98425" marR="91440" algn="ctr">
              <a:lnSpc>
                <a:spcPct val="100000"/>
              </a:lnSpc>
              <a:spcBef>
                <a:spcPts val="745"/>
              </a:spcBef>
            </a:pPr>
            <a:r>
              <a:rPr sz="1600" spc="-30" dirty="0">
                <a:latin typeface="微軟正黑體"/>
                <a:cs typeface="微軟正黑體"/>
              </a:rPr>
              <a:t>市場趨勢變化需求激增，或是供應鏈不穩乃至移單</a:t>
            </a:r>
            <a:r>
              <a:rPr sz="1600" spc="-40" dirty="0">
                <a:latin typeface="微軟正黑體"/>
                <a:cs typeface="微軟正黑體"/>
              </a:rPr>
              <a:t>等情況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8149590" y="1658873"/>
            <a:ext cx="2284730" cy="935990"/>
          </a:xfrm>
          <a:prstGeom prst="rect">
            <a:avLst/>
          </a:prstGeom>
          <a:ln w="25907">
            <a:solidFill>
              <a:srgbClr val="F1F1F1"/>
            </a:solidFill>
          </a:ln>
        </p:spPr>
        <p:txBody>
          <a:bodyPr vert="horz" wrap="square" lIns="0" tIns="94615" rIns="0" bIns="0" rtlCol="0">
            <a:spAutoFit/>
          </a:bodyPr>
          <a:lstStyle/>
          <a:p>
            <a:pPr marL="378460" indent="-286385">
              <a:lnSpc>
                <a:spcPct val="100000"/>
              </a:lnSpc>
              <a:spcBef>
                <a:spcPts val="745"/>
              </a:spcBef>
              <a:buFont typeface="Arial"/>
              <a:buChar char="•"/>
              <a:tabLst>
                <a:tab pos="378460" algn="l"/>
                <a:tab pos="1778000" algn="l"/>
              </a:tabLst>
            </a:pPr>
            <a:r>
              <a:rPr sz="1600" spc="-25" dirty="0">
                <a:latin typeface="微軟正黑體"/>
                <a:cs typeface="微軟正黑體"/>
              </a:rPr>
              <a:t>訂單達交率</a:t>
            </a:r>
            <a:r>
              <a:rPr sz="1600" spc="-50" dirty="0">
                <a:latin typeface="微軟正黑體"/>
                <a:cs typeface="微軟正黑體"/>
              </a:rPr>
              <a:t>降</a:t>
            </a:r>
            <a:r>
              <a:rPr sz="1600" u="heavy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sz="1600" u="none" spc="-50" dirty="0">
                <a:latin typeface="微軟正黑體"/>
                <a:cs typeface="微軟正黑體"/>
              </a:rPr>
              <a:t>%</a:t>
            </a:r>
            <a:endParaRPr sz="1600">
              <a:latin typeface="微軟正黑體"/>
              <a:cs typeface="微軟正黑體"/>
            </a:endParaRPr>
          </a:p>
          <a:p>
            <a:pPr marL="378460" indent="-286385">
              <a:lnSpc>
                <a:spcPct val="100000"/>
              </a:lnSpc>
              <a:buFont typeface="Arial"/>
              <a:buChar char="•"/>
              <a:tabLst>
                <a:tab pos="378460" algn="l"/>
                <a:tab pos="1778635" algn="l"/>
              </a:tabLst>
            </a:pPr>
            <a:r>
              <a:rPr sz="1600" spc="-25" dirty="0">
                <a:latin typeface="微軟正黑體"/>
                <a:cs typeface="微軟正黑體"/>
              </a:rPr>
              <a:t>加班人力成</a:t>
            </a:r>
            <a:r>
              <a:rPr sz="1600" spc="-50" dirty="0">
                <a:latin typeface="微軟正黑體"/>
                <a:cs typeface="微軟正黑體"/>
              </a:rPr>
              <a:t>本</a:t>
            </a:r>
            <a:r>
              <a:rPr sz="1600" u="sng" dirty="0">
                <a:uFill>
                  <a:solidFill>
                    <a:srgbClr val="000000"/>
                  </a:solidFill>
                </a:uFill>
                <a:latin typeface="微軟正黑體"/>
                <a:cs typeface="微軟正黑體"/>
              </a:rPr>
              <a:t>	</a:t>
            </a:r>
            <a:r>
              <a:rPr sz="1600" u="none" spc="-50" dirty="0">
                <a:latin typeface="微軟正黑體"/>
                <a:cs typeface="微軟正黑體"/>
              </a:rPr>
              <a:t>$</a:t>
            </a:r>
            <a:endParaRPr sz="1600">
              <a:latin typeface="微軟正黑體"/>
              <a:cs typeface="微軟正黑體"/>
            </a:endParaRPr>
          </a:p>
          <a:p>
            <a:pPr marL="378460" indent="-286385">
              <a:lnSpc>
                <a:spcPct val="100000"/>
              </a:lnSpc>
              <a:buFont typeface="Arial"/>
              <a:buChar char="•"/>
              <a:tabLst>
                <a:tab pos="378460" algn="l"/>
                <a:tab pos="1981200" algn="l"/>
              </a:tabLst>
            </a:pPr>
            <a:r>
              <a:rPr sz="1600" spc="-30" dirty="0">
                <a:latin typeface="微軟正黑體"/>
                <a:cs typeface="微軟正黑體"/>
              </a:rPr>
              <a:t>原物料加急費</a:t>
            </a:r>
            <a:r>
              <a:rPr sz="1600" spc="-50" dirty="0">
                <a:latin typeface="微軟正黑體"/>
                <a:cs typeface="微軟正黑體"/>
              </a:rPr>
              <a:t>用</a:t>
            </a:r>
            <a:r>
              <a:rPr sz="1600" u="sng" dirty="0">
                <a:uFill>
                  <a:solidFill>
                    <a:srgbClr val="000000"/>
                  </a:solidFill>
                </a:uFill>
                <a:latin typeface="微軟正黑體"/>
                <a:cs typeface="微軟正黑體"/>
              </a:rPr>
              <a:t>	</a:t>
            </a:r>
            <a:r>
              <a:rPr sz="1600" u="none" spc="-50" dirty="0">
                <a:latin typeface="微軟正黑體"/>
                <a:cs typeface="微軟正黑體"/>
              </a:rPr>
              <a:t>$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1415033" y="4068317"/>
            <a:ext cx="9000490" cy="0"/>
          </a:xfrm>
          <a:custGeom>
            <a:avLst/>
            <a:gdLst/>
            <a:ahLst/>
            <a:cxnLst/>
            <a:rect l="l" t="t" r="r" b="b"/>
            <a:pathLst>
              <a:path w="9000490">
                <a:moveTo>
                  <a:pt x="0" y="0"/>
                </a:moveTo>
                <a:lnTo>
                  <a:pt x="8999982" y="0"/>
                </a:lnTo>
              </a:path>
            </a:pathLst>
          </a:custGeom>
          <a:ln w="1981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1830323" y="4351020"/>
            <a:ext cx="647700" cy="360045"/>
          </a:xfrm>
          <a:prstGeom prst="rect">
            <a:avLst/>
          </a:prstGeom>
          <a:solidFill>
            <a:srgbClr val="D9D9D9"/>
          </a:solidFill>
        </p:spPr>
        <p:txBody>
          <a:bodyPr vert="horz" wrap="square" lIns="0" tIns="52704" rIns="0" bIns="0" rtlCol="0">
            <a:spAutoFit/>
          </a:bodyPr>
          <a:lstStyle/>
          <a:p>
            <a:pPr marL="162560">
              <a:lnSpc>
                <a:spcPct val="100000"/>
              </a:lnSpc>
              <a:spcBef>
                <a:spcPts val="414"/>
              </a:spcBef>
            </a:pPr>
            <a:r>
              <a:rPr sz="1600" spc="-25" dirty="0">
                <a:latin typeface="微軟正黑體"/>
                <a:cs typeface="微軟正黑體"/>
              </a:rPr>
              <a:t>例</a:t>
            </a:r>
            <a:r>
              <a:rPr sz="1600" spc="-50" dirty="0">
                <a:latin typeface="微軟正黑體"/>
                <a:cs typeface="微軟正黑體"/>
              </a:rPr>
              <a:t>3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983229" y="4255770"/>
            <a:ext cx="2016760" cy="937260"/>
          </a:xfrm>
          <a:prstGeom prst="rect">
            <a:avLst/>
          </a:prstGeom>
          <a:ln w="25907">
            <a:solidFill>
              <a:srgbClr val="F1F1F1"/>
            </a:solidFill>
          </a:ln>
        </p:spPr>
        <p:txBody>
          <a:bodyPr vert="horz" wrap="square" lIns="0" tIns="218440" rIns="0" bIns="0" rtlCol="0">
            <a:spAutoFit/>
          </a:bodyPr>
          <a:lstStyle/>
          <a:p>
            <a:pPr marL="602615" marR="189230" indent="-405765">
              <a:lnSpc>
                <a:spcPct val="100000"/>
              </a:lnSpc>
              <a:spcBef>
                <a:spcPts val="1720"/>
              </a:spcBef>
            </a:pPr>
            <a:r>
              <a:rPr sz="1600" spc="-30" dirty="0">
                <a:latin typeface="微軟正黑體"/>
                <a:cs typeface="微軟正黑體"/>
              </a:rPr>
              <a:t>設備故障造成額外</a:t>
            </a:r>
            <a:r>
              <a:rPr sz="1600" spc="-35" dirty="0">
                <a:latin typeface="微軟正黑體"/>
                <a:cs typeface="微軟正黑體"/>
              </a:rPr>
              <a:t>生產成本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295138" y="4255770"/>
            <a:ext cx="2546985" cy="937260"/>
          </a:xfrm>
          <a:prstGeom prst="rect">
            <a:avLst/>
          </a:prstGeom>
          <a:ln w="25907">
            <a:solidFill>
              <a:srgbClr val="F1F1F1"/>
            </a:solidFill>
          </a:ln>
        </p:spPr>
        <p:txBody>
          <a:bodyPr vert="horz" wrap="square" lIns="0" tIns="96520" rIns="0" bIns="0" rtlCol="0">
            <a:spAutoFit/>
          </a:bodyPr>
          <a:lstStyle/>
          <a:p>
            <a:pPr marL="156845" marR="151765" algn="ctr">
              <a:lnSpc>
                <a:spcPct val="100000"/>
              </a:lnSpc>
              <a:spcBef>
                <a:spcPts val="760"/>
              </a:spcBef>
            </a:pPr>
            <a:r>
              <a:rPr sz="1600" spc="-30" dirty="0">
                <a:latin typeface="微軟正黑體"/>
                <a:cs typeface="微軟正黑體"/>
              </a:rPr>
              <a:t>老師傅基於經驗聽得出異音便知零件損壞，然新進員工不具備相應知識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8135873" y="4255770"/>
            <a:ext cx="2284730" cy="937260"/>
          </a:xfrm>
          <a:prstGeom prst="rect">
            <a:avLst/>
          </a:prstGeom>
          <a:ln w="25907">
            <a:solidFill>
              <a:srgbClr val="F1F1F1"/>
            </a:solidFill>
          </a:ln>
        </p:spPr>
        <p:txBody>
          <a:bodyPr vert="horz" wrap="square" lIns="0" tIns="96520" rIns="0" bIns="0" rtlCol="0">
            <a:spAutoFit/>
          </a:bodyPr>
          <a:lstStyle/>
          <a:p>
            <a:pPr marL="377825" indent="-286385">
              <a:lnSpc>
                <a:spcPct val="100000"/>
              </a:lnSpc>
              <a:spcBef>
                <a:spcPts val="760"/>
              </a:spcBef>
              <a:buFont typeface="Arial"/>
              <a:buChar char="•"/>
              <a:tabLst>
                <a:tab pos="377825" algn="l"/>
                <a:tab pos="1777364" algn="l"/>
              </a:tabLst>
            </a:pPr>
            <a:r>
              <a:rPr sz="1600" spc="-25" dirty="0">
                <a:latin typeface="微軟正黑體"/>
                <a:cs typeface="微軟正黑體"/>
              </a:rPr>
              <a:t>設備停機時</a:t>
            </a:r>
            <a:r>
              <a:rPr sz="1600" spc="-50" dirty="0">
                <a:latin typeface="微軟正黑體"/>
                <a:cs typeface="微軟正黑體"/>
              </a:rPr>
              <a:t>間</a:t>
            </a:r>
            <a:r>
              <a:rPr sz="1600" u="heavy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sz="1600" u="none" spc="-25" dirty="0">
                <a:latin typeface="微軟正黑體"/>
                <a:cs typeface="微軟正黑體"/>
              </a:rPr>
              <a:t>hr</a:t>
            </a:r>
            <a:endParaRPr sz="1600">
              <a:latin typeface="微軟正黑體"/>
              <a:cs typeface="微軟正黑體"/>
            </a:endParaRPr>
          </a:p>
          <a:p>
            <a:pPr marL="377825" indent="-286385">
              <a:lnSpc>
                <a:spcPct val="100000"/>
              </a:lnSpc>
              <a:buFont typeface="Arial"/>
              <a:buChar char="•"/>
              <a:tabLst>
                <a:tab pos="377825" algn="l"/>
                <a:tab pos="1777364" algn="l"/>
              </a:tabLst>
            </a:pPr>
            <a:r>
              <a:rPr sz="1600" spc="-25" dirty="0">
                <a:latin typeface="微軟正黑體"/>
                <a:cs typeface="微軟正黑體"/>
              </a:rPr>
              <a:t>零件加急費</a:t>
            </a:r>
            <a:r>
              <a:rPr sz="1600" spc="-50" dirty="0">
                <a:latin typeface="微軟正黑體"/>
                <a:cs typeface="微軟正黑體"/>
              </a:rPr>
              <a:t>用</a:t>
            </a:r>
            <a:r>
              <a:rPr sz="1600" u="sng" dirty="0">
                <a:uFill>
                  <a:solidFill>
                    <a:srgbClr val="000000"/>
                  </a:solidFill>
                </a:uFill>
                <a:latin typeface="微軟正黑體"/>
                <a:cs typeface="微軟正黑體"/>
              </a:rPr>
              <a:t>	</a:t>
            </a:r>
            <a:r>
              <a:rPr sz="1600" u="none" spc="-50" dirty="0">
                <a:latin typeface="微軟正黑體"/>
                <a:cs typeface="微軟正黑體"/>
              </a:rPr>
              <a:t>$</a:t>
            </a:r>
            <a:endParaRPr sz="1600">
              <a:latin typeface="微軟正黑體"/>
              <a:cs typeface="微軟正黑體"/>
            </a:endParaRPr>
          </a:p>
          <a:p>
            <a:pPr marL="377825" indent="-286385">
              <a:lnSpc>
                <a:spcPct val="100000"/>
              </a:lnSpc>
              <a:buFont typeface="Arial"/>
              <a:buChar char="•"/>
              <a:tabLst>
                <a:tab pos="377825" algn="l"/>
                <a:tab pos="1777364" algn="l"/>
              </a:tabLst>
            </a:pPr>
            <a:r>
              <a:rPr sz="1600" spc="-25" dirty="0">
                <a:latin typeface="微軟正黑體"/>
                <a:cs typeface="微軟正黑體"/>
              </a:rPr>
              <a:t>停工造成損</a:t>
            </a:r>
            <a:r>
              <a:rPr sz="1600" spc="-50" dirty="0">
                <a:latin typeface="微軟正黑體"/>
                <a:cs typeface="微軟正黑體"/>
              </a:rPr>
              <a:t>失</a:t>
            </a:r>
            <a:r>
              <a:rPr sz="1600" u="sng" dirty="0">
                <a:uFill>
                  <a:solidFill>
                    <a:srgbClr val="000000"/>
                  </a:solidFill>
                </a:uFill>
                <a:latin typeface="微軟正黑體"/>
                <a:cs typeface="微軟正黑體"/>
              </a:rPr>
              <a:t>	</a:t>
            </a:r>
            <a:r>
              <a:rPr sz="1600" u="none" spc="-50" dirty="0">
                <a:latin typeface="微軟正黑體"/>
                <a:cs typeface="微軟正黑體"/>
              </a:rPr>
              <a:t>$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661541" y="3487673"/>
            <a:ext cx="104521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latin typeface="微軟正黑體"/>
                <a:cs typeface="微軟正黑體"/>
              </a:rPr>
              <a:t>AI</a:t>
            </a:r>
            <a:r>
              <a:rPr sz="1600" b="1" spc="-35" dirty="0">
                <a:latin typeface="微軟正黑體"/>
                <a:cs typeface="微軟正黑體"/>
              </a:rPr>
              <a:t>瑕疵檢測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442466" y="4786325"/>
            <a:ext cx="144462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35" dirty="0">
                <a:latin typeface="微軟正黑體"/>
                <a:cs typeface="微軟正黑體"/>
              </a:rPr>
              <a:t>設備預測性維護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535683" y="2221229"/>
            <a:ext cx="124206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30" dirty="0">
                <a:latin typeface="微軟正黑體"/>
                <a:cs typeface="微軟正黑體"/>
              </a:rPr>
              <a:t>智慧生產排程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1428750" y="5348478"/>
            <a:ext cx="9000490" cy="0"/>
          </a:xfrm>
          <a:custGeom>
            <a:avLst/>
            <a:gdLst/>
            <a:ahLst/>
            <a:cxnLst/>
            <a:rect l="l" t="t" r="r" b="b"/>
            <a:pathLst>
              <a:path w="9000490">
                <a:moveTo>
                  <a:pt x="0" y="0"/>
                </a:moveTo>
                <a:lnTo>
                  <a:pt x="8999982" y="0"/>
                </a:lnTo>
              </a:path>
            </a:pathLst>
          </a:custGeom>
          <a:ln w="1981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1844039" y="5446776"/>
            <a:ext cx="647700" cy="360045"/>
          </a:xfrm>
          <a:prstGeom prst="rect">
            <a:avLst/>
          </a:prstGeom>
          <a:solidFill>
            <a:srgbClr val="D9D9D9"/>
          </a:solidFill>
        </p:spPr>
        <p:txBody>
          <a:bodyPr vert="horz" wrap="square" lIns="0" tIns="52069" rIns="0" bIns="0" rtlCol="0">
            <a:spAutoFit/>
          </a:bodyPr>
          <a:lstStyle/>
          <a:p>
            <a:pPr marL="166370">
              <a:lnSpc>
                <a:spcPct val="100000"/>
              </a:lnSpc>
              <a:spcBef>
                <a:spcPts val="409"/>
              </a:spcBef>
            </a:pPr>
            <a:r>
              <a:rPr sz="1600" spc="-25" dirty="0">
                <a:latin typeface="微軟正黑體"/>
                <a:cs typeface="微軟正黑體"/>
              </a:rPr>
              <a:t>例</a:t>
            </a:r>
            <a:r>
              <a:rPr sz="1600" spc="-50" dirty="0">
                <a:latin typeface="Arial"/>
                <a:cs typeface="Arial"/>
              </a:rPr>
              <a:t>4</a:t>
            </a:r>
            <a:endParaRPr sz="1600">
              <a:latin typeface="Arial"/>
              <a:cs typeface="Arial"/>
            </a:endParaRPr>
          </a:p>
        </p:txBody>
      </p:sp>
      <p:sp>
        <p:nvSpPr>
          <p:cNvPr id="31" name="object 3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t>24</a:t>
            </a:fld>
            <a:endParaRPr spc="-25" dirty="0"/>
          </a:p>
        </p:txBody>
      </p:sp>
      <p:sp>
        <p:nvSpPr>
          <p:cNvPr id="27" name="object 27"/>
          <p:cNvSpPr txBox="1"/>
          <p:nvPr/>
        </p:nvSpPr>
        <p:spPr>
          <a:xfrm>
            <a:off x="1540891" y="5917488"/>
            <a:ext cx="124206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30" dirty="0">
                <a:latin typeface="微軟正黑體"/>
                <a:cs typeface="微軟正黑體"/>
              </a:rPr>
              <a:t>呆滯庫存管理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998470" y="5447538"/>
            <a:ext cx="2016760" cy="935990"/>
          </a:xfrm>
          <a:prstGeom prst="rect">
            <a:avLst/>
          </a:prstGeom>
          <a:ln w="25907">
            <a:solidFill>
              <a:srgbClr val="F1F1F1"/>
            </a:solidFill>
          </a:ln>
        </p:spPr>
        <p:txBody>
          <a:bodyPr vert="horz" wrap="square" lIns="0" tIns="217170" rIns="0" bIns="0" rtlCol="0">
            <a:spAutoFit/>
          </a:bodyPr>
          <a:lstStyle/>
          <a:p>
            <a:pPr marL="433070" indent="-342900">
              <a:lnSpc>
                <a:spcPct val="100000"/>
              </a:lnSpc>
              <a:spcBef>
                <a:spcPts val="1710"/>
              </a:spcBef>
              <a:buFont typeface="Arial"/>
              <a:buAutoNum type="arabicPeriod"/>
              <a:tabLst>
                <a:tab pos="433070" algn="l"/>
              </a:tabLst>
            </a:pPr>
            <a:r>
              <a:rPr sz="1600" spc="-30" dirty="0">
                <a:latin typeface="微軟正黑體"/>
                <a:cs typeface="微軟正黑體"/>
              </a:rPr>
              <a:t>呆滯庫存多</a:t>
            </a:r>
            <a:endParaRPr sz="1600">
              <a:latin typeface="微軟正黑體"/>
              <a:cs typeface="微軟正黑體"/>
            </a:endParaRPr>
          </a:p>
          <a:p>
            <a:pPr marL="433070" indent="-342900">
              <a:lnSpc>
                <a:spcPct val="100000"/>
              </a:lnSpc>
              <a:buFont typeface="Arial"/>
              <a:buAutoNum type="arabicPeriod"/>
              <a:tabLst>
                <a:tab pos="433070" algn="l"/>
              </a:tabLst>
            </a:pPr>
            <a:r>
              <a:rPr sz="1600" spc="-30" dirty="0">
                <a:latin typeface="微軟正黑體"/>
                <a:cs typeface="微軟正黑體"/>
              </a:rPr>
              <a:t>次級品庫存增加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5292090" y="5461253"/>
            <a:ext cx="2567940" cy="935990"/>
          </a:xfrm>
          <a:prstGeom prst="rect">
            <a:avLst/>
          </a:prstGeom>
          <a:ln w="25907">
            <a:solidFill>
              <a:srgbClr val="F1F1F1"/>
            </a:solidFill>
          </a:ln>
        </p:spPr>
        <p:txBody>
          <a:bodyPr vert="horz" wrap="square" lIns="0" tIns="95250" rIns="0" bIns="0" rtlCol="0">
            <a:spAutoFit/>
          </a:bodyPr>
          <a:lstStyle/>
          <a:p>
            <a:pPr marL="433070" indent="-342900">
              <a:lnSpc>
                <a:spcPct val="100000"/>
              </a:lnSpc>
              <a:spcBef>
                <a:spcPts val="750"/>
              </a:spcBef>
              <a:buAutoNum type="arabicPeriod"/>
              <a:tabLst>
                <a:tab pos="433070" algn="l"/>
              </a:tabLst>
            </a:pPr>
            <a:r>
              <a:rPr sz="1600" spc="-25" dirty="0">
                <a:latin typeface="Arial"/>
                <a:cs typeface="Arial"/>
              </a:rPr>
              <a:t>MOQ</a:t>
            </a:r>
            <a:r>
              <a:rPr sz="1600" spc="-35" dirty="0">
                <a:latin typeface="微軟正黑體"/>
                <a:cs typeface="微軟正黑體"/>
              </a:rPr>
              <a:t>造成庫存</a:t>
            </a:r>
            <a:endParaRPr sz="1600">
              <a:latin typeface="微軟正黑體"/>
              <a:cs typeface="微軟正黑體"/>
            </a:endParaRPr>
          </a:p>
          <a:p>
            <a:pPr marL="433070" marR="99695" indent="-342900">
              <a:lnSpc>
                <a:spcPct val="100000"/>
              </a:lnSpc>
              <a:spcBef>
                <a:spcPts val="5"/>
              </a:spcBef>
              <a:buFont typeface="Arial"/>
              <a:buAutoNum type="arabicPeriod"/>
              <a:tabLst>
                <a:tab pos="433070" algn="l"/>
              </a:tabLst>
            </a:pPr>
            <a:r>
              <a:rPr sz="1600" spc="-30" dirty="0">
                <a:latin typeface="微軟正黑體"/>
                <a:cs typeface="微軟正黑體"/>
              </a:rPr>
              <a:t>生產不良率造成次級品</a:t>
            </a:r>
            <a:r>
              <a:rPr sz="1600" spc="-40" dirty="0">
                <a:latin typeface="微軟正黑體"/>
                <a:cs typeface="微軟正黑體"/>
              </a:rPr>
              <a:t>庫存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8132826" y="5447538"/>
            <a:ext cx="2301240" cy="935990"/>
          </a:xfrm>
          <a:prstGeom prst="rect">
            <a:avLst/>
          </a:prstGeom>
          <a:ln w="25907">
            <a:solidFill>
              <a:srgbClr val="F1F1F1"/>
            </a:solidFill>
          </a:ln>
        </p:spPr>
        <p:txBody>
          <a:bodyPr vert="horz" wrap="square" lIns="0" tIns="4445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350"/>
              </a:spcBef>
            </a:pPr>
            <a:endParaRPr sz="1400">
              <a:latin typeface="Times New Roman"/>
              <a:cs typeface="Times New Roman"/>
            </a:endParaRPr>
          </a:p>
          <a:p>
            <a:pPr marL="377825" indent="-286385">
              <a:lnSpc>
                <a:spcPct val="100000"/>
              </a:lnSpc>
              <a:buFont typeface="Arial"/>
              <a:buChar char="•"/>
              <a:tabLst>
                <a:tab pos="377825" algn="l"/>
              </a:tabLst>
            </a:pPr>
            <a:r>
              <a:rPr sz="1400" dirty="0">
                <a:latin typeface="微軟正黑體"/>
                <a:cs typeface="微軟正黑體"/>
              </a:rPr>
              <a:t>呆滯庫存</a:t>
            </a:r>
            <a:r>
              <a:rPr sz="1400" u="sng" spc="65" dirty="0">
                <a:uFill>
                  <a:solidFill>
                    <a:srgbClr val="000000"/>
                  </a:solidFill>
                </a:uFill>
                <a:latin typeface="微軟正黑體"/>
                <a:cs typeface="微軟正黑體"/>
              </a:rPr>
              <a:t> 佔 %</a:t>
            </a:r>
            <a:endParaRPr sz="1400">
              <a:latin typeface="微軟正黑體"/>
              <a:cs typeface="微軟正黑體"/>
            </a:endParaRPr>
          </a:p>
          <a:p>
            <a:pPr marL="377825" indent="-286385">
              <a:lnSpc>
                <a:spcPct val="100000"/>
              </a:lnSpc>
              <a:buFont typeface="Arial"/>
              <a:buChar char="•"/>
              <a:tabLst>
                <a:tab pos="377825" algn="l"/>
                <a:tab pos="1623060" algn="l"/>
              </a:tabLst>
            </a:pPr>
            <a:r>
              <a:rPr sz="1400" dirty="0">
                <a:latin typeface="微軟正黑體"/>
                <a:cs typeface="微軟正黑體"/>
              </a:rPr>
              <a:t>不良品庫存</a:t>
            </a:r>
            <a:r>
              <a:rPr sz="1400" u="sng" spc="-30" dirty="0">
                <a:uFill>
                  <a:solidFill>
                    <a:srgbClr val="000000"/>
                  </a:solidFill>
                </a:uFill>
                <a:latin typeface="微軟正黑體"/>
                <a:cs typeface="微軟正黑體"/>
              </a:rPr>
              <a:t> </a:t>
            </a:r>
            <a:r>
              <a:rPr sz="1400" u="sng" spc="-50" dirty="0">
                <a:uFill>
                  <a:solidFill>
                    <a:srgbClr val="000000"/>
                  </a:solidFill>
                </a:uFill>
                <a:latin typeface="微軟正黑體"/>
                <a:cs typeface="微軟正黑體"/>
              </a:rPr>
              <a:t>佔</a:t>
            </a:r>
            <a:r>
              <a:rPr sz="1400" u="sng" dirty="0">
                <a:uFill>
                  <a:solidFill>
                    <a:srgbClr val="000000"/>
                  </a:solidFill>
                </a:uFill>
                <a:latin typeface="微軟正黑體"/>
                <a:cs typeface="微軟正黑體"/>
              </a:rPr>
              <a:t>	</a:t>
            </a:r>
            <a:r>
              <a:rPr sz="1400" u="sng" spc="-50" dirty="0">
                <a:uFill>
                  <a:solidFill>
                    <a:srgbClr val="000000"/>
                  </a:solidFill>
                </a:uFill>
                <a:latin typeface="微軟正黑體"/>
                <a:cs typeface="微軟正黑體"/>
              </a:rPr>
              <a:t>%</a:t>
            </a:r>
            <a:endParaRPr sz="1400">
              <a:latin typeface="微軟正黑體"/>
              <a:cs typeface="微軟正黑體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55414" y="208914"/>
            <a:ext cx="328104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步驟二：確認數據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1421891" y="1350263"/>
            <a:ext cx="9958705" cy="1801495"/>
            <a:chOff x="1421891" y="1350263"/>
            <a:chExt cx="9958705" cy="1801495"/>
          </a:xfrm>
        </p:grpSpPr>
        <p:sp>
          <p:nvSpPr>
            <p:cNvPr id="4" name="object 4"/>
            <p:cNvSpPr/>
            <p:nvPr/>
          </p:nvSpPr>
          <p:spPr>
            <a:xfrm>
              <a:off x="1447800" y="1557540"/>
              <a:ext cx="9906000" cy="1594485"/>
            </a:xfrm>
            <a:custGeom>
              <a:avLst/>
              <a:gdLst/>
              <a:ahLst/>
              <a:cxnLst/>
              <a:rect l="l" t="t" r="r" b="b"/>
              <a:pathLst>
                <a:path w="9906000" h="1594485">
                  <a:moveTo>
                    <a:pt x="9906000" y="835139"/>
                  </a:moveTo>
                  <a:lnTo>
                    <a:pt x="0" y="835139"/>
                  </a:lnTo>
                  <a:lnTo>
                    <a:pt x="0" y="1594091"/>
                  </a:lnTo>
                  <a:lnTo>
                    <a:pt x="9906000" y="1594091"/>
                  </a:lnTo>
                  <a:lnTo>
                    <a:pt x="9906000" y="835139"/>
                  </a:lnTo>
                  <a:close/>
                </a:path>
                <a:path w="9906000" h="1594485">
                  <a:moveTo>
                    <a:pt x="9906000" y="0"/>
                  </a:moveTo>
                  <a:lnTo>
                    <a:pt x="0" y="0"/>
                  </a:lnTo>
                  <a:lnTo>
                    <a:pt x="0" y="758939"/>
                  </a:lnTo>
                  <a:lnTo>
                    <a:pt x="9906000" y="758939"/>
                  </a:lnTo>
                  <a:lnTo>
                    <a:pt x="9906000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459991" y="2354580"/>
              <a:ext cx="9882505" cy="0"/>
            </a:xfrm>
            <a:custGeom>
              <a:avLst/>
              <a:gdLst/>
              <a:ahLst/>
              <a:cxnLst/>
              <a:rect l="l" t="t" r="r" b="b"/>
              <a:pathLst>
                <a:path w="9882505">
                  <a:moveTo>
                    <a:pt x="0" y="0"/>
                  </a:moveTo>
                  <a:lnTo>
                    <a:pt x="9882251" y="0"/>
                  </a:lnTo>
                </a:path>
              </a:pathLst>
            </a:custGeom>
            <a:ln w="76200">
              <a:solidFill>
                <a:srgbClr val="FFFFFF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730495" y="1944623"/>
              <a:ext cx="882650" cy="881380"/>
            </a:xfrm>
            <a:custGeom>
              <a:avLst/>
              <a:gdLst/>
              <a:ahLst/>
              <a:cxnLst/>
              <a:rect l="l" t="t" r="r" b="b"/>
              <a:pathLst>
                <a:path w="882650" h="881380">
                  <a:moveTo>
                    <a:pt x="441198" y="0"/>
                  </a:moveTo>
                  <a:lnTo>
                    <a:pt x="393116" y="2584"/>
                  </a:lnTo>
                  <a:lnTo>
                    <a:pt x="346536" y="10160"/>
                  </a:lnTo>
                  <a:lnTo>
                    <a:pt x="301727" y="22457"/>
                  </a:lnTo>
                  <a:lnTo>
                    <a:pt x="258957" y="39207"/>
                  </a:lnTo>
                  <a:lnTo>
                    <a:pt x="218496" y="60141"/>
                  </a:lnTo>
                  <a:lnTo>
                    <a:pt x="180612" y="84990"/>
                  </a:lnTo>
                  <a:lnTo>
                    <a:pt x="145574" y="113485"/>
                  </a:lnTo>
                  <a:lnTo>
                    <a:pt x="113651" y="145357"/>
                  </a:lnTo>
                  <a:lnTo>
                    <a:pt x="85112" y="180337"/>
                  </a:lnTo>
                  <a:lnTo>
                    <a:pt x="60226" y="218157"/>
                  </a:lnTo>
                  <a:lnTo>
                    <a:pt x="39261" y="258548"/>
                  </a:lnTo>
                  <a:lnTo>
                    <a:pt x="22488" y="301239"/>
                  </a:lnTo>
                  <a:lnTo>
                    <a:pt x="10173" y="345964"/>
                  </a:lnTo>
                  <a:lnTo>
                    <a:pt x="2588" y="392452"/>
                  </a:lnTo>
                  <a:lnTo>
                    <a:pt x="0" y="440436"/>
                  </a:lnTo>
                  <a:lnTo>
                    <a:pt x="2588" y="488419"/>
                  </a:lnTo>
                  <a:lnTo>
                    <a:pt x="10173" y="534907"/>
                  </a:lnTo>
                  <a:lnTo>
                    <a:pt x="22488" y="579632"/>
                  </a:lnTo>
                  <a:lnTo>
                    <a:pt x="39261" y="622323"/>
                  </a:lnTo>
                  <a:lnTo>
                    <a:pt x="60226" y="662714"/>
                  </a:lnTo>
                  <a:lnTo>
                    <a:pt x="85112" y="700534"/>
                  </a:lnTo>
                  <a:lnTo>
                    <a:pt x="113651" y="735514"/>
                  </a:lnTo>
                  <a:lnTo>
                    <a:pt x="145574" y="767386"/>
                  </a:lnTo>
                  <a:lnTo>
                    <a:pt x="180612" y="795881"/>
                  </a:lnTo>
                  <a:lnTo>
                    <a:pt x="218496" y="820730"/>
                  </a:lnTo>
                  <a:lnTo>
                    <a:pt x="258957" y="841664"/>
                  </a:lnTo>
                  <a:lnTo>
                    <a:pt x="301727" y="858414"/>
                  </a:lnTo>
                  <a:lnTo>
                    <a:pt x="346536" y="870711"/>
                  </a:lnTo>
                  <a:lnTo>
                    <a:pt x="393116" y="878287"/>
                  </a:lnTo>
                  <a:lnTo>
                    <a:pt x="441198" y="880872"/>
                  </a:lnTo>
                  <a:lnTo>
                    <a:pt x="489279" y="878287"/>
                  </a:lnTo>
                  <a:lnTo>
                    <a:pt x="535859" y="870711"/>
                  </a:lnTo>
                  <a:lnTo>
                    <a:pt x="580668" y="858414"/>
                  </a:lnTo>
                  <a:lnTo>
                    <a:pt x="623438" y="841664"/>
                  </a:lnTo>
                  <a:lnTo>
                    <a:pt x="663899" y="820730"/>
                  </a:lnTo>
                  <a:lnTo>
                    <a:pt x="701783" y="795881"/>
                  </a:lnTo>
                  <a:lnTo>
                    <a:pt x="736821" y="767386"/>
                  </a:lnTo>
                  <a:lnTo>
                    <a:pt x="768744" y="735514"/>
                  </a:lnTo>
                  <a:lnTo>
                    <a:pt x="797283" y="700534"/>
                  </a:lnTo>
                  <a:lnTo>
                    <a:pt x="822169" y="662714"/>
                  </a:lnTo>
                  <a:lnTo>
                    <a:pt x="843134" y="622323"/>
                  </a:lnTo>
                  <a:lnTo>
                    <a:pt x="859907" y="579632"/>
                  </a:lnTo>
                  <a:lnTo>
                    <a:pt x="872222" y="534907"/>
                  </a:lnTo>
                  <a:lnTo>
                    <a:pt x="879807" y="488419"/>
                  </a:lnTo>
                  <a:lnTo>
                    <a:pt x="882395" y="440436"/>
                  </a:lnTo>
                  <a:lnTo>
                    <a:pt x="879807" y="392452"/>
                  </a:lnTo>
                  <a:lnTo>
                    <a:pt x="872222" y="345964"/>
                  </a:lnTo>
                  <a:lnTo>
                    <a:pt x="859907" y="301239"/>
                  </a:lnTo>
                  <a:lnTo>
                    <a:pt x="843134" y="258548"/>
                  </a:lnTo>
                  <a:lnTo>
                    <a:pt x="822169" y="218157"/>
                  </a:lnTo>
                  <a:lnTo>
                    <a:pt x="797283" y="180337"/>
                  </a:lnTo>
                  <a:lnTo>
                    <a:pt x="768744" y="145357"/>
                  </a:lnTo>
                  <a:lnTo>
                    <a:pt x="736821" y="113485"/>
                  </a:lnTo>
                  <a:lnTo>
                    <a:pt x="701783" y="84990"/>
                  </a:lnTo>
                  <a:lnTo>
                    <a:pt x="663899" y="60141"/>
                  </a:lnTo>
                  <a:lnTo>
                    <a:pt x="623438" y="39207"/>
                  </a:lnTo>
                  <a:lnTo>
                    <a:pt x="580668" y="22457"/>
                  </a:lnTo>
                  <a:lnTo>
                    <a:pt x="535859" y="10160"/>
                  </a:lnTo>
                  <a:lnTo>
                    <a:pt x="489279" y="2584"/>
                  </a:lnTo>
                  <a:lnTo>
                    <a:pt x="441198" y="0"/>
                  </a:lnTo>
                  <a:close/>
                </a:path>
              </a:pathLst>
            </a:custGeom>
            <a:solidFill>
              <a:srgbClr val="5CAC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100072" y="1350263"/>
              <a:ext cx="1864360" cy="1475740"/>
            </a:xfrm>
            <a:custGeom>
              <a:avLst/>
              <a:gdLst/>
              <a:ahLst/>
              <a:cxnLst/>
              <a:rect l="l" t="t" r="r" b="b"/>
              <a:pathLst>
                <a:path w="1864360" h="1475739">
                  <a:moveTo>
                    <a:pt x="1373124" y="1034796"/>
                  </a:moveTo>
                  <a:lnTo>
                    <a:pt x="1370533" y="986815"/>
                  </a:lnTo>
                  <a:lnTo>
                    <a:pt x="1362938" y="940333"/>
                  </a:lnTo>
                  <a:lnTo>
                    <a:pt x="1350632" y="895604"/>
                  </a:lnTo>
                  <a:lnTo>
                    <a:pt x="1333855" y="852919"/>
                  </a:lnTo>
                  <a:lnTo>
                    <a:pt x="1312887" y="812520"/>
                  </a:lnTo>
                  <a:lnTo>
                    <a:pt x="1288008" y="774700"/>
                  </a:lnTo>
                  <a:lnTo>
                    <a:pt x="1259471" y="739724"/>
                  </a:lnTo>
                  <a:lnTo>
                    <a:pt x="1227543" y="707847"/>
                  </a:lnTo>
                  <a:lnTo>
                    <a:pt x="1192504" y="679361"/>
                  </a:lnTo>
                  <a:lnTo>
                    <a:pt x="1154620" y="654507"/>
                  </a:lnTo>
                  <a:lnTo>
                    <a:pt x="1114158" y="633577"/>
                  </a:lnTo>
                  <a:lnTo>
                    <a:pt x="1071384" y="616826"/>
                  </a:lnTo>
                  <a:lnTo>
                    <a:pt x="1026579" y="604532"/>
                  </a:lnTo>
                  <a:lnTo>
                    <a:pt x="979995" y="596950"/>
                  </a:lnTo>
                  <a:lnTo>
                    <a:pt x="931926" y="594360"/>
                  </a:lnTo>
                  <a:lnTo>
                    <a:pt x="883843" y="596950"/>
                  </a:lnTo>
                  <a:lnTo>
                    <a:pt x="837260" y="604532"/>
                  </a:lnTo>
                  <a:lnTo>
                    <a:pt x="792454" y="616826"/>
                  </a:lnTo>
                  <a:lnTo>
                    <a:pt x="749681" y="633577"/>
                  </a:lnTo>
                  <a:lnTo>
                    <a:pt x="709218" y="654507"/>
                  </a:lnTo>
                  <a:lnTo>
                    <a:pt x="671334" y="679361"/>
                  </a:lnTo>
                  <a:lnTo>
                    <a:pt x="636295" y="707847"/>
                  </a:lnTo>
                  <a:lnTo>
                    <a:pt x="604367" y="739724"/>
                  </a:lnTo>
                  <a:lnTo>
                    <a:pt x="575830" y="774700"/>
                  </a:lnTo>
                  <a:lnTo>
                    <a:pt x="550951" y="812520"/>
                  </a:lnTo>
                  <a:lnTo>
                    <a:pt x="529983" y="852919"/>
                  </a:lnTo>
                  <a:lnTo>
                    <a:pt x="513207" y="895604"/>
                  </a:lnTo>
                  <a:lnTo>
                    <a:pt x="500900" y="940333"/>
                  </a:lnTo>
                  <a:lnTo>
                    <a:pt x="493306" y="986815"/>
                  </a:lnTo>
                  <a:lnTo>
                    <a:pt x="490728" y="1034796"/>
                  </a:lnTo>
                  <a:lnTo>
                    <a:pt x="493306" y="1082789"/>
                  </a:lnTo>
                  <a:lnTo>
                    <a:pt x="500900" y="1129271"/>
                  </a:lnTo>
                  <a:lnTo>
                    <a:pt x="513207" y="1174000"/>
                  </a:lnTo>
                  <a:lnTo>
                    <a:pt x="529983" y="1216685"/>
                  </a:lnTo>
                  <a:lnTo>
                    <a:pt x="550951" y="1257084"/>
                  </a:lnTo>
                  <a:lnTo>
                    <a:pt x="575830" y="1294904"/>
                  </a:lnTo>
                  <a:lnTo>
                    <a:pt x="604367" y="1329880"/>
                  </a:lnTo>
                  <a:lnTo>
                    <a:pt x="636295" y="1361757"/>
                  </a:lnTo>
                  <a:lnTo>
                    <a:pt x="671334" y="1390243"/>
                  </a:lnTo>
                  <a:lnTo>
                    <a:pt x="709218" y="1415097"/>
                  </a:lnTo>
                  <a:lnTo>
                    <a:pt x="749681" y="1436027"/>
                  </a:lnTo>
                  <a:lnTo>
                    <a:pt x="792454" y="1452778"/>
                  </a:lnTo>
                  <a:lnTo>
                    <a:pt x="837260" y="1465072"/>
                  </a:lnTo>
                  <a:lnTo>
                    <a:pt x="883843" y="1472653"/>
                  </a:lnTo>
                  <a:lnTo>
                    <a:pt x="931926" y="1475232"/>
                  </a:lnTo>
                  <a:lnTo>
                    <a:pt x="979995" y="1472653"/>
                  </a:lnTo>
                  <a:lnTo>
                    <a:pt x="1026579" y="1465072"/>
                  </a:lnTo>
                  <a:lnTo>
                    <a:pt x="1071384" y="1452778"/>
                  </a:lnTo>
                  <a:lnTo>
                    <a:pt x="1114158" y="1436027"/>
                  </a:lnTo>
                  <a:lnTo>
                    <a:pt x="1154620" y="1415097"/>
                  </a:lnTo>
                  <a:lnTo>
                    <a:pt x="1192504" y="1390243"/>
                  </a:lnTo>
                  <a:lnTo>
                    <a:pt x="1227543" y="1361757"/>
                  </a:lnTo>
                  <a:lnTo>
                    <a:pt x="1259471" y="1329880"/>
                  </a:lnTo>
                  <a:lnTo>
                    <a:pt x="1288008" y="1294904"/>
                  </a:lnTo>
                  <a:lnTo>
                    <a:pt x="1312887" y="1257084"/>
                  </a:lnTo>
                  <a:lnTo>
                    <a:pt x="1333855" y="1216685"/>
                  </a:lnTo>
                  <a:lnTo>
                    <a:pt x="1350632" y="1174000"/>
                  </a:lnTo>
                  <a:lnTo>
                    <a:pt x="1362938" y="1129271"/>
                  </a:lnTo>
                  <a:lnTo>
                    <a:pt x="1370533" y="1082789"/>
                  </a:lnTo>
                  <a:lnTo>
                    <a:pt x="1373124" y="1034796"/>
                  </a:lnTo>
                  <a:close/>
                </a:path>
                <a:path w="1864360" h="1475739">
                  <a:moveTo>
                    <a:pt x="1863852" y="255270"/>
                  </a:moveTo>
                  <a:lnTo>
                    <a:pt x="1608582" y="0"/>
                  </a:lnTo>
                  <a:lnTo>
                    <a:pt x="0" y="0"/>
                  </a:lnTo>
                  <a:lnTo>
                    <a:pt x="0" y="510540"/>
                  </a:lnTo>
                  <a:lnTo>
                    <a:pt x="1608582" y="510540"/>
                  </a:lnTo>
                  <a:lnTo>
                    <a:pt x="1863852" y="255270"/>
                  </a:lnTo>
                  <a:close/>
                </a:path>
              </a:pathLst>
            </a:custGeom>
            <a:solidFill>
              <a:srgbClr val="89C9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239768" y="1350263"/>
              <a:ext cx="1864360" cy="510540"/>
            </a:xfrm>
            <a:custGeom>
              <a:avLst/>
              <a:gdLst/>
              <a:ahLst/>
              <a:cxnLst/>
              <a:rect l="l" t="t" r="r" b="b"/>
              <a:pathLst>
                <a:path w="1864360" h="510539">
                  <a:moveTo>
                    <a:pt x="1608582" y="0"/>
                  </a:moveTo>
                  <a:lnTo>
                    <a:pt x="0" y="0"/>
                  </a:lnTo>
                  <a:lnTo>
                    <a:pt x="0" y="510539"/>
                  </a:lnTo>
                  <a:lnTo>
                    <a:pt x="1608582" y="510539"/>
                  </a:lnTo>
                  <a:lnTo>
                    <a:pt x="1863852" y="255270"/>
                  </a:lnTo>
                  <a:lnTo>
                    <a:pt x="1608582" y="0"/>
                  </a:lnTo>
                  <a:close/>
                </a:path>
              </a:pathLst>
            </a:custGeom>
            <a:solidFill>
              <a:srgbClr val="5CAC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2110739" y="1426845"/>
            <a:ext cx="1758314" cy="3238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1950" b="1" spc="-5" dirty="0">
                <a:solidFill>
                  <a:srgbClr val="FFFFFF"/>
                </a:solidFill>
                <a:latin typeface="微軟正黑體"/>
                <a:cs typeface="微軟正黑體"/>
              </a:rPr>
              <a:t>確認</a:t>
            </a:r>
            <a:r>
              <a:rPr sz="1950" b="1" spc="-10" dirty="0">
                <a:solidFill>
                  <a:srgbClr val="FFFFFF"/>
                </a:solidFill>
                <a:latin typeface="微軟正黑體"/>
                <a:cs typeface="微軟正黑體"/>
              </a:rPr>
              <a:t>AI</a:t>
            </a:r>
            <a:r>
              <a:rPr sz="1950" b="1" spc="-15" dirty="0">
                <a:solidFill>
                  <a:srgbClr val="FFFFFF"/>
                </a:solidFill>
                <a:latin typeface="微軟正黑體"/>
                <a:cs typeface="微軟正黑體"/>
              </a:rPr>
              <a:t>導入目標</a:t>
            </a:r>
            <a:endParaRPr sz="1950">
              <a:latin typeface="微軟正黑體"/>
              <a:cs typeface="微軟正黑體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607686" y="1435100"/>
            <a:ext cx="1006475" cy="3238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1950" b="1" spc="-15" dirty="0">
                <a:solidFill>
                  <a:srgbClr val="FFFFFF"/>
                </a:solidFill>
                <a:latin typeface="微軟正黑體"/>
                <a:cs typeface="微軟正黑體"/>
              </a:rPr>
              <a:t>確認數據</a:t>
            </a:r>
            <a:endParaRPr sz="1950">
              <a:latin typeface="微軟正黑體"/>
              <a:cs typeface="微軟正黑體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2808231" y="1728977"/>
            <a:ext cx="2540000" cy="1913889"/>
            <a:chOff x="2808231" y="1728977"/>
            <a:chExt cx="2540000" cy="1913889"/>
          </a:xfrm>
        </p:grpSpPr>
        <p:sp>
          <p:nvSpPr>
            <p:cNvPr id="12" name="object 12"/>
            <p:cNvSpPr/>
            <p:nvPr/>
          </p:nvSpPr>
          <p:spPr>
            <a:xfrm>
              <a:off x="2988564" y="1728977"/>
              <a:ext cx="86995" cy="1913889"/>
            </a:xfrm>
            <a:custGeom>
              <a:avLst/>
              <a:gdLst/>
              <a:ahLst/>
              <a:cxnLst/>
              <a:rect l="l" t="t" r="r" b="b"/>
              <a:pathLst>
                <a:path w="86994" h="1913889">
                  <a:moveTo>
                    <a:pt x="28956" y="1829561"/>
                  </a:moveTo>
                  <a:lnTo>
                    <a:pt x="26521" y="1830052"/>
                  </a:lnTo>
                  <a:lnTo>
                    <a:pt x="12715" y="1839356"/>
                  </a:lnTo>
                  <a:lnTo>
                    <a:pt x="3411" y="1853162"/>
                  </a:lnTo>
                  <a:lnTo>
                    <a:pt x="0" y="1870075"/>
                  </a:lnTo>
                  <a:lnTo>
                    <a:pt x="3411" y="1886987"/>
                  </a:lnTo>
                  <a:lnTo>
                    <a:pt x="12715" y="1900793"/>
                  </a:lnTo>
                  <a:lnTo>
                    <a:pt x="26521" y="1910097"/>
                  </a:lnTo>
                  <a:lnTo>
                    <a:pt x="43434" y="1913509"/>
                  </a:lnTo>
                  <a:lnTo>
                    <a:pt x="60346" y="1910097"/>
                  </a:lnTo>
                  <a:lnTo>
                    <a:pt x="74152" y="1900793"/>
                  </a:lnTo>
                  <a:lnTo>
                    <a:pt x="83456" y="1886987"/>
                  </a:lnTo>
                  <a:lnTo>
                    <a:pt x="86868" y="1870075"/>
                  </a:lnTo>
                  <a:lnTo>
                    <a:pt x="28956" y="1870075"/>
                  </a:lnTo>
                  <a:lnTo>
                    <a:pt x="28956" y="1829561"/>
                  </a:lnTo>
                  <a:close/>
                </a:path>
                <a:path w="86994" h="1913889">
                  <a:moveTo>
                    <a:pt x="43434" y="1826641"/>
                  </a:moveTo>
                  <a:lnTo>
                    <a:pt x="28956" y="1829561"/>
                  </a:lnTo>
                  <a:lnTo>
                    <a:pt x="28956" y="1870075"/>
                  </a:lnTo>
                  <a:lnTo>
                    <a:pt x="57912" y="1870075"/>
                  </a:lnTo>
                  <a:lnTo>
                    <a:pt x="57912" y="1829561"/>
                  </a:lnTo>
                  <a:lnTo>
                    <a:pt x="43434" y="1826641"/>
                  </a:lnTo>
                  <a:close/>
                </a:path>
                <a:path w="86994" h="1913889">
                  <a:moveTo>
                    <a:pt x="57912" y="1829561"/>
                  </a:moveTo>
                  <a:lnTo>
                    <a:pt x="57912" y="1870075"/>
                  </a:lnTo>
                  <a:lnTo>
                    <a:pt x="86868" y="1870075"/>
                  </a:lnTo>
                  <a:lnTo>
                    <a:pt x="83456" y="1853162"/>
                  </a:lnTo>
                  <a:lnTo>
                    <a:pt x="74152" y="1839356"/>
                  </a:lnTo>
                  <a:lnTo>
                    <a:pt x="60346" y="1830052"/>
                  </a:lnTo>
                  <a:lnTo>
                    <a:pt x="57912" y="1829561"/>
                  </a:lnTo>
                  <a:close/>
                </a:path>
                <a:path w="86994" h="1913889">
                  <a:moveTo>
                    <a:pt x="57912" y="0"/>
                  </a:moveTo>
                  <a:lnTo>
                    <a:pt x="28956" y="0"/>
                  </a:lnTo>
                  <a:lnTo>
                    <a:pt x="28956" y="1829561"/>
                  </a:lnTo>
                  <a:lnTo>
                    <a:pt x="43434" y="1826641"/>
                  </a:lnTo>
                  <a:lnTo>
                    <a:pt x="57912" y="1826641"/>
                  </a:lnTo>
                  <a:lnTo>
                    <a:pt x="57912" y="0"/>
                  </a:lnTo>
                  <a:close/>
                </a:path>
                <a:path w="86994" h="1913889">
                  <a:moveTo>
                    <a:pt x="57912" y="1826641"/>
                  </a:moveTo>
                  <a:lnTo>
                    <a:pt x="43434" y="1826641"/>
                  </a:lnTo>
                  <a:lnTo>
                    <a:pt x="57912" y="1829561"/>
                  </a:lnTo>
                  <a:lnTo>
                    <a:pt x="57912" y="1826641"/>
                  </a:lnTo>
                  <a:close/>
                </a:path>
              </a:pathLst>
            </a:custGeom>
            <a:solidFill>
              <a:srgbClr val="89C9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129783" y="1728977"/>
              <a:ext cx="86995" cy="1913889"/>
            </a:xfrm>
            <a:custGeom>
              <a:avLst/>
              <a:gdLst/>
              <a:ahLst/>
              <a:cxnLst/>
              <a:rect l="l" t="t" r="r" b="b"/>
              <a:pathLst>
                <a:path w="86995" h="1913889">
                  <a:moveTo>
                    <a:pt x="28955" y="1829815"/>
                  </a:moveTo>
                  <a:lnTo>
                    <a:pt x="26521" y="1830306"/>
                  </a:lnTo>
                  <a:lnTo>
                    <a:pt x="12715" y="1839610"/>
                  </a:lnTo>
                  <a:lnTo>
                    <a:pt x="3411" y="1853416"/>
                  </a:lnTo>
                  <a:lnTo>
                    <a:pt x="0" y="1870329"/>
                  </a:lnTo>
                  <a:lnTo>
                    <a:pt x="3411" y="1887241"/>
                  </a:lnTo>
                  <a:lnTo>
                    <a:pt x="12715" y="1901047"/>
                  </a:lnTo>
                  <a:lnTo>
                    <a:pt x="26521" y="1910351"/>
                  </a:lnTo>
                  <a:lnTo>
                    <a:pt x="43433" y="1913763"/>
                  </a:lnTo>
                  <a:lnTo>
                    <a:pt x="60346" y="1910351"/>
                  </a:lnTo>
                  <a:lnTo>
                    <a:pt x="74152" y="1901047"/>
                  </a:lnTo>
                  <a:lnTo>
                    <a:pt x="83456" y="1887241"/>
                  </a:lnTo>
                  <a:lnTo>
                    <a:pt x="86867" y="1870329"/>
                  </a:lnTo>
                  <a:lnTo>
                    <a:pt x="28955" y="1870329"/>
                  </a:lnTo>
                  <a:lnTo>
                    <a:pt x="28955" y="1829815"/>
                  </a:lnTo>
                  <a:close/>
                </a:path>
                <a:path w="86995" h="1913889">
                  <a:moveTo>
                    <a:pt x="43433" y="1826895"/>
                  </a:moveTo>
                  <a:lnTo>
                    <a:pt x="28955" y="1829815"/>
                  </a:lnTo>
                  <a:lnTo>
                    <a:pt x="28955" y="1870329"/>
                  </a:lnTo>
                  <a:lnTo>
                    <a:pt x="57912" y="1870329"/>
                  </a:lnTo>
                  <a:lnTo>
                    <a:pt x="57912" y="1829815"/>
                  </a:lnTo>
                  <a:lnTo>
                    <a:pt x="43433" y="1826895"/>
                  </a:lnTo>
                  <a:close/>
                </a:path>
                <a:path w="86995" h="1913889">
                  <a:moveTo>
                    <a:pt x="57912" y="1829815"/>
                  </a:moveTo>
                  <a:lnTo>
                    <a:pt x="57912" y="1870329"/>
                  </a:lnTo>
                  <a:lnTo>
                    <a:pt x="86867" y="1870329"/>
                  </a:lnTo>
                  <a:lnTo>
                    <a:pt x="83456" y="1853416"/>
                  </a:lnTo>
                  <a:lnTo>
                    <a:pt x="74152" y="1839610"/>
                  </a:lnTo>
                  <a:lnTo>
                    <a:pt x="60346" y="1830306"/>
                  </a:lnTo>
                  <a:lnTo>
                    <a:pt x="57912" y="1829815"/>
                  </a:lnTo>
                  <a:close/>
                </a:path>
                <a:path w="86995" h="1913889">
                  <a:moveTo>
                    <a:pt x="57912" y="0"/>
                  </a:moveTo>
                  <a:lnTo>
                    <a:pt x="28955" y="0"/>
                  </a:lnTo>
                  <a:lnTo>
                    <a:pt x="28955" y="1829815"/>
                  </a:lnTo>
                  <a:lnTo>
                    <a:pt x="43433" y="1826895"/>
                  </a:lnTo>
                  <a:lnTo>
                    <a:pt x="57912" y="1826895"/>
                  </a:lnTo>
                  <a:lnTo>
                    <a:pt x="57912" y="0"/>
                  </a:lnTo>
                  <a:close/>
                </a:path>
                <a:path w="86995" h="1913889">
                  <a:moveTo>
                    <a:pt x="57912" y="1826895"/>
                  </a:moveTo>
                  <a:lnTo>
                    <a:pt x="43433" y="1826895"/>
                  </a:lnTo>
                  <a:lnTo>
                    <a:pt x="57912" y="1829815"/>
                  </a:lnTo>
                  <a:lnTo>
                    <a:pt x="57912" y="1826895"/>
                  </a:lnTo>
                  <a:close/>
                </a:path>
              </a:pathLst>
            </a:custGeom>
            <a:solidFill>
              <a:srgbClr val="5CAC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38344" y="2362200"/>
              <a:ext cx="65531" cy="158496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125211" y="2318004"/>
              <a:ext cx="65532" cy="202692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212080" y="2273808"/>
              <a:ext cx="64008" cy="246887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2808224" y="2183891"/>
              <a:ext cx="2540000" cy="402590"/>
            </a:xfrm>
            <a:custGeom>
              <a:avLst/>
              <a:gdLst/>
              <a:ahLst/>
              <a:cxnLst/>
              <a:rect l="l" t="t" r="r" b="b"/>
              <a:pathLst>
                <a:path w="2540000" h="402589">
                  <a:moveTo>
                    <a:pt x="146812" y="173736"/>
                  </a:moveTo>
                  <a:lnTo>
                    <a:pt x="144653" y="163804"/>
                  </a:lnTo>
                  <a:lnTo>
                    <a:pt x="138849" y="155549"/>
                  </a:lnTo>
                  <a:lnTo>
                    <a:pt x="130352" y="149923"/>
                  </a:lnTo>
                  <a:lnTo>
                    <a:pt x="120142" y="147828"/>
                  </a:lnTo>
                  <a:lnTo>
                    <a:pt x="109918" y="149923"/>
                  </a:lnTo>
                  <a:lnTo>
                    <a:pt x="101422" y="155549"/>
                  </a:lnTo>
                  <a:lnTo>
                    <a:pt x="95618" y="163804"/>
                  </a:lnTo>
                  <a:lnTo>
                    <a:pt x="93472" y="173736"/>
                  </a:lnTo>
                  <a:lnTo>
                    <a:pt x="95618" y="184111"/>
                  </a:lnTo>
                  <a:lnTo>
                    <a:pt x="101422" y="192316"/>
                  </a:lnTo>
                  <a:lnTo>
                    <a:pt x="109918" y="197713"/>
                  </a:lnTo>
                  <a:lnTo>
                    <a:pt x="120142" y="199644"/>
                  </a:lnTo>
                  <a:lnTo>
                    <a:pt x="130352" y="197713"/>
                  </a:lnTo>
                  <a:lnTo>
                    <a:pt x="138849" y="192316"/>
                  </a:lnTo>
                  <a:lnTo>
                    <a:pt x="144653" y="184111"/>
                  </a:lnTo>
                  <a:lnTo>
                    <a:pt x="146812" y="173736"/>
                  </a:lnTo>
                  <a:close/>
                </a:path>
                <a:path w="2540000" h="402589">
                  <a:moveTo>
                    <a:pt x="227584" y="173736"/>
                  </a:moveTo>
                  <a:lnTo>
                    <a:pt x="225640" y="163804"/>
                  </a:lnTo>
                  <a:lnTo>
                    <a:pt x="220243" y="155549"/>
                  </a:lnTo>
                  <a:lnTo>
                    <a:pt x="212039" y="149923"/>
                  </a:lnTo>
                  <a:lnTo>
                    <a:pt x="201676" y="147828"/>
                  </a:lnTo>
                  <a:lnTo>
                    <a:pt x="191731" y="149923"/>
                  </a:lnTo>
                  <a:lnTo>
                    <a:pt x="183476" y="155549"/>
                  </a:lnTo>
                  <a:lnTo>
                    <a:pt x="177850" y="163804"/>
                  </a:lnTo>
                  <a:lnTo>
                    <a:pt x="175768" y="173736"/>
                  </a:lnTo>
                  <a:lnTo>
                    <a:pt x="177850" y="184111"/>
                  </a:lnTo>
                  <a:lnTo>
                    <a:pt x="183476" y="192316"/>
                  </a:lnTo>
                  <a:lnTo>
                    <a:pt x="191731" y="197713"/>
                  </a:lnTo>
                  <a:lnTo>
                    <a:pt x="201676" y="199644"/>
                  </a:lnTo>
                  <a:lnTo>
                    <a:pt x="212039" y="197713"/>
                  </a:lnTo>
                  <a:lnTo>
                    <a:pt x="220243" y="192316"/>
                  </a:lnTo>
                  <a:lnTo>
                    <a:pt x="225640" y="184111"/>
                  </a:lnTo>
                  <a:lnTo>
                    <a:pt x="227584" y="173736"/>
                  </a:lnTo>
                  <a:close/>
                </a:path>
                <a:path w="2540000" h="402589">
                  <a:moveTo>
                    <a:pt x="308356" y="173736"/>
                  </a:moveTo>
                  <a:lnTo>
                    <a:pt x="306412" y="163804"/>
                  </a:lnTo>
                  <a:lnTo>
                    <a:pt x="301015" y="155549"/>
                  </a:lnTo>
                  <a:lnTo>
                    <a:pt x="292811" y="149923"/>
                  </a:lnTo>
                  <a:lnTo>
                    <a:pt x="282448" y="147828"/>
                  </a:lnTo>
                  <a:lnTo>
                    <a:pt x="272503" y="149923"/>
                  </a:lnTo>
                  <a:lnTo>
                    <a:pt x="264248" y="155549"/>
                  </a:lnTo>
                  <a:lnTo>
                    <a:pt x="258622" y="163804"/>
                  </a:lnTo>
                  <a:lnTo>
                    <a:pt x="256540" y="173736"/>
                  </a:lnTo>
                  <a:lnTo>
                    <a:pt x="258622" y="184111"/>
                  </a:lnTo>
                  <a:lnTo>
                    <a:pt x="264248" y="192316"/>
                  </a:lnTo>
                  <a:lnTo>
                    <a:pt x="272503" y="197713"/>
                  </a:lnTo>
                  <a:lnTo>
                    <a:pt x="282448" y="199644"/>
                  </a:lnTo>
                  <a:lnTo>
                    <a:pt x="292811" y="197713"/>
                  </a:lnTo>
                  <a:lnTo>
                    <a:pt x="301015" y="192316"/>
                  </a:lnTo>
                  <a:lnTo>
                    <a:pt x="306412" y="184111"/>
                  </a:lnTo>
                  <a:lnTo>
                    <a:pt x="308356" y="173736"/>
                  </a:lnTo>
                  <a:close/>
                </a:path>
                <a:path w="2540000" h="402589">
                  <a:moveTo>
                    <a:pt x="402272" y="173659"/>
                  </a:moveTo>
                  <a:lnTo>
                    <a:pt x="398208" y="138887"/>
                  </a:lnTo>
                  <a:lnTo>
                    <a:pt x="386334" y="105410"/>
                  </a:lnTo>
                  <a:lnTo>
                    <a:pt x="376466" y="90157"/>
                  </a:lnTo>
                  <a:lnTo>
                    <a:pt x="376466" y="173659"/>
                  </a:lnTo>
                  <a:lnTo>
                    <a:pt x="372910" y="202095"/>
                  </a:lnTo>
                  <a:lnTo>
                    <a:pt x="336511" y="266090"/>
                  </a:lnTo>
                  <a:lnTo>
                    <a:pt x="299986" y="294855"/>
                  </a:lnTo>
                  <a:lnTo>
                    <a:pt x="254520" y="313829"/>
                  </a:lnTo>
                  <a:lnTo>
                    <a:pt x="202057" y="320675"/>
                  </a:lnTo>
                  <a:lnTo>
                    <a:pt x="197916" y="320675"/>
                  </a:lnTo>
                  <a:lnTo>
                    <a:pt x="189484" y="320294"/>
                  </a:lnTo>
                  <a:lnTo>
                    <a:pt x="183045" y="319824"/>
                  </a:lnTo>
                  <a:lnTo>
                    <a:pt x="176530" y="319151"/>
                  </a:lnTo>
                  <a:lnTo>
                    <a:pt x="172593" y="319151"/>
                  </a:lnTo>
                  <a:lnTo>
                    <a:pt x="169164" y="320294"/>
                  </a:lnTo>
                  <a:lnTo>
                    <a:pt x="169367" y="320294"/>
                  </a:lnTo>
                  <a:lnTo>
                    <a:pt x="165608" y="323088"/>
                  </a:lnTo>
                  <a:lnTo>
                    <a:pt x="132461" y="355219"/>
                  </a:lnTo>
                  <a:lnTo>
                    <a:pt x="132461" y="313055"/>
                  </a:lnTo>
                  <a:lnTo>
                    <a:pt x="129413" y="308102"/>
                  </a:lnTo>
                  <a:lnTo>
                    <a:pt x="124460" y="305054"/>
                  </a:lnTo>
                  <a:lnTo>
                    <a:pt x="103060" y="294855"/>
                  </a:lnTo>
                  <a:lnTo>
                    <a:pt x="83527" y="282219"/>
                  </a:lnTo>
                  <a:lnTo>
                    <a:pt x="66802" y="267792"/>
                  </a:lnTo>
                  <a:lnTo>
                    <a:pt x="53086" y="251841"/>
                  </a:lnTo>
                  <a:lnTo>
                    <a:pt x="31965" y="213055"/>
                  </a:lnTo>
                  <a:lnTo>
                    <a:pt x="25209" y="172427"/>
                  </a:lnTo>
                  <a:lnTo>
                    <a:pt x="31953" y="132334"/>
                  </a:lnTo>
                  <a:lnTo>
                    <a:pt x="51308" y="95173"/>
                  </a:lnTo>
                  <a:lnTo>
                    <a:pt x="82435" y="63309"/>
                  </a:lnTo>
                  <a:lnTo>
                    <a:pt x="124460" y="39116"/>
                  </a:lnTo>
                  <a:lnTo>
                    <a:pt x="179997" y="25069"/>
                  </a:lnTo>
                  <a:lnTo>
                    <a:pt x="200660" y="24130"/>
                  </a:lnTo>
                  <a:lnTo>
                    <a:pt x="254152" y="31216"/>
                  </a:lnTo>
                  <a:lnTo>
                    <a:pt x="300291" y="50723"/>
                  </a:lnTo>
                  <a:lnTo>
                    <a:pt x="336994" y="80022"/>
                  </a:lnTo>
                  <a:lnTo>
                    <a:pt x="362204" y="116459"/>
                  </a:lnTo>
                  <a:lnTo>
                    <a:pt x="376351" y="172427"/>
                  </a:lnTo>
                  <a:lnTo>
                    <a:pt x="376466" y="173659"/>
                  </a:lnTo>
                  <a:lnTo>
                    <a:pt x="376466" y="90157"/>
                  </a:lnTo>
                  <a:lnTo>
                    <a:pt x="332257" y="40995"/>
                  </a:lnTo>
                  <a:lnTo>
                    <a:pt x="293776" y="18897"/>
                  </a:lnTo>
                  <a:lnTo>
                    <a:pt x="249453" y="4902"/>
                  </a:lnTo>
                  <a:lnTo>
                    <a:pt x="200660" y="0"/>
                  </a:lnTo>
                  <a:lnTo>
                    <a:pt x="147472" y="6184"/>
                  </a:lnTo>
                  <a:lnTo>
                    <a:pt x="99580" y="23622"/>
                  </a:lnTo>
                  <a:lnTo>
                    <a:pt x="58928" y="50723"/>
                  </a:lnTo>
                  <a:lnTo>
                    <a:pt x="27495" y="85826"/>
                  </a:lnTo>
                  <a:lnTo>
                    <a:pt x="7188" y="127330"/>
                  </a:lnTo>
                  <a:lnTo>
                    <a:pt x="177" y="172427"/>
                  </a:lnTo>
                  <a:lnTo>
                    <a:pt x="0" y="173659"/>
                  </a:lnTo>
                  <a:lnTo>
                    <a:pt x="8013" y="222440"/>
                  </a:lnTo>
                  <a:lnTo>
                    <a:pt x="30314" y="265557"/>
                  </a:lnTo>
                  <a:lnTo>
                    <a:pt x="64287" y="301345"/>
                  </a:lnTo>
                  <a:lnTo>
                    <a:pt x="107315" y="328168"/>
                  </a:lnTo>
                  <a:lnTo>
                    <a:pt x="107315" y="392430"/>
                  </a:lnTo>
                  <a:lnTo>
                    <a:pt x="109347" y="397383"/>
                  </a:lnTo>
                  <a:lnTo>
                    <a:pt x="112395" y="399415"/>
                  </a:lnTo>
                  <a:lnTo>
                    <a:pt x="114681" y="401320"/>
                  </a:lnTo>
                  <a:lnTo>
                    <a:pt x="117729" y="402336"/>
                  </a:lnTo>
                  <a:lnTo>
                    <a:pt x="124333" y="402336"/>
                  </a:lnTo>
                  <a:lnTo>
                    <a:pt x="127762" y="401066"/>
                  </a:lnTo>
                  <a:lnTo>
                    <a:pt x="173609" y="355219"/>
                  </a:lnTo>
                  <a:lnTo>
                    <a:pt x="181610" y="347218"/>
                  </a:lnTo>
                  <a:lnTo>
                    <a:pt x="189103" y="347980"/>
                  </a:lnTo>
                  <a:lnTo>
                    <a:pt x="196469" y="348361"/>
                  </a:lnTo>
                  <a:lnTo>
                    <a:pt x="203708" y="348361"/>
                  </a:lnTo>
                  <a:lnTo>
                    <a:pt x="214185" y="347218"/>
                  </a:lnTo>
                  <a:lnTo>
                    <a:pt x="251002" y="343204"/>
                  </a:lnTo>
                  <a:lnTo>
                    <a:pt x="294424" y="328637"/>
                  </a:lnTo>
                  <a:lnTo>
                    <a:pt x="307809" y="320675"/>
                  </a:lnTo>
                  <a:lnTo>
                    <a:pt x="332562" y="305981"/>
                  </a:lnTo>
                  <a:lnTo>
                    <a:pt x="364007" y="276593"/>
                  </a:lnTo>
                  <a:lnTo>
                    <a:pt x="387350" y="241808"/>
                  </a:lnTo>
                  <a:lnTo>
                    <a:pt x="398614" y="208407"/>
                  </a:lnTo>
                  <a:lnTo>
                    <a:pt x="402272" y="173659"/>
                  </a:lnTo>
                  <a:close/>
                </a:path>
                <a:path w="2540000" h="402589">
                  <a:moveTo>
                    <a:pt x="2539492" y="358013"/>
                  </a:moveTo>
                  <a:lnTo>
                    <a:pt x="2534666" y="353314"/>
                  </a:lnTo>
                  <a:lnTo>
                    <a:pt x="2210562" y="353314"/>
                  </a:lnTo>
                  <a:lnTo>
                    <a:pt x="2210562" y="32258"/>
                  </a:lnTo>
                  <a:lnTo>
                    <a:pt x="2205736" y="27432"/>
                  </a:lnTo>
                  <a:lnTo>
                    <a:pt x="2199767" y="27432"/>
                  </a:lnTo>
                  <a:lnTo>
                    <a:pt x="2193798" y="27432"/>
                  </a:lnTo>
                  <a:lnTo>
                    <a:pt x="2188972" y="32258"/>
                  </a:lnTo>
                  <a:lnTo>
                    <a:pt x="2188972" y="370078"/>
                  </a:lnTo>
                  <a:lnTo>
                    <a:pt x="2193798" y="374904"/>
                  </a:lnTo>
                  <a:lnTo>
                    <a:pt x="2534666" y="374904"/>
                  </a:lnTo>
                  <a:lnTo>
                    <a:pt x="2539492" y="370078"/>
                  </a:lnTo>
                  <a:lnTo>
                    <a:pt x="2539492" y="3580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/>
          <p:nvPr/>
        </p:nvSpPr>
        <p:spPr>
          <a:xfrm>
            <a:off x="2590800" y="3707891"/>
            <a:ext cx="988060" cy="428625"/>
          </a:xfrm>
          <a:custGeom>
            <a:avLst/>
            <a:gdLst/>
            <a:ahLst/>
            <a:cxnLst/>
            <a:rect l="l" t="t" r="r" b="b"/>
            <a:pathLst>
              <a:path w="988060" h="428625">
                <a:moveTo>
                  <a:pt x="493775" y="0"/>
                </a:moveTo>
                <a:lnTo>
                  <a:pt x="426781" y="1955"/>
                </a:lnTo>
                <a:lnTo>
                  <a:pt x="362523" y="7649"/>
                </a:lnTo>
                <a:lnTo>
                  <a:pt x="301591" y="16829"/>
                </a:lnTo>
                <a:lnTo>
                  <a:pt x="244573" y="29238"/>
                </a:lnTo>
                <a:lnTo>
                  <a:pt x="192059" y="44620"/>
                </a:lnTo>
                <a:lnTo>
                  <a:pt x="144637" y="62722"/>
                </a:lnTo>
                <a:lnTo>
                  <a:pt x="102895" y="83286"/>
                </a:lnTo>
                <a:lnTo>
                  <a:pt x="67422" y="106059"/>
                </a:lnTo>
                <a:lnTo>
                  <a:pt x="17640" y="157206"/>
                </a:lnTo>
                <a:lnTo>
                  <a:pt x="0" y="214121"/>
                </a:lnTo>
                <a:lnTo>
                  <a:pt x="4508" y="243173"/>
                </a:lnTo>
                <a:lnTo>
                  <a:pt x="38808" y="297459"/>
                </a:lnTo>
                <a:lnTo>
                  <a:pt x="102895" y="344957"/>
                </a:lnTo>
                <a:lnTo>
                  <a:pt x="144637" y="365521"/>
                </a:lnTo>
                <a:lnTo>
                  <a:pt x="192059" y="383623"/>
                </a:lnTo>
                <a:lnTo>
                  <a:pt x="244573" y="399005"/>
                </a:lnTo>
                <a:lnTo>
                  <a:pt x="301591" y="411414"/>
                </a:lnTo>
                <a:lnTo>
                  <a:pt x="362523" y="420594"/>
                </a:lnTo>
                <a:lnTo>
                  <a:pt x="426781" y="426288"/>
                </a:lnTo>
                <a:lnTo>
                  <a:pt x="493775" y="428243"/>
                </a:lnTo>
                <a:lnTo>
                  <a:pt x="560770" y="426288"/>
                </a:lnTo>
                <a:lnTo>
                  <a:pt x="625028" y="420594"/>
                </a:lnTo>
                <a:lnTo>
                  <a:pt x="685960" y="411414"/>
                </a:lnTo>
                <a:lnTo>
                  <a:pt x="742978" y="399005"/>
                </a:lnTo>
                <a:lnTo>
                  <a:pt x="795492" y="383623"/>
                </a:lnTo>
                <a:lnTo>
                  <a:pt x="842914" y="365521"/>
                </a:lnTo>
                <a:lnTo>
                  <a:pt x="884656" y="344957"/>
                </a:lnTo>
                <a:lnTo>
                  <a:pt x="920129" y="322184"/>
                </a:lnTo>
                <a:lnTo>
                  <a:pt x="969911" y="271037"/>
                </a:lnTo>
                <a:lnTo>
                  <a:pt x="987551" y="214121"/>
                </a:lnTo>
                <a:lnTo>
                  <a:pt x="983043" y="185070"/>
                </a:lnTo>
                <a:lnTo>
                  <a:pt x="948743" y="130784"/>
                </a:lnTo>
                <a:lnTo>
                  <a:pt x="884656" y="83286"/>
                </a:lnTo>
                <a:lnTo>
                  <a:pt x="842914" y="62722"/>
                </a:lnTo>
                <a:lnTo>
                  <a:pt x="795492" y="44620"/>
                </a:lnTo>
                <a:lnTo>
                  <a:pt x="742978" y="29238"/>
                </a:lnTo>
                <a:lnTo>
                  <a:pt x="685960" y="16829"/>
                </a:lnTo>
                <a:lnTo>
                  <a:pt x="625028" y="7649"/>
                </a:lnTo>
                <a:lnTo>
                  <a:pt x="560770" y="1955"/>
                </a:lnTo>
                <a:lnTo>
                  <a:pt x="493775" y="0"/>
                </a:lnTo>
                <a:close/>
              </a:path>
            </a:pathLst>
          </a:custGeom>
          <a:solidFill>
            <a:srgbClr val="89C9D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 txBox="1"/>
          <p:nvPr/>
        </p:nvSpPr>
        <p:spPr>
          <a:xfrm>
            <a:off x="3011804" y="3780282"/>
            <a:ext cx="144780" cy="2724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600" spc="-50" dirty="0">
                <a:solidFill>
                  <a:srgbClr val="FFFFFF"/>
                </a:solidFill>
                <a:latin typeface="微軟正黑體"/>
                <a:cs typeface="微軟正黑體"/>
              </a:rPr>
              <a:t>1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4632959" y="3707891"/>
            <a:ext cx="986155" cy="428625"/>
          </a:xfrm>
          <a:custGeom>
            <a:avLst/>
            <a:gdLst/>
            <a:ahLst/>
            <a:cxnLst/>
            <a:rect l="l" t="t" r="r" b="b"/>
            <a:pathLst>
              <a:path w="986154" h="428625">
                <a:moveTo>
                  <a:pt x="493013" y="0"/>
                </a:moveTo>
                <a:lnTo>
                  <a:pt x="426114" y="1955"/>
                </a:lnTo>
                <a:lnTo>
                  <a:pt x="361949" y="7649"/>
                </a:lnTo>
                <a:lnTo>
                  <a:pt x="301109" y="16829"/>
                </a:lnTo>
                <a:lnTo>
                  <a:pt x="244178" y="29238"/>
                </a:lnTo>
                <a:lnTo>
                  <a:pt x="191746" y="44620"/>
                </a:lnTo>
                <a:lnTo>
                  <a:pt x="144398" y="62722"/>
                </a:lnTo>
                <a:lnTo>
                  <a:pt x="102724" y="83286"/>
                </a:lnTo>
                <a:lnTo>
                  <a:pt x="67309" y="106059"/>
                </a:lnTo>
                <a:lnTo>
                  <a:pt x="17610" y="157206"/>
                </a:lnTo>
                <a:lnTo>
                  <a:pt x="0" y="214121"/>
                </a:lnTo>
                <a:lnTo>
                  <a:pt x="4500" y="243173"/>
                </a:lnTo>
                <a:lnTo>
                  <a:pt x="38742" y="297459"/>
                </a:lnTo>
                <a:lnTo>
                  <a:pt x="102724" y="344957"/>
                </a:lnTo>
                <a:lnTo>
                  <a:pt x="144399" y="365521"/>
                </a:lnTo>
                <a:lnTo>
                  <a:pt x="191746" y="383623"/>
                </a:lnTo>
                <a:lnTo>
                  <a:pt x="244178" y="399005"/>
                </a:lnTo>
                <a:lnTo>
                  <a:pt x="301109" y="411414"/>
                </a:lnTo>
                <a:lnTo>
                  <a:pt x="361949" y="420594"/>
                </a:lnTo>
                <a:lnTo>
                  <a:pt x="426114" y="426288"/>
                </a:lnTo>
                <a:lnTo>
                  <a:pt x="493013" y="428243"/>
                </a:lnTo>
                <a:lnTo>
                  <a:pt x="559913" y="426288"/>
                </a:lnTo>
                <a:lnTo>
                  <a:pt x="624078" y="420594"/>
                </a:lnTo>
                <a:lnTo>
                  <a:pt x="684918" y="411414"/>
                </a:lnTo>
                <a:lnTo>
                  <a:pt x="741849" y="399005"/>
                </a:lnTo>
                <a:lnTo>
                  <a:pt x="794281" y="383623"/>
                </a:lnTo>
                <a:lnTo>
                  <a:pt x="841629" y="365521"/>
                </a:lnTo>
                <a:lnTo>
                  <a:pt x="883303" y="344957"/>
                </a:lnTo>
                <a:lnTo>
                  <a:pt x="918718" y="322184"/>
                </a:lnTo>
                <a:lnTo>
                  <a:pt x="968417" y="271037"/>
                </a:lnTo>
                <a:lnTo>
                  <a:pt x="986027" y="214121"/>
                </a:lnTo>
                <a:lnTo>
                  <a:pt x="981527" y="185070"/>
                </a:lnTo>
                <a:lnTo>
                  <a:pt x="947285" y="130784"/>
                </a:lnTo>
                <a:lnTo>
                  <a:pt x="883303" y="83286"/>
                </a:lnTo>
                <a:lnTo>
                  <a:pt x="841628" y="62722"/>
                </a:lnTo>
                <a:lnTo>
                  <a:pt x="794281" y="44620"/>
                </a:lnTo>
                <a:lnTo>
                  <a:pt x="741849" y="29238"/>
                </a:lnTo>
                <a:lnTo>
                  <a:pt x="684918" y="16829"/>
                </a:lnTo>
                <a:lnTo>
                  <a:pt x="624078" y="7649"/>
                </a:lnTo>
                <a:lnTo>
                  <a:pt x="559913" y="1955"/>
                </a:lnTo>
                <a:lnTo>
                  <a:pt x="493013" y="0"/>
                </a:lnTo>
                <a:close/>
              </a:path>
            </a:pathLst>
          </a:custGeom>
          <a:solidFill>
            <a:srgbClr val="5CAC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5053076" y="3780282"/>
            <a:ext cx="144780" cy="2724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600" spc="-50" dirty="0">
                <a:solidFill>
                  <a:srgbClr val="FFFFFF"/>
                </a:solidFill>
                <a:latin typeface="微軟正黑體"/>
                <a:cs typeface="微軟正黑體"/>
              </a:rPr>
              <a:t>2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208022" y="4361434"/>
            <a:ext cx="2052320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z="1600" spc="-25" dirty="0">
                <a:latin typeface="微軟正黑體"/>
                <a:cs typeface="微軟正黑體"/>
              </a:rPr>
              <a:t>設定可追蹤及檢視</a:t>
            </a:r>
            <a:r>
              <a:rPr sz="1600" spc="-20" dirty="0">
                <a:latin typeface="微軟正黑體"/>
                <a:cs typeface="微軟正黑體"/>
              </a:rPr>
              <a:t>AI</a:t>
            </a:r>
            <a:r>
              <a:rPr sz="1600" spc="-50" dirty="0">
                <a:latin typeface="微軟正黑體"/>
                <a:cs typeface="微軟正黑體"/>
              </a:rPr>
              <a:t>效</a:t>
            </a:r>
            <a:r>
              <a:rPr sz="1600" spc="-30" dirty="0">
                <a:latin typeface="微軟正黑體"/>
                <a:cs typeface="微軟正黑體"/>
              </a:rPr>
              <a:t>能的指標，以便後續評</a:t>
            </a:r>
            <a:r>
              <a:rPr sz="1600" spc="-35" dirty="0">
                <a:latin typeface="微軟正黑體"/>
                <a:cs typeface="微軟正黑體"/>
              </a:rPr>
              <a:t>估效益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1488947" y="4381500"/>
            <a:ext cx="640080" cy="585470"/>
          </a:xfrm>
          <a:custGeom>
            <a:avLst/>
            <a:gdLst/>
            <a:ahLst/>
            <a:cxnLst/>
            <a:rect l="l" t="t" r="r" b="b"/>
            <a:pathLst>
              <a:path w="640080" h="585470">
                <a:moveTo>
                  <a:pt x="542544" y="0"/>
                </a:moveTo>
                <a:lnTo>
                  <a:pt x="97536" y="0"/>
                </a:lnTo>
                <a:lnTo>
                  <a:pt x="59578" y="7667"/>
                </a:lnTo>
                <a:lnTo>
                  <a:pt x="28575" y="28575"/>
                </a:lnTo>
                <a:lnTo>
                  <a:pt x="7667" y="59578"/>
                </a:lnTo>
                <a:lnTo>
                  <a:pt x="0" y="97536"/>
                </a:lnTo>
                <a:lnTo>
                  <a:pt x="0" y="487680"/>
                </a:lnTo>
                <a:lnTo>
                  <a:pt x="7667" y="525637"/>
                </a:lnTo>
                <a:lnTo>
                  <a:pt x="28575" y="556641"/>
                </a:lnTo>
                <a:lnTo>
                  <a:pt x="59578" y="577548"/>
                </a:lnTo>
                <a:lnTo>
                  <a:pt x="97536" y="585216"/>
                </a:lnTo>
                <a:lnTo>
                  <a:pt x="542544" y="585216"/>
                </a:lnTo>
                <a:lnTo>
                  <a:pt x="580501" y="577548"/>
                </a:lnTo>
                <a:lnTo>
                  <a:pt x="611504" y="556640"/>
                </a:lnTo>
                <a:lnTo>
                  <a:pt x="632412" y="525637"/>
                </a:lnTo>
                <a:lnTo>
                  <a:pt x="640079" y="487680"/>
                </a:lnTo>
                <a:lnTo>
                  <a:pt x="640079" y="97536"/>
                </a:lnTo>
                <a:lnTo>
                  <a:pt x="632412" y="59578"/>
                </a:lnTo>
                <a:lnTo>
                  <a:pt x="611504" y="28575"/>
                </a:lnTo>
                <a:lnTo>
                  <a:pt x="580501" y="7667"/>
                </a:lnTo>
                <a:lnTo>
                  <a:pt x="542544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1617725" y="4549266"/>
            <a:ext cx="38227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25" dirty="0">
                <a:solidFill>
                  <a:srgbClr val="FFFFFF"/>
                </a:solidFill>
                <a:latin typeface="微軟正黑體"/>
                <a:cs typeface="微軟正黑體"/>
              </a:rPr>
              <a:t>目的</a:t>
            </a:r>
            <a:endParaRPr sz="1400">
              <a:latin typeface="微軟正黑體"/>
              <a:cs typeface="微軟正黑體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1488947" y="5262371"/>
            <a:ext cx="640080" cy="584200"/>
          </a:xfrm>
          <a:custGeom>
            <a:avLst/>
            <a:gdLst/>
            <a:ahLst/>
            <a:cxnLst/>
            <a:rect l="l" t="t" r="r" b="b"/>
            <a:pathLst>
              <a:path w="640080" h="584200">
                <a:moveTo>
                  <a:pt x="542797" y="0"/>
                </a:moveTo>
                <a:lnTo>
                  <a:pt x="97282" y="0"/>
                </a:lnTo>
                <a:lnTo>
                  <a:pt x="59418" y="7645"/>
                </a:lnTo>
                <a:lnTo>
                  <a:pt x="28495" y="28495"/>
                </a:lnTo>
                <a:lnTo>
                  <a:pt x="7645" y="59418"/>
                </a:lnTo>
                <a:lnTo>
                  <a:pt x="0" y="97281"/>
                </a:lnTo>
                <a:lnTo>
                  <a:pt x="0" y="486409"/>
                </a:lnTo>
                <a:lnTo>
                  <a:pt x="7645" y="524273"/>
                </a:lnTo>
                <a:lnTo>
                  <a:pt x="28495" y="555196"/>
                </a:lnTo>
                <a:lnTo>
                  <a:pt x="59418" y="576046"/>
                </a:lnTo>
                <a:lnTo>
                  <a:pt x="97282" y="583691"/>
                </a:lnTo>
                <a:lnTo>
                  <a:pt x="542797" y="583691"/>
                </a:lnTo>
                <a:lnTo>
                  <a:pt x="580661" y="576046"/>
                </a:lnTo>
                <a:lnTo>
                  <a:pt x="611584" y="555196"/>
                </a:lnTo>
                <a:lnTo>
                  <a:pt x="632434" y="524273"/>
                </a:lnTo>
                <a:lnTo>
                  <a:pt x="640079" y="486409"/>
                </a:lnTo>
                <a:lnTo>
                  <a:pt x="640079" y="97281"/>
                </a:lnTo>
                <a:lnTo>
                  <a:pt x="632434" y="59418"/>
                </a:lnTo>
                <a:lnTo>
                  <a:pt x="611584" y="28495"/>
                </a:lnTo>
                <a:lnTo>
                  <a:pt x="580661" y="7645"/>
                </a:lnTo>
                <a:lnTo>
                  <a:pt x="542797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1617725" y="5429808"/>
            <a:ext cx="382270" cy="2400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30" dirty="0">
                <a:solidFill>
                  <a:srgbClr val="FFFFFF"/>
                </a:solidFill>
                <a:latin typeface="微軟正黑體"/>
                <a:cs typeface="微軟正黑體"/>
              </a:rPr>
              <a:t>作法</a:t>
            </a:r>
            <a:endParaRPr sz="1400">
              <a:latin typeface="微軟正黑體"/>
              <a:cs typeface="微軟正黑體"/>
            </a:endParaRPr>
          </a:p>
        </p:txBody>
      </p:sp>
      <p:sp>
        <p:nvSpPr>
          <p:cNvPr id="30" name="object 30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t>25</a:t>
            </a:fld>
            <a:endParaRPr spc="-25" dirty="0"/>
          </a:p>
        </p:txBody>
      </p:sp>
      <p:sp>
        <p:nvSpPr>
          <p:cNvPr id="27" name="object 27"/>
          <p:cNvSpPr txBox="1"/>
          <p:nvPr/>
        </p:nvSpPr>
        <p:spPr>
          <a:xfrm>
            <a:off x="2208022" y="5390184"/>
            <a:ext cx="1933575" cy="1000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8450" indent="-285750" algn="just">
              <a:lnSpc>
                <a:spcPct val="100000"/>
              </a:lnSpc>
              <a:spcBef>
                <a:spcPts val="95"/>
              </a:spcBef>
              <a:buFont typeface="Wingdings"/>
              <a:buChar char=""/>
              <a:tabLst>
                <a:tab pos="298450" algn="l"/>
              </a:tabLst>
            </a:pPr>
            <a:r>
              <a:rPr sz="1600" spc="-30" dirty="0">
                <a:latin typeface="微軟正黑體"/>
                <a:cs typeface="微軟正黑體"/>
              </a:rPr>
              <a:t>企業部門主管</a:t>
            </a:r>
            <a:endParaRPr sz="1600">
              <a:latin typeface="微軟正黑體"/>
              <a:cs typeface="微軟正黑體"/>
            </a:endParaRPr>
          </a:p>
          <a:p>
            <a:pPr marL="297815" marR="5080" indent="-285750" algn="just">
              <a:lnSpc>
                <a:spcPct val="100000"/>
              </a:lnSpc>
              <a:buFont typeface="Wingdings"/>
              <a:buChar char=""/>
              <a:tabLst>
                <a:tab pos="299085" algn="l"/>
              </a:tabLst>
            </a:pPr>
            <a:r>
              <a:rPr sz="1600" spc="-30" dirty="0">
                <a:latin typeface="微軟正黑體"/>
                <a:cs typeface="微軟正黑體"/>
              </a:rPr>
              <a:t>設定可量化且與</a:t>
            </a:r>
            <a:r>
              <a:rPr sz="1600" spc="-25" dirty="0">
                <a:latin typeface="微軟正黑體"/>
                <a:cs typeface="微軟正黑體"/>
              </a:rPr>
              <a:t>AI	</a:t>
            </a:r>
            <a:r>
              <a:rPr sz="1600" spc="-30" dirty="0">
                <a:latin typeface="微軟正黑體"/>
                <a:cs typeface="微軟正黑體"/>
              </a:rPr>
              <a:t>實際任務高度相關	</a:t>
            </a:r>
            <a:r>
              <a:rPr sz="1600" spc="-35" dirty="0">
                <a:latin typeface="微軟正黑體"/>
                <a:cs typeface="微軟正黑體"/>
              </a:rPr>
              <a:t>的指標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441063" y="4361434"/>
            <a:ext cx="2052320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z="1600" spc="-30" dirty="0">
                <a:latin typeface="微軟正黑體"/>
                <a:cs typeface="微軟正黑體"/>
              </a:rPr>
              <a:t>確保輸入數據足夠且準</a:t>
            </a:r>
            <a:r>
              <a:rPr sz="1600" spc="-25" dirty="0">
                <a:latin typeface="微軟正黑體"/>
                <a:cs typeface="微軟正黑體"/>
              </a:rPr>
              <a:t>確，以提高</a:t>
            </a:r>
            <a:r>
              <a:rPr sz="1600" spc="-20" dirty="0">
                <a:latin typeface="微軟正黑體"/>
                <a:cs typeface="微軟正黑體"/>
              </a:rPr>
              <a:t>AI</a:t>
            </a:r>
            <a:r>
              <a:rPr sz="1600" spc="-35" dirty="0">
                <a:latin typeface="微軟正黑體"/>
                <a:cs typeface="微軟正黑體"/>
              </a:rPr>
              <a:t>模型的學</a:t>
            </a:r>
            <a:r>
              <a:rPr sz="1600" spc="-30" dirty="0">
                <a:latin typeface="微軟正黑體"/>
                <a:cs typeface="微軟正黑體"/>
              </a:rPr>
              <a:t>習效果和效能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4357496" y="5390184"/>
            <a:ext cx="1934210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95"/>
              </a:spcBef>
              <a:buFont typeface="Wingdings"/>
              <a:buChar char=""/>
              <a:tabLst>
                <a:tab pos="299085" algn="l"/>
              </a:tabLst>
            </a:pPr>
            <a:r>
              <a:rPr sz="1600" spc="-30" dirty="0">
                <a:latin typeface="微軟正黑體"/>
                <a:cs typeface="微軟正黑體"/>
              </a:rPr>
              <a:t>企業部門主管</a:t>
            </a:r>
            <a:endParaRPr sz="1600">
              <a:latin typeface="微軟正黑體"/>
              <a:cs typeface="微軟正黑體"/>
            </a:endParaRPr>
          </a:p>
          <a:p>
            <a:pPr marL="299085" indent="-286385">
              <a:lnSpc>
                <a:spcPct val="100000"/>
              </a:lnSpc>
              <a:buFont typeface="Wingdings"/>
              <a:buChar char=""/>
              <a:tabLst>
                <a:tab pos="299085" algn="l"/>
              </a:tabLst>
            </a:pPr>
            <a:r>
              <a:rPr sz="1600" spc="-35" dirty="0">
                <a:latin typeface="微軟正黑體"/>
                <a:cs typeface="微軟正黑體"/>
              </a:rPr>
              <a:t>蒐集結構化、非結</a:t>
            </a:r>
            <a:endParaRPr sz="1600">
              <a:latin typeface="微軟正黑體"/>
              <a:cs typeface="微軟正黑體"/>
            </a:endParaRPr>
          </a:p>
          <a:p>
            <a:pPr marL="299085">
              <a:lnSpc>
                <a:spcPct val="100000"/>
              </a:lnSpc>
            </a:pPr>
            <a:r>
              <a:rPr sz="1600" spc="-35" dirty="0">
                <a:latin typeface="微軟正黑體"/>
                <a:cs typeface="微軟正黑體"/>
              </a:rPr>
              <a:t>構化數據</a:t>
            </a:r>
            <a:endParaRPr sz="1600">
              <a:latin typeface="微軟正黑體"/>
              <a:cs typeface="微軟正黑體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231640" y="60200"/>
            <a:ext cx="328358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步驟二：確認數據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24783" y="650722"/>
            <a:ext cx="1680210" cy="509803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1883664" y="2923032"/>
            <a:ext cx="649605" cy="361315"/>
          </a:xfrm>
          <a:prstGeom prst="rect">
            <a:avLst/>
          </a:prstGeom>
          <a:solidFill>
            <a:srgbClr val="D9D9D9"/>
          </a:solidFill>
        </p:spPr>
        <p:txBody>
          <a:bodyPr vert="horz" wrap="square" lIns="0" tIns="52705" rIns="0" bIns="0" rtlCol="0">
            <a:spAutoFit/>
          </a:bodyPr>
          <a:lstStyle/>
          <a:p>
            <a:pPr marL="163195">
              <a:lnSpc>
                <a:spcPct val="100000"/>
              </a:lnSpc>
              <a:spcBef>
                <a:spcPts val="415"/>
              </a:spcBef>
            </a:pPr>
            <a:r>
              <a:rPr sz="1600" spc="-25" dirty="0">
                <a:latin typeface="微軟正黑體"/>
                <a:cs typeface="微軟正黑體"/>
              </a:rPr>
              <a:t>例</a:t>
            </a:r>
            <a:r>
              <a:rPr sz="1600" spc="-50" dirty="0">
                <a:latin typeface="微軟正黑體"/>
                <a:cs typeface="微軟正黑體"/>
              </a:rPr>
              <a:t>2</a:t>
            </a:r>
            <a:endParaRPr sz="1600">
              <a:latin typeface="微軟正黑體"/>
              <a:cs typeface="微軟正黑體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321808" y="650722"/>
            <a:ext cx="1678686" cy="509803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3596385" y="750570"/>
            <a:ext cx="303720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109470" algn="l"/>
              </a:tabLst>
            </a:pPr>
            <a:r>
              <a:rPr sz="1800" b="1" dirty="0">
                <a:solidFill>
                  <a:srgbClr val="FFFFFF"/>
                </a:solidFill>
                <a:latin typeface="微軟正黑體"/>
                <a:cs typeface="微軟正黑體"/>
              </a:rPr>
              <a:t>數據類</a:t>
            </a:r>
            <a:r>
              <a:rPr sz="1800" b="1" spc="-50" dirty="0">
                <a:solidFill>
                  <a:srgbClr val="FFFFFF"/>
                </a:solidFill>
                <a:latin typeface="微軟正黑體"/>
                <a:cs typeface="微軟正黑體"/>
              </a:rPr>
              <a:t>型</a:t>
            </a:r>
            <a:r>
              <a:rPr sz="1800" b="1" dirty="0">
                <a:solidFill>
                  <a:srgbClr val="FFFFFF"/>
                </a:solidFill>
                <a:latin typeface="微軟正黑體"/>
                <a:cs typeface="微軟正黑體"/>
              </a:rPr>
              <a:t>	數據項</a:t>
            </a:r>
            <a:r>
              <a:rPr sz="1800" b="1" spc="-50" dirty="0">
                <a:solidFill>
                  <a:srgbClr val="FFFFFF"/>
                </a:solidFill>
                <a:latin typeface="微軟正黑體"/>
                <a:cs typeface="微軟正黑體"/>
              </a:rPr>
              <a:t>目</a:t>
            </a:r>
            <a:endParaRPr sz="1800">
              <a:latin typeface="微軟正黑體"/>
              <a:cs typeface="微軟正黑體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029956" y="650722"/>
            <a:ext cx="1680209" cy="509803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8402573" y="750570"/>
            <a:ext cx="941069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5" dirty="0">
                <a:solidFill>
                  <a:srgbClr val="FFFFFF"/>
                </a:solidFill>
                <a:latin typeface="微軟正黑體"/>
                <a:cs typeface="微軟正黑體"/>
              </a:rPr>
              <a:t>數據需求</a:t>
            </a:r>
            <a:endParaRPr sz="1800">
              <a:latin typeface="微軟正黑體"/>
              <a:cs typeface="微軟正黑體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038094" y="2736342"/>
            <a:ext cx="2016760" cy="1010919"/>
          </a:xfrm>
          <a:prstGeom prst="rect">
            <a:avLst/>
          </a:prstGeom>
          <a:ln w="25907">
            <a:solidFill>
              <a:srgbClr val="F1F1F1"/>
            </a:solidFill>
          </a:ln>
        </p:spPr>
        <p:txBody>
          <a:bodyPr vert="horz" wrap="square" lIns="0" tIns="2095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65"/>
              </a:spcBef>
            </a:pPr>
            <a:endParaRPr sz="1600">
              <a:latin typeface="Times New Roman"/>
              <a:cs typeface="Times New Roman"/>
            </a:endParaRPr>
          </a:p>
          <a:p>
            <a:pPr marL="804545" marR="349250" indent="-449580">
              <a:lnSpc>
                <a:spcPct val="100000"/>
              </a:lnSpc>
            </a:pPr>
            <a:r>
              <a:rPr sz="1600" spc="-30" dirty="0">
                <a:latin typeface="微軟正黑體"/>
                <a:cs typeface="微軟正黑體"/>
              </a:rPr>
              <a:t>非結構化數據-</a:t>
            </a:r>
            <a:r>
              <a:rPr sz="1600" spc="-40" dirty="0">
                <a:latin typeface="微軟正黑體"/>
                <a:cs typeface="微軟正黑體"/>
              </a:rPr>
              <a:t>圖像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253990" y="2736342"/>
            <a:ext cx="1778635" cy="1010919"/>
          </a:xfrm>
          <a:prstGeom prst="rect">
            <a:avLst/>
          </a:prstGeom>
          <a:ln w="25907">
            <a:solidFill>
              <a:srgbClr val="F1F1F1"/>
            </a:solidFill>
          </a:ln>
        </p:spPr>
        <p:txBody>
          <a:bodyPr vert="horz" wrap="square" lIns="0" tIns="2095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65"/>
              </a:spcBef>
            </a:pPr>
            <a:endParaRPr sz="1600">
              <a:latin typeface="Times New Roman"/>
              <a:cs typeface="Times New Roman"/>
            </a:endParaRPr>
          </a:p>
          <a:p>
            <a:pPr marL="376555" indent="-286385">
              <a:lnSpc>
                <a:spcPct val="100000"/>
              </a:lnSpc>
              <a:buFont typeface="Arial"/>
              <a:buChar char="•"/>
              <a:tabLst>
                <a:tab pos="376555" algn="l"/>
              </a:tabLst>
            </a:pPr>
            <a:r>
              <a:rPr sz="1600" spc="-30" dirty="0">
                <a:latin typeface="微軟正黑體"/>
                <a:cs typeface="微軟正黑體"/>
              </a:rPr>
              <a:t>正常產品圖像</a:t>
            </a:r>
            <a:endParaRPr sz="1600">
              <a:latin typeface="微軟正黑體"/>
              <a:cs typeface="微軟正黑體"/>
            </a:endParaRPr>
          </a:p>
          <a:p>
            <a:pPr marL="376555" indent="-286385">
              <a:lnSpc>
                <a:spcPct val="100000"/>
              </a:lnSpc>
              <a:buFont typeface="Arial"/>
              <a:buChar char="•"/>
              <a:tabLst>
                <a:tab pos="376555" algn="l"/>
              </a:tabLst>
            </a:pPr>
            <a:r>
              <a:rPr sz="1600" spc="-30" dirty="0">
                <a:latin typeface="微軟正黑體"/>
                <a:cs typeface="微軟正黑體"/>
              </a:rPr>
              <a:t>瑕疵產品圖像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232142" y="2736342"/>
            <a:ext cx="3240405" cy="1010919"/>
          </a:xfrm>
          <a:prstGeom prst="rect">
            <a:avLst/>
          </a:prstGeom>
          <a:ln w="25907">
            <a:solidFill>
              <a:srgbClr val="F1F1F1"/>
            </a:solidFill>
          </a:ln>
        </p:spPr>
        <p:txBody>
          <a:bodyPr vert="horz" wrap="square" lIns="0" tIns="132715" rIns="0" bIns="0" rtlCol="0">
            <a:spAutoFit/>
          </a:bodyPr>
          <a:lstStyle/>
          <a:p>
            <a:pPr marL="377190" indent="-286385">
              <a:lnSpc>
                <a:spcPct val="100000"/>
              </a:lnSpc>
              <a:spcBef>
                <a:spcPts val="1045"/>
              </a:spcBef>
              <a:buFont typeface="Arial"/>
              <a:buChar char="•"/>
              <a:tabLst>
                <a:tab pos="377190" algn="l"/>
              </a:tabLst>
            </a:pPr>
            <a:r>
              <a:rPr sz="1600" spc="-30" dirty="0">
                <a:latin typeface="微軟正黑體"/>
                <a:cs typeface="微軟正黑體"/>
              </a:rPr>
              <a:t>拍攝條件:各種角度和光照條件</a:t>
            </a:r>
            <a:endParaRPr sz="1600">
              <a:latin typeface="微軟正黑體"/>
              <a:cs typeface="微軟正黑體"/>
            </a:endParaRPr>
          </a:p>
          <a:p>
            <a:pPr marL="377825" marR="172085" indent="-287020">
              <a:lnSpc>
                <a:spcPct val="100000"/>
              </a:lnSpc>
              <a:buFont typeface="Arial"/>
              <a:buChar char="•"/>
              <a:tabLst>
                <a:tab pos="377825" algn="l"/>
              </a:tabLst>
            </a:pPr>
            <a:r>
              <a:rPr sz="1600" spc="-30" dirty="0">
                <a:latin typeface="微軟正黑體"/>
                <a:cs typeface="微軟正黑體"/>
              </a:rPr>
              <a:t>瑕疵類型:刮痕、凹痕、變形、</a:t>
            </a:r>
            <a:r>
              <a:rPr sz="1600" spc="-35" dirty="0">
                <a:latin typeface="微軟正黑體"/>
                <a:cs typeface="微軟正黑體"/>
              </a:rPr>
              <a:t>缺件等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1518666" y="2618994"/>
            <a:ext cx="9000490" cy="0"/>
          </a:xfrm>
          <a:custGeom>
            <a:avLst/>
            <a:gdLst/>
            <a:ahLst/>
            <a:cxnLst/>
            <a:rect l="l" t="t" r="r" b="b"/>
            <a:pathLst>
              <a:path w="9000490">
                <a:moveTo>
                  <a:pt x="0" y="0"/>
                </a:moveTo>
                <a:lnTo>
                  <a:pt x="8999982" y="0"/>
                </a:lnTo>
              </a:path>
            </a:pathLst>
          </a:custGeom>
          <a:ln w="1981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1905000" y="1656588"/>
            <a:ext cx="647700" cy="360045"/>
          </a:xfrm>
          <a:prstGeom prst="rect">
            <a:avLst/>
          </a:prstGeom>
          <a:solidFill>
            <a:srgbClr val="D9D9D9"/>
          </a:solidFill>
        </p:spPr>
        <p:txBody>
          <a:bodyPr vert="horz" wrap="square" lIns="0" tIns="51435" rIns="0" bIns="0" rtlCol="0">
            <a:spAutoFit/>
          </a:bodyPr>
          <a:lstStyle/>
          <a:p>
            <a:pPr marL="162560">
              <a:lnSpc>
                <a:spcPct val="100000"/>
              </a:lnSpc>
              <a:spcBef>
                <a:spcPts val="405"/>
              </a:spcBef>
            </a:pPr>
            <a:r>
              <a:rPr sz="1600" spc="-25" dirty="0">
                <a:latin typeface="微軟正黑體"/>
                <a:cs typeface="微軟正黑體"/>
              </a:rPr>
              <a:t>例</a:t>
            </a:r>
            <a:r>
              <a:rPr sz="1600" spc="-50" dirty="0">
                <a:latin typeface="微軟正黑體"/>
                <a:cs typeface="微軟正黑體"/>
              </a:rPr>
              <a:t>1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057905" y="1349502"/>
            <a:ext cx="2016760" cy="1115695"/>
          </a:xfrm>
          <a:prstGeom prst="rect">
            <a:avLst/>
          </a:prstGeom>
          <a:ln w="25907">
            <a:solidFill>
              <a:srgbClr val="F1F1F1"/>
            </a:solidFill>
          </a:ln>
        </p:spPr>
        <p:txBody>
          <a:bodyPr vert="horz" wrap="square" lIns="0" tIns="7302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75"/>
              </a:spcBef>
            </a:pPr>
            <a:endParaRPr sz="1600">
              <a:latin typeface="Times New Roman"/>
              <a:cs typeface="Times New Roman"/>
            </a:endParaRPr>
          </a:p>
          <a:p>
            <a:pPr marL="805180" marR="448945" indent="-347980">
              <a:lnSpc>
                <a:spcPct val="100000"/>
              </a:lnSpc>
              <a:spcBef>
                <a:spcPts val="5"/>
              </a:spcBef>
            </a:pPr>
            <a:r>
              <a:rPr sz="1600" spc="-35" dirty="0">
                <a:latin typeface="微軟正黑體"/>
                <a:cs typeface="微軟正黑體"/>
              </a:rPr>
              <a:t>結構化數據-</a:t>
            </a:r>
            <a:r>
              <a:rPr sz="1600" spc="-40" dirty="0">
                <a:latin typeface="微軟正黑體"/>
                <a:cs typeface="微軟正黑體"/>
              </a:rPr>
              <a:t>表格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273802" y="1349502"/>
            <a:ext cx="1778635" cy="1115695"/>
          </a:xfrm>
          <a:prstGeom prst="rect">
            <a:avLst/>
          </a:prstGeom>
          <a:ln w="25907">
            <a:solidFill>
              <a:srgbClr val="F1F1F1"/>
            </a:solidFill>
          </a:ln>
        </p:spPr>
        <p:txBody>
          <a:bodyPr vert="horz" wrap="square" lIns="0" tIns="63500" rIns="0" bIns="0" rtlCol="0">
            <a:spAutoFit/>
          </a:bodyPr>
          <a:lstStyle/>
          <a:p>
            <a:pPr marL="377190" indent="-286385">
              <a:lnSpc>
                <a:spcPct val="100000"/>
              </a:lnSpc>
              <a:spcBef>
                <a:spcPts val="500"/>
              </a:spcBef>
              <a:buFont typeface="Arial"/>
              <a:buChar char="•"/>
              <a:tabLst>
                <a:tab pos="377190" algn="l"/>
              </a:tabLst>
            </a:pPr>
            <a:r>
              <a:rPr sz="1600" spc="-35" dirty="0">
                <a:latin typeface="微軟正黑體"/>
                <a:cs typeface="微軟正黑體"/>
              </a:rPr>
              <a:t>設備數據</a:t>
            </a:r>
            <a:endParaRPr sz="1600">
              <a:latin typeface="微軟正黑體"/>
              <a:cs typeface="微軟正黑體"/>
            </a:endParaRPr>
          </a:p>
          <a:p>
            <a:pPr marL="377190" indent="-286385">
              <a:lnSpc>
                <a:spcPct val="100000"/>
              </a:lnSpc>
              <a:buFont typeface="Arial"/>
              <a:buChar char="•"/>
              <a:tabLst>
                <a:tab pos="377190" algn="l"/>
              </a:tabLst>
            </a:pPr>
            <a:r>
              <a:rPr sz="1600" spc="-35" dirty="0">
                <a:latin typeface="微軟正黑體"/>
                <a:cs typeface="微軟正黑體"/>
              </a:rPr>
              <a:t>訂單數據</a:t>
            </a:r>
            <a:endParaRPr sz="1600">
              <a:latin typeface="微軟正黑體"/>
              <a:cs typeface="微軟正黑體"/>
            </a:endParaRPr>
          </a:p>
          <a:p>
            <a:pPr marL="377190" indent="-286385">
              <a:lnSpc>
                <a:spcPct val="100000"/>
              </a:lnSpc>
              <a:buFont typeface="Arial"/>
              <a:buChar char="•"/>
              <a:tabLst>
                <a:tab pos="377190" algn="l"/>
              </a:tabLst>
            </a:pPr>
            <a:r>
              <a:rPr sz="1600" spc="-35" dirty="0">
                <a:latin typeface="微軟正黑體"/>
                <a:cs typeface="微軟正黑體"/>
              </a:rPr>
              <a:t>排程數據</a:t>
            </a:r>
            <a:endParaRPr sz="1600">
              <a:latin typeface="微軟正黑體"/>
              <a:cs typeface="微軟正黑體"/>
            </a:endParaRPr>
          </a:p>
          <a:p>
            <a:pPr marL="377190" indent="-286385">
              <a:lnSpc>
                <a:spcPct val="100000"/>
              </a:lnSpc>
              <a:buFont typeface="Arial"/>
              <a:buChar char="•"/>
              <a:tabLst>
                <a:tab pos="377190" algn="l"/>
              </a:tabLst>
            </a:pPr>
            <a:r>
              <a:rPr sz="1600" spc="-35" dirty="0">
                <a:latin typeface="微軟正黑體"/>
                <a:cs typeface="微軟正黑體"/>
              </a:rPr>
              <a:t>物料數據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251954" y="1349502"/>
            <a:ext cx="3240405" cy="1115695"/>
          </a:xfrm>
          <a:prstGeom prst="rect">
            <a:avLst/>
          </a:prstGeom>
          <a:ln w="25907">
            <a:solidFill>
              <a:srgbClr val="F1F1F1"/>
            </a:solidFill>
          </a:ln>
        </p:spPr>
        <p:txBody>
          <a:bodyPr vert="horz" wrap="square" lIns="0" tIns="63500" rIns="0" bIns="0" rtlCol="0">
            <a:spAutoFit/>
          </a:bodyPr>
          <a:lstStyle/>
          <a:p>
            <a:pPr marL="377825" indent="-286385">
              <a:lnSpc>
                <a:spcPct val="100000"/>
              </a:lnSpc>
              <a:spcBef>
                <a:spcPts val="500"/>
              </a:spcBef>
              <a:buFont typeface="Arial"/>
              <a:buChar char="•"/>
              <a:tabLst>
                <a:tab pos="377825" algn="l"/>
              </a:tabLst>
            </a:pPr>
            <a:r>
              <a:rPr sz="1600" spc="-30" dirty="0">
                <a:latin typeface="微軟正黑體"/>
                <a:cs typeface="微軟正黑體"/>
              </a:rPr>
              <a:t>排程與製程:生產計劃、工序</a:t>
            </a:r>
            <a:endParaRPr sz="1600">
              <a:latin typeface="微軟正黑體"/>
              <a:cs typeface="微軟正黑體"/>
            </a:endParaRPr>
          </a:p>
          <a:p>
            <a:pPr marL="378460" marR="171450" indent="-287020">
              <a:lnSpc>
                <a:spcPct val="100000"/>
              </a:lnSpc>
              <a:buFont typeface="Arial"/>
              <a:buChar char="•"/>
              <a:tabLst>
                <a:tab pos="378460" algn="l"/>
              </a:tabLst>
            </a:pPr>
            <a:r>
              <a:rPr sz="1600" spc="-30" dirty="0">
                <a:latin typeface="微軟正黑體"/>
                <a:cs typeface="微軟正黑體"/>
              </a:rPr>
              <a:t>生產資源:原料庫存數、人力排班、設備稼動與故障狀況</a:t>
            </a:r>
            <a:endParaRPr sz="1600">
              <a:latin typeface="微軟正黑體"/>
              <a:cs typeface="微軟正黑體"/>
            </a:endParaRPr>
          </a:p>
          <a:p>
            <a:pPr marL="377825" indent="-286385">
              <a:lnSpc>
                <a:spcPct val="100000"/>
              </a:lnSpc>
              <a:buFont typeface="Arial"/>
              <a:buChar char="•"/>
              <a:tabLst>
                <a:tab pos="377825" algn="l"/>
              </a:tabLst>
            </a:pPr>
            <a:r>
              <a:rPr sz="1600" spc="-35" dirty="0">
                <a:latin typeface="微軟正黑體"/>
                <a:cs typeface="微軟正黑體"/>
              </a:rPr>
              <a:t>訂單:數量、交貨期、優先級等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1518666" y="3908297"/>
            <a:ext cx="9000490" cy="0"/>
          </a:xfrm>
          <a:custGeom>
            <a:avLst/>
            <a:gdLst/>
            <a:ahLst/>
            <a:cxnLst/>
            <a:rect l="l" t="t" r="r" b="b"/>
            <a:pathLst>
              <a:path w="9000490">
                <a:moveTo>
                  <a:pt x="0" y="0"/>
                </a:moveTo>
                <a:lnTo>
                  <a:pt x="8999982" y="0"/>
                </a:lnTo>
              </a:path>
            </a:pathLst>
          </a:custGeom>
          <a:ln w="1981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1905000" y="4325111"/>
            <a:ext cx="647700" cy="360045"/>
          </a:xfrm>
          <a:prstGeom prst="rect">
            <a:avLst/>
          </a:prstGeom>
          <a:solidFill>
            <a:srgbClr val="D9D9D9"/>
          </a:solidFill>
        </p:spPr>
        <p:txBody>
          <a:bodyPr vert="horz" wrap="square" lIns="0" tIns="52069" rIns="0" bIns="0" rtlCol="0">
            <a:spAutoFit/>
          </a:bodyPr>
          <a:lstStyle/>
          <a:p>
            <a:pPr marL="162560">
              <a:lnSpc>
                <a:spcPct val="100000"/>
              </a:lnSpc>
              <a:spcBef>
                <a:spcPts val="409"/>
              </a:spcBef>
            </a:pPr>
            <a:r>
              <a:rPr sz="1600" spc="-25" dirty="0">
                <a:latin typeface="微軟正黑體"/>
                <a:cs typeface="微軟正黑體"/>
              </a:rPr>
              <a:t>例</a:t>
            </a:r>
            <a:r>
              <a:rPr sz="1600" spc="-50" dirty="0">
                <a:latin typeface="微軟正黑體"/>
                <a:cs typeface="微軟正黑體"/>
              </a:rPr>
              <a:t>3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057905" y="4103370"/>
            <a:ext cx="2016760" cy="1219200"/>
          </a:xfrm>
          <a:prstGeom prst="rect">
            <a:avLst/>
          </a:prstGeom>
          <a:ln w="25907">
            <a:solidFill>
              <a:srgbClr val="F1F1F1"/>
            </a:solidFill>
          </a:ln>
        </p:spPr>
        <p:txBody>
          <a:bodyPr vert="horz" wrap="square" lIns="0" tIns="1270" rIns="0" bIns="0" rtlCol="0">
            <a:spAutoFit/>
          </a:bodyPr>
          <a:lstStyle/>
          <a:p>
            <a:pPr marL="457834" marR="448945" algn="ctr">
              <a:lnSpc>
                <a:spcPts val="1920"/>
              </a:lnSpc>
              <a:spcBef>
                <a:spcPts val="10"/>
              </a:spcBef>
            </a:pPr>
            <a:r>
              <a:rPr sz="1600" spc="-35" dirty="0">
                <a:latin typeface="微軟正黑體"/>
                <a:cs typeface="微軟正黑體"/>
              </a:rPr>
              <a:t>結構化數據-</a:t>
            </a:r>
            <a:r>
              <a:rPr sz="1600" spc="-40" dirty="0">
                <a:latin typeface="微軟正黑體"/>
                <a:cs typeface="微軟正黑體"/>
              </a:rPr>
              <a:t>表格</a:t>
            </a:r>
            <a:endParaRPr sz="1600">
              <a:latin typeface="微軟正黑體"/>
              <a:cs typeface="微軟正黑體"/>
            </a:endParaRPr>
          </a:p>
          <a:p>
            <a:pPr marL="355600" marR="348615" algn="ctr">
              <a:lnSpc>
                <a:spcPct val="100000"/>
              </a:lnSpc>
              <a:spcBef>
                <a:spcPts val="1860"/>
              </a:spcBef>
            </a:pPr>
            <a:r>
              <a:rPr sz="1600" spc="-30" dirty="0">
                <a:latin typeface="微軟正黑體"/>
                <a:cs typeface="微軟正黑體"/>
              </a:rPr>
              <a:t>非結構化數據-音訊、文件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246370" y="4103370"/>
            <a:ext cx="1833880" cy="1266825"/>
          </a:xfrm>
          <a:prstGeom prst="rect">
            <a:avLst/>
          </a:prstGeom>
          <a:ln w="25907">
            <a:solidFill>
              <a:srgbClr val="F1F1F1"/>
            </a:solidFill>
          </a:ln>
        </p:spPr>
        <p:txBody>
          <a:bodyPr vert="horz" wrap="square" lIns="0" tIns="17145" rIns="0" bIns="0" rtlCol="0">
            <a:spAutoFit/>
          </a:bodyPr>
          <a:lstStyle/>
          <a:p>
            <a:pPr marL="377825" indent="-286385">
              <a:lnSpc>
                <a:spcPct val="100000"/>
              </a:lnSpc>
              <a:spcBef>
                <a:spcPts val="135"/>
              </a:spcBef>
              <a:buFont typeface="Arial"/>
              <a:buChar char="•"/>
              <a:tabLst>
                <a:tab pos="377825" algn="l"/>
              </a:tabLst>
            </a:pPr>
            <a:r>
              <a:rPr sz="1600" spc="-30" dirty="0">
                <a:latin typeface="微軟正黑體"/>
                <a:cs typeface="微軟正黑體"/>
              </a:rPr>
              <a:t>感測器數據</a:t>
            </a:r>
            <a:endParaRPr sz="1600">
              <a:latin typeface="微軟正黑體"/>
              <a:cs typeface="微軟正黑體"/>
            </a:endParaRPr>
          </a:p>
          <a:p>
            <a:pPr marL="377825" indent="-286385">
              <a:lnSpc>
                <a:spcPct val="100000"/>
              </a:lnSpc>
              <a:buFont typeface="Arial"/>
              <a:buChar char="•"/>
              <a:tabLst>
                <a:tab pos="377825" algn="l"/>
              </a:tabLst>
            </a:pPr>
            <a:r>
              <a:rPr sz="1600" spc="-35" dirty="0">
                <a:latin typeface="微軟正黑體"/>
                <a:cs typeface="微軟正黑體"/>
              </a:rPr>
              <a:t>設備手冊</a:t>
            </a:r>
            <a:endParaRPr sz="1600">
              <a:latin typeface="微軟正黑體"/>
              <a:cs typeface="微軟正黑體"/>
            </a:endParaRPr>
          </a:p>
          <a:p>
            <a:pPr marL="377825" indent="-286385">
              <a:lnSpc>
                <a:spcPct val="100000"/>
              </a:lnSpc>
              <a:buFont typeface="Arial"/>
              <a:buChar char="•"/>
              <a:tabLst>
                <a:tab pos="377825" algn="l"/>
              </a:tabLst>
            </a:pPr>
            <a:r>
              <a:rPr sz="1600" spc="-35" dirty="0">
                <a:latin typeface="微軟正黑體"/>
                <a:cs typeface="微軟正黑體"/>
              </a:rPr>
              <a:t>設備數據</a:t>
            </a:r>
            <a:endParaRPr sz="1600">
              <a:latin typeface="微軟正黑體"/>
              <a:cs typeface="微軟正黑體"/>
            </a:endParaRPr>
          </a:p>
          <a:p>
            <a:pPr marL="377825" indent="-286385">
              <a:lnSpc>
                <a:spcPct val="100000"/>
              </a:lnSpc>
              <a:buFont typeface="Arial"/>
              <a:buChar char="•"/>
              <a:tabLst>
                <a:tab pos="377825" algn="l"/>
              </a:tabLst>
            </a:pPr>
            <a:r>
              <a:rPr sz="1600" spc="-35" dirty="0">
                <a:latin typeface="微軟正黑體"/>
                <a:cs typeface="微軟正黑體"/>
              </a:rPr>
              <a:t>故障數據</a:t>
            </a:r>
            <a:endParaRPr sz="1600">
              <a:latin typeface="微軟正黑體"/>
              <a:cs typeface="微軟正黑體"/>
            </a:endParaRPr>
          </a:p>
          <a:p>
            <a:pPr marL="377825" indent="-286385">
              <a:lnSpc>
                <a:spcPct val="100000"/>
              </a:lnSpc>
              <a:buFont typeface="Arial"/>
              <a:buChar char="•"/>
              <a:tabLst>
                <a:tab pos="377825" algn="l"/>
              </a:tabLst>
            </a:pPr>
            <a:r>
              <a:rPr sz="1600" spc="-35" dirty="0">
                <a:latin typeface="微軟正黑體"/>
                <a:cs typeface="微軟正黑體"/>
              </a:rPr>
              <a:t>維護數據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7251954" y="4103370"/>
            <a:ext cx="3240405" cy="1219200"/>
          </a:xfrm>
          <a:prstGeom prst="rect">
            <a:avLst/>
          </a:prstGeom>
          <a:ln w="25907">
            <a:solidFill>
              <a:srgbClr val="F1F1F1"/>
            </a:solidFill>
          </a:ln>
        </p:spPr>
        <p:txBody>
          <a:bodyPr vert="horz" wrap="square" lIns="0" tIns="1270" rIns="0" bIns="0" rtlCol="0">
            <a:spAutoFit/>
          </a:bodyPr>
          <a:lstStyle/>
          <a:p>
            <a:pPr marL="378460" marR="171450" indent="-287020">
              <a:lnSpc>
                <a:spcPts val="1920"/>
              </a:lnSpc>
              <a:spcBef>
                <a:spcPts val="10"/>
              </a:spcBef>
              <a:buFont typeface="Arial"/>
              <a:buChar char="•"/>
              <a:tabLst>
                <a:tab pos="378460" algn="l"/>
              </a:tabLst>
            </a:pPr>
            <a:r>
              <a:rPr sz="1600" spc="-30" dirty="0">
                <a:latin typeface="微軟正黑體"/>
                <a:cs typeface="微軟正黑體"/>
              </a:rPr>
              <a:t>設備運行:溫度、電流、振動、轉速、使用時長、運行聲音</a:t>
            </a:r>
            <a:endParaRPr sz="1600">
              <a:latin typeface="微軟正黑體"/>
              <a:cs typeface="微軟正黑體"/>
            </a:endParaRPr>
          </a:p>
          <a:p>
            <a:pPr marL="377825" indent="-286385">
              <a:lnSpc>
                <a:spcPts val="1855"/>
              </a:lnSpc>
              <a:buFont typeface="Arial"/>
              <a:buChar char="•"/>
              <a:tabLst>
                <a:tab pos="377825" algn="l"/>
              </a:tabLst>
            </a:pPr>
            <a:r>
              <a:rPr sz="1600" spc="-30" dirty="0">
                <a:latin typeface="微軟正黑體"/>
                <a:cs typeface="微軟正黑體"/>
              </a:rPr>
              <a:t>環境數據:溫度、濕度、灰塵</a:t>
            </a:r>
            <a:endParaRPr sz="1600">
              <a:latin typeface="微軟正黑體"/>
              <a:cs typeface="微軟正黑體"/>
            </a:endParaRPr>
          </a:p>
          <a:p>
            <a:pPr marL="377825" indent="-286385">
              <a:lnSpc>
                <a:spcPct val="100000"/>
              </a:lnSpc>
              <a:buFont typeface="Arial"/>
              <a:buChar char="•"/>
              <a:tabLst>
                <a:tab pos="377825" algn="l"/>
              </a:tabLst>
            </a:pPr>
            <a:r>
              <a:rPr sz="1600" spc="-30" dirty="0">
                <a:latin typeface="微軟正黑體"/>
                <a:cs typeface="微軟正黑體"/>
              </a:rPr>
              <a:t>維護情況:時間、檢測項目</a:t>
            </a:r>
            <a:endParaRPr sz="1600">
              <a:latin typeface="微軟正黑體"/>
              <a:cs typeface="微軟正黑體"/>
            </a:endParaRPr>
          </a:p>
          <a:p>
            <a:pPr marL="377825" indent="-286385">
              <a:lnSpc>
                <a:spcPct val="100000"/>
              </a:lnSpc>
              <a:buFont typeface="Arial"/>
              <a:buChar char="•"/>
              <a:tabLst>
                <a:tab pos="377825" algn="l"/>
              </a:tabLst>
            </a:pPr>
            <a:r>
              <a:rPr sz="1600" spc="-30" dirty="0">
                <a:latin typeface="微軟正黑體"/>
                <a:cs typeface="微軟正黑體"/>
              </a:rPr>
              <a:t>故障紀錄:型號、故障原因等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715770" y="3372434"/>
            <a:ext cx="104521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dirty="0">
                <a:latin typeface="微軟正黑體"/>
                <a:cs typeface="微軟正黑體"/>
              </a:rPr>
              <a:t>AI</a:t>
            </a:r>
            <a:r>
              <a:rPr sz="1600" b="1" spc="-40" dirty="0">
                <a:latin typeface="微軟正黑體"/>
                <a:cs typeface="微軟正黑體"/>
              </a:rPr>
              <a:t>瑕疵檢測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517141" y="4761103"/>
            <a:ext cx="144462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30" dirty="0">
                <a:latin typeface="微軟正黑體"/>
                <a:cs typeface="微軟正黑體"/>
              </a:rPr>
              <a:t>設備預測性維護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596008" y="2092579"/>
            <a:ext cx="124396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30" dirty="0">
                <a:latin typeface="微軟正黑體"/>
                <a:cs typeface="微軟正黑體"/>
              </a:rPr>
              <a:t>智慧生產排程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1637538" y="5439917"/>
            <a:ext cx="9000490" cy="0"/>
          </a:xfrm>
          <a:custGeom>
            <a:avLst/>
            <a:gdLst/>
            <a:ahLst/>
            <a:cxnLst/>
            <a:rect l="l" t="t" r="r" b="b"/>
            <a:pathLst>
              <a:path w="9000490">
                <a:moveTo>
                  <a:pt x="0" y="0"/>
                </a:moveTo>
                <a:lnTo>
                  <a:pt x="8999982" y="0"/>
                </a:lnTo>
              </a:path>
            </a:pathLst>
          </a:custGeom>
          <a:ln w="1981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1914144" y="5725667"/>
            <a:ext cx="647700" cy="361315"/>
          </a:xfrm>
          <a:prstGeom prst="rect">
            <a:avLst/>
          </a:prstGeom>
          <a:solidFill>
            <a:srgbClr val="D9D9D9"/>
          </a:solidFill>
        </p:spPr>
        <p:txBody>
          <a:bodyPr vert="horz" wrap="square" lIns="0" tIns="53340" rIns="0" bIns="0" rtlCol="0">
            <a:spAutoFit/>
          </a:bodyPr>
          <a:lstStyle/>
          <a:p>
            <a:pPr marL="166370">
              <a:lnSpc>
                <a:spcPct val="100000"/>
              </a:lnSpc>
              <a:spcBef>
                <a:spcPts val="420"/>
              </a:spcBef>
            </a:pPr>
            <a:r>
              <a:rPr sz="1600" spc="-25" dirty="0">
                <a:latin typeface="微軟正黑體"/>
                <a:cs typeface="微軟正黑體"/>
              </a:rPr>
              <a:t>例</a:t>
            </a:r>
            <a:r>
              <a:rPr sz="1600" spc="-50" dirty="0">
                <a:latin typeface="Arial"/>
                <a:cs typeface="Arial"/>
              </a:rPr>
              <a:t>4</a:t>
            </a:r>
            <a:endParaRPr sz="1600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611249" y="6197904"/>
            <a:ext cx="124206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30" dirty="0">
                <a:latin typeface="微軟正黑體"/>
                <a:cs typeface="微軟正黑體"/>
              </a:rPr>
              <a:t>呆滯庫存管理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068573" y="5645658"/>
            <a:ext cx="2016760" cy="980440"/>
          </a:xfrm>
          <a:prstGeom prst="rect">
            <a:avLst/>
          </a:prstGeom>
          <a:ln w="25907">
            <a:solidFill>
              <a:srgbClr val="F1F1F1"/>
            </a:solidFill>
          </a:ln>
        </p:spPr>
        <p:txBody>
          <a:bodyPr vert="horz" wrap="square" lIns="0" tIns="635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0"/>
              </a:spcBef>
            </a:pPr>
            <a:endParaRPr sz="1600">
              <a:latin typeface="Times New Roman"/>
              <a:cs typeface="Times New Roman"/>
            </a:endParaRPr>
          </a:p>
          <a:p>
            <a:pPr marL="804545" marR="460375" indent="-338455">
              <a:lnSpc>
                <a:spcPct val="100000"/>
              </a:lnSpc>
            </a:pPr>
            <a:r>
              <a:rPr sz="1600" spc="-25" dirty="0">
                <a:latin typeface="微軟正黑體"/>
                <a:cs typeface="微軟正黑體"/>
              </a:rPr>
              <a:t>結構化數據</a:t>
            </a:r>
            <a:r>
              <a:rPr sz="1600" spc="-50" dirty="0">
                <a:latin typeface="Arial"/>
                <a:cs typeface="Arial"/>
              </a:rPr>
              <a:t>-</a:t>
            </a:r>
            <a:r>
              <a:rPr sz="1600" spc="-40" dirty="0">
                <a:latin typeface="微軟正黑體"/>
                <a:cs typeface="微軟正黑體"/>
              </a:rPr>
              <a:t>表格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5284470" y="5645658"/>
            <a:ext cx="1778635" cy="980440"/>
          </a:xfrm>
          <a:prstGeom prst="rect">
            <a:avLst/>
          </a:prstGeom>
          <a:ln w="25907">
            <a:solidFill>
              <a:srgbClr val="F1F1F1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376555" indent="-286385">
              <a:lnSpc>
                <a:spcPts val="1895"/>
              </a:lnSpc>
              <a:buFont typeface="Arial"/>
              <a:buChar char="•"/>
              <a:tabLst>
                <a:tab pos="376555" algn="l"/>
              </a:tabLst>
            </a:pPr>
            <a:r>
              <a:rPr sz="1600" spc="-30" dirty="0">
                <a:latin typeface="微軟正黑體"/>
                <a:cs typeface="微軟正黑體"/>
              </a:rPr>
              <a:t>庫存庫齡數據</a:t>
            </a:r>
            <a:endParaRPr sz="1600">
              <a:latin typeface="微軟正黑體"/>
              <a:cs typeface="微軟正黑體"/>
            </a:endParaRPr>
          </a:p>
          <a:p>
            <a:pPr marL="376555" indent="-286385">
              <a:lnSpc>
                <a:spcPct val="100000"/>
              </a:lnSpc>
              <a:buFont typeface="Arial"/>
              <a:buChar char="•"/>
              <a:tabLst>
                <a:tab pos="376555" algn="l"/>
              </a:tabLst>
            </a:pPr>
            <a:r>
              <a:rPr sz="1600" spc="-35" dirty="0">
                <a:latin typeface="微軟正黑體"/>
                <a:cs typeface="微軟正黑體"/>
              </a:rPr>
              <a:t>訂單數據</a:t>
            </a:r>
            <a:endParaRPr sz="1600">
              <a:latin typeface="微軟正黑體"/>
              <a:cs typeface="微軟正黑體"/>
            </a:endParaRPr>
          </a:p>
          <a:p>
            <a:pPr marL="376555" indent="-286385">
              <a:lnSpc>
                <a:spcPct val="100000"/>
              </a:lnSpc>
              <a:buFont typeface="Arial"/>
              <a:buChar char="•"/>
              <a:tabLst>
                <a:tab pos="376555" algn="l"/>
              </a:tabLst>
            </a:pPr>
            <a:r>
              <a:rPr sz="1600" spc="-35" dirty="0">
                <a:latin typeface="微軟正黑體"/>
                <a:cs typeface="微軟正黑體"/>
              </a:rPr>
              <a:t>排程數據</a:t>
            </a:r>
            <a:endParaRPr sz="1600">
              <a:latin typeface="微軟正黑體"/>
              <a:cs typeface="微軟正黑體"/>
            </a:endParaRPr>
          </a:p>
          <a:p>
            <a:pPr marL="376555" indent="-286385">
              <a:lnSpc>
                <a:spcPct val="100000"/>
              </a:lnSpc>
              <a:buFont typeface="Arial"/>
              <a:buChar char="•"/>
              <a:tabLst>
                <a:tab pos="376555" algn="l"/>
              </a:tabLst>
            </a:pPr>
            <a:r>
              <a:rPr sz="1600" spc="-35" dirty="0">
                <a:latin typeface="微軟正黑體"/>
                <a:cs typeface="微軟正黑體"/>
              </a:rPr>
              <a:t>客戶數據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7262621" y="5645658"/>
            <a:ext cx="3240405" cy="980440"/>
          </a:xfrm>
          <a:prstGeom prst="rect">
            <a:avLst/>
          </a:prstGeom>
          <a:ln w="25907">
            <a:solidFill>
              <a:srgbClr val="F1F1F1"/>
            </a:solidFill>
          </a:ln>
        </p:spPr>
        <p:txBody>
          <a:bodyPr vert="horz" wrap="square" lIns="0" tIns="118110" rIns="0" bIns="0" rtlCol="0">
            <a:spAutoFit/>
          </a:bodyPr>
          <a:lstStyle/>
          <a:p>
            <a:pPr marL="377190" indent="-286385">
              <a:lnSpc>
                <a:spcPct val="100000"/>
              </a:lnSpc>
              <a:spcBef>
                <a:spcPts val="930"/>
              </a:spcBef>
              <a:buFont typeface="Arial"/>
              <a:buChar char="•"/>
              <a:tabLst>
                <a:tab pos="377190" algn="l"/>
              </a:tabLst>
            </a:pPr>
            <a:r>
              <a:rPr sz="1600" spc="-25" dirty="0">
                <a:latin typeface="微軟正黑體"/>
                <a:cs typeface="微軟正黑體"/>
              </a:rPr>
              <a:t>庫存</a:t>
            </a:r>
            <a:r>
              <a:rPr sz="1600" spc="-10" dirty="0">
                <a:latin typeface="Arial"/>
                <a:cs typeface="Arial"/>
              </a:rPr>
              <a:t>sku</a:t>
            </a:r>
            <a:r>
              <a:rPr sz="1600" spc="-30" dirty="0">
                <a:latin typeface="微軟正黑體"/>
                <a:cs typeface="微軟正黑體"/>
              </a:rPr>
              <a:t>分類、庫齡</a:t>
            </a:r>
            <a:endParaRPr sz="1600">
              <a:latin typeface="微軟正黑體"/>
              <a:cs typeface="微軟正黑體"/>
            </a:endParaRPr>
          </a:p>
          <a:p>
            <a:pPr marL="377190" indent="-286385">
              <a:lnSpc>
                <a:spcPct val="100000"/>
              </a:lnSpc>
              <a:buFont typeface="Arial"/>
              <a:buChar char="•"/>
              <a:tabLst>
                <a:tab pos="377190" algn="l"/>
              </a:tabLst>
            </a:pPr>
            <a:r>
              <a:rPr sz="1600" spc="-30" dirty="0">
                <a:latin typeface="微軟正黑體"/>
                <a:cs typeface="微軟正黑體"/>
              </a:rPr>
              <a:t>客戶對品質接受度</a:t>
            </a:r>
            <a:endParaRPr sz="1600">
              <a:latin typeface="微軟正黑體"/>
              <a:cs typeface="微軟正黑體"/>
            </a:endParaRPr>
          </a:p>
          <a:p>
            <a:pPr marL="377190" indent="-286385">
              <a:lnSpc>
                <a:spcPct val="100000"/>
              </a:lnSpc>
              <a:buFont typeface="Arial"/>
              <a:buChar char="•"/>
              <a:tabLst>
                <a:tab pos="377190" algn="l"/>
              </a:tabLst>
            </a:pPr>
            <a:r>
              <a:rPr sz="1600" spc="-30" dirty="0">
                <a:latin typeface="微軟正黑體"/>
                <a:cs typeface="微軟正黑體"/>
              </a:rPr>
              <a:t>進銷存數據分析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32" name="object 13">
            <a:extLst>
              <a:ext uri="{FF2B5EF4-FFF2-40B4-BE49-F238E27FC236}">
                <a16:creationId xmlns:a16="http://schemas.microsoft.com/office/drawing/2014/main" id="{C3A05C9C-9B2B-4676-8A22-F34AFDE73CC0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xfrm>
            <a:off x="5838489" y="6644382"/>
            <a:ext cx="523387" cy="3130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t>26</a:t>
            </a:fld>
            <a:endParaRPr spc="-25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步驟三：確認</a:t>
            </a:r>
            <a:r>
              <a:rPr spc="-25" dirty="0"/>
              <a:t>AI</a:t>
            </a:r>
            <a:r>
              <a:rPr spc="-15" dirty="0"/>
              <a:t>應用情境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1193291" y="1350263"/>
            <a:ext cx="9958705" cy="1801495"/>
            <a:chOff x="1193291" y="1350263"/>
            <a:chExt cx="9958705" cy="1801495"/>
          </a:xfrm>
        </p:grpSpPr>
        <p:sp>
          <p:nvSpPr>
            <p:cNvPr id="4" name="object 4"/>
            <p:cNvSpPr/>
            <p:nvPr/>
          </p:nvSpPr>
          <p:spPr>
            <a:xfrm>
              <a:off x="1219200" y="1557540"/>
              <a:ext cx="9906000" cy="1594485"/>
            </a:xfrm>
            <a:custGeom>
              <a:avLst/>
              <a:gdLst/>
              <a:ahLst/>
              <a:cxnLst/>
              <a:rect l="l" t="t" r="r" b="b"/>
              <a:pathLst>
                <a:path w="9906000" h="1594485">
                  <a:moveTo>
                    <a:pt x="9906000" y="835139"/>
                  </a:moveTo>
                  <a:lnTo>
                    <a:pt x="0" y="835139"/>
                  </a:lnTo>
                  <a:lnTo>
                    <a:pt x="0" y="1594091"/>
                  </a:lnTo>
                  <a:lnTo>
                    <a:pt x="9906000" y="1594091"/>
                  </a:lnTo>
                  <a:lnTo>
                    <a:pt x="9906000" y="835139"/>
                  </a:lnTo>
                  <a:close/>
                </a:path>
                <a:path w="9906000" h="1594485">
                  <a:moveTo>
                    <a:pt x="9906000" y="0"/>
                  </a:moveTo>
                  <a:lnTo>
                    <a:pt x="0" y="0"/>
                  </a:lnTo>
                  <a:lnTo>
                    <a:pt x="0" y="758939"/>
                  </a:lnTo>
                  <a:lnTo>
                    <a:pt x="9906000" y="758939"/>
                  </a:lnTo>
                  <a:lnTo>
                    <a:pt x="9906000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231391" y="2354580"/>
              <a:ext cx="9882505" cy="0"/>
            </a:xfrm>
            <a:custGeom>
              <a:avLst/>
              <a:gdLst/>
              <a:ahLst/>
              <a:cxnLst/>
              <a:rect l="l" t="t" r="r" b="b"/>
              <a:pathLst>
                <a:path w="9882505">
                  <a:moveTo>
                    <a:pt x="0" y="0"/>
                  </a:moveTo>
                  <a:lnTo>
                    <a:pt x="9882251" y="0"/>
                  </a:lnTo>
                </a:path>
              </a:pathLst>
            </a:custGeom>
            <a:ln w="76200">
              <a:solidFill>
                <a:srgbClr val="FFFFFF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501895" y="1944623"/>
              <a:ext cx="882650" cy="881380"/>
            </a:xfrm>
            <a:custGeom>
              <a:avLst/>
              <a:gdLst/>
              <a:ahLst/>
              <a:cxnLst/>
              <a:rect l="l" t="t" r="r" b="b"/>
              <a:pathLst>
                <a:path w="882650" h="881380">
                  <a:moveTo>
                    <a:pt x="441198" y="0"/>
                  </a:moveTo>
                  <a:lnTo>
                    <a:pt x="393116" y="2584"/>
                  </a:lnTo>
                  <a:lnTo>
                    <a:pt x="346536" y="10160"/>
                  </a:lnTo>
                  <a:lnTo>
                    <a:pt x="301727" y="22457"/>
                  </a:lnTo>
                  <a:lnTo>
                    <a:pt x="258957" y="39207"/>
                  </a:lnTo>
                  <a:lnTo>
                    <a:pt x="218496" y="60141"/>
                  </a:lnTo>
                  <a:lnTo>
                    <a:pt x="180612" y="84990"/>
                  </a:lnTo>
                  <a:lnTo>
                    <a:pt x="145574" y="113485"/>
                  </a:lnTo>
                  <a:lnTo>
                    <a:pt x="113651" y="145357"/>
                  </a:lnTo>
                  <a:lnTo>
                    <a:pt x="85112" y="180337"/>
                  </a:lnTo>
                  <a:lnTo>
                    <a:pt x="60226" y="218157"/>
                  </a:lnTo>
                  <a:lnTo>
                    <a:pt x="39261" y="258548"/>
                  </a:lnTo>
                  <a:lnTo>
                    <a:pt x="22488" y="301239"/>
                  </a:lnTo>
                  <a:lnTo>
                    <a:pt x="10173" y="345964"/>
                  </a:lnTo>
                  <a:lnTo>
                    <a:pt x="2588" y="392452"/>
                  </a:lnTo>
                  <a:lnTo>
                    <a:pt x="0" y="440436"/>
                  </a:lnTo>
                  <a:lnTo>
                    <a:pt x="2588" y="488419"/>
                  </a:lnTo>
                  <a:lnTo>
                    <a:pt x="10173" y="534907"/>
                  </a:lnTo>
                  <a:lnTo>
                    <a:pt x="22488" y="579632"/>
                  </a:lnTo>
                  <a:lnTo>
                    <a:pt x="39261" y="622323"/>
                  </a:lnTo>
                  <a:lnTo>
                    <a:pt x="60226" y="662714"/>
                  </a:lnTo>
                  <a:lnTo>
                    <a:pt x="85112" y="700534"/>
                  </a:lnTo>
                  <a:lnTo>
                    <a:pt x="113651" y="735514"/>
                  </a:lnTo>
                  <a:lnTo>
                    <a:pt x="145574" y="767386"/>
                  </a:lnTo>
                  <a:lnTo>
                    <a:pt x="180612" y="795881"/>
                  </a:lnTo>
                  <a:lnTo>
                    <a:pt x="218496" y="820730"/>
                  </a:lnTo>
                  <a:lnTo>
                    <a:pt x="258957" y="841664"/>
                  </a:lnTo>
                  <a:lnTo>
                    <a:pt x="301727" y="858414"/>
                  </a:lnTo>
                  <a:lnTo>
                    <a:pt x="346536" y="870711"/>
                  </a:lnTo>
                  <a:lnTo>
                    <a:pt x="393116" y="878287"/>
                  </a:lnTo>
                  <a:lnTo>
                    <a:pt x="441198" y="880872"/>
                  </a:lnTo>
                  <a:lnTo>
                    <a:pt x="489279" y="878287"/>
                  </a:lnTo>
                  <a:lnTo>
                    <a:pt x="535859" y="870711"/>
                  </a:lnTo>
                  <a:lnTo>
                    <a:pt x="580668" y="858414"/>
                  </a:lnTo>
                  <a:lnTo>
                    <a:pt x="623438" y="841664"/>
                  </a:lnTo>
                  <a:lnTo>
                    <a:pt x="663899" y="820730"/>
                  </a:lnTo>
                  <a:lnTo>
                    <a:pt x="701783" y="795881"/>
                  </a:lnTo>
                  <a:lnTo>
                    <a:pt x="736821" y="767386"/>
                  </a:lnTo>
                  <a:lnTo>
                    <a:pt x="768744" y="735514"/>
                  </a:lnTo>
                  <a:lnTo>
                    <a:pt x="797283" y="700534"/>
                  </a:lnTo>
                  <a:lnTo>
                    <a:pt x="822169" y="662714"/>
                  </a:lnTo>
                  <a:lnTo>
                    <a:pt x="843134" y="622323"/>
                  </a:lnTo>
                  <a:lnTo>
                    <a:pt x="859907" y="579632"/>
                  </a:lnTo>
                  <a:lnTo>
                    <a:pt x="872222" y="534907"/>
                  </a:lnTo>
                  <a:lnTo>
                    <a:pt x="879807" y="488419"/>
                  </a:lnTo>
                  <a:lnTo>
                    <a:pt x="882395" y="440436"/>
                  </a:lnTo>
                  <a:lnTo>
                    <a:pt x="879807" y="392452"/>
                  </a:lnTo>
                  <a:lnTo>
                    <a:pt x="872222" y="345964"/>
                  </a:lnTo>
                  <a:lnTo>
                    <a:pt x="859907" y="301239"/>
                  </a:lnTo>
                  <a:lnTo>
                    <a:pt x="843134" y="258548"/>
                  </a:lnTo>
                  <a:lnTo>
                    <a:pt x="822169" y="218157"/>
                  </a:lnTo>
                  <a:lnTo>
                    <a:pt x="797283" y="180337"/>
                  </a:lnTo>
                  <a:lnTo>
                    <a:pt x="768744" y="145357"/>
                  </a:lnTo>
                  <a:lnTo>
                    <a:pt x="736821" y="113485"/>
                  </a:lnTo>
                  <a:lnTo>
                    <a:pt x="701783" y="84990"/>
                  </a:lnTo>
                  <a:lnTo>
                    <a:pt x="663899" y="60141"/>
                  </a:lnTo>
                  <a:lnTo>
                    <a:pt x="623438" y="39207"/>
                  </a:lnTo>
                  <a:lnTo>
                    <a:pt x="580668" y="22457"/>
                  </a:lnTo>
                  <a:lnTo>
                    <a:pt x="535859" y="10160"/>
                  </a:lnTo>
                  <a:lnTo>
                    <a:pt x="489279" y="2584"/>
                  </a:lnTo>
                  <a:lnTo>
                    <a:pt x="441198" y="0"/>
                  </a:lnTo>
                  <a:close/>
                </a:path>
              </a:pathLst>
            </a:custGeom>
            <a:solidFill>
              <a:srgbClr val="5CAC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643115" y="1944623"/>
              <a:ext cx="881380" cy="881380"/>
            </a:xfrm>
            <a:custGeom>
              <a:avLst/>
              <a:gdLst/>
              <a:ahLst/>
              <a:cxnLst/>
              <a:rect l="l" t="t" r="r" b="b"/>
              <a:pathLst>
                <a:path w="881379" h="881380">
                  <a:moveTo>
                    <a:pt x="440435" y="0"/>
                  </a:moveTo>
                  <a:lnTo>
                    <a:pt x="392452" y="2584"/>
                  </a:lnTo>
                  <a:lnTo>
                    <a:pt x="345964" y="10160"/>
                  </a:lnTo>
                  <a:lnTo>
                    <a:pt x="301239" y="22457"/>
                  </a:lnTo>
                  <a:lnTo>
                    <a:pt x="258548" y="39207"/>
                  </a:lnTo>
                  <a:lnTo>
                    <a:pt x="218157" y="60141"/>
                  </a:lnTo>
                  <a:lnTo>
                    <a:pt x="180337" y="84990"/>
                  </a:lnTo>
                  <a:lnTo>
                    <a:pt x="145357" y="113485"/>
                  </a:lnTo>
                  <a:lnTo>
                    <a:pt x="113485" y="145357"/>
                  </a:lnTo>
                  <a:lnTo>
                    <a:pt x="84990" y="180337"/>
                  </a:lnTo>
                  <a:lnTo>
                    <a:pt x="60141" y="218157"/>
                  </a:lnTo>
                  <a:lnTo>
                    <a:pt x="39207" y="258548"/>
                  </a:lnTo>
                  <a:lnTo>
                    <a:pt x="22457" y="301239"/>
                  </a:lnTo>
                  <a:lnTo>
                    <a:pt x="10160" y="345964"/>
                  </a:lnTo>
                  <a:lnTo>
                    <a:pt x="2584" y="392452"/>
                  </a:lnTo>
                  <a:lnTo>
                    <a:pt x="0" y="440436"/>
                  </a:lnTo>
                  <a:lnTo>
                    <a:pt x="2584" y="488419"/>
                  </a:lnTo>
                  <a:lnTo>
                    <a:pt x="10160" y="534907"/>
                  </a:lnTo>
                  <a:lnTo>
                    <a:pt x="22457" y="579632"/>
                  </a:lnTo>
                  <a:lnTo>
                    <a:pt x="39207" y="622323"/>
                  </a:lnTo>
                  <a:lnTo>
                    <a:pt x="60141" y="662714"/>
                  </a:lnTo>
                  <a:lnTo>
                    <a:pt x="84990" y="700534"/>
                  </a:lnTo>
                  <a:lnTo>
                    <a:pt x="113485" y="735514"/>
                  </a:lnTo>
                  <a:lnTo>
                    <a:pt x="145357" y="767386"/>
                  </a:lnTo>
                  <a:lnTo>
                    <a:pt x="180337" y="795881"/>
                  </a:lnTo>
                  <a:lnTo>
                    <a:pt x="218157" y="820730"/>
                  </a:lnTo>
                  <a:lnTo>
                    <a:pt x="258548" y="841664"/>
                  </a:lnTo>
                  <a:lnTo>
                    <a:pt x="301239" y="858414"/>
                  </a:lnTo>
                  <a:lnTo>
                    <a:pt x="345964" y="870711"/>
                  </a:lnTo>
                  <a:lnTo>
                    <a:pt x="392452" y="878287"/>
                  </a:lnTo>
                  <a:lnTo>
                    <a:pt x="440435" y="880872"/>
                  </a:lnTo>
                  <a:lnTo>
                    <a:pt x="488419" y="878287"/>
                  </a:lnTo>
                  <a:lnTo>
                    <a:pt x="534907" y="870711"/>
                  </a:lnTo>
                  <a:lnTo>
                    <a:pt x="579632" y="858414"/>
                  </a:lnTo>
                  <a:lnTo>
                    <a:pt x="622323" y="841664"/>
                  </a:lnTo>
                  <a:lnTo>
                    <a:pt x="662714" y="820730"/>
                  </a:lnTo>
                  <a:lnTo>
                    <a:pt x="700534" y="795881"/>
                  </a:lnTo>
                  <a:lnTo>
                    <a:pt x="735514" y="767386"/>
                  </a:lnTo>
                  <a:lnTo>
                    <a:pt x="767386" y="735514"/>
                  </a:lnTo>
                  <a:lnTo>
                    <a:pt x="795881" y="700534"/>
                  </a:lnTo>
                  <a:lnTo>
                    <a:pt x="820730" y="662714"/>
                  </a:lnTo>
                  <a:lnTo>
                    <a:pt x="841664" y="622323"/>
                  </a:lnTo>
                  <a:lnTo>
                    <a:pt x="858414" y="579632"/>
                  </a:lnTo>
                  <a:lnTo>
                    <a:pt x="870711" y="534907"/>
                  </a:lnTo>
                  <a:lnTo>
                    <a:pt x="878287" y="488419"/>
                  </a:lnTo>
                  <a:lnTo>
                    <a:pt x="880872" y="440436"/>
                  </a:lnTo>
                  <a:lnTo>
                    <a:pt x="878287" y="392452"/>
                  </a:lnTo>
                  <a:lnTo>
                    <a:pt x="870711" y="345964"/>
                  </a:lnTo>
                  <a:lnTo>
                    <a:pt x="858414" y="301239"/>
                  </a:lnTo>
                  <a:lnTo>
                    <a:pt x="841664" y="258548"/>
                  </a:lnTo>
                  <a:lnTo>
                    <a:pt x="820730" y="218157"/>
                  </a:lnTo>
                  <a:lnTo>
                    <a:pt x="795881" y="180337"/>
                  </a:lnTo>
                  <a:lnTo>
                    <a:pt x="767386" y="145357"/>
                  </a:lnTo>
                  <a:lnTo>
                    <a:pt x="735514" y="113485"/>
                  </a:lnTo>
                  <a:lnTo>
                    <a:pt x="700534" y="84990"/>
                  </a:lnTo>
                  <a:lnTo>
                    <a:pt x="662714" y="60141"/>
                  </a:lnTo>
                  <a:lnTo>
                    <a:pt x="622323" y="39207"/>
                  </a:lnTo>
                  <a:lnTo>
                    <a:pt x="579632" y="22457"/>
                  </a:lnTo>
                  <a:lnTo>
                    <a:pt x="534907" y="10160"/>
                  </a:lnTo>
                  <a:lnTo>
                    <a:pt x="488419" y="2584"/>
                  </a:lnTo>
                  <a:lnTo>
                    <a:pt x="440435" y="0"/>
                  </a:lnTo>
                  <a:close/>
                </a:path>
              </a:pathLst>
            </a:custGeom>
            <a:solidFill>
              <a:srgbClr val="B3D2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871472" y="1350263"/>
              <a:ext cx="1864360" cy="1475740"/>
            </a:xfrm>
            <a:custGeom>
              <a:avLst/>
              <a:gdLst/>
              <a:ahLst/>
              <a:cxnLst/>
              <a:rect l="l" t="t" r="r" b="b"/>
              <a:pathLst>
                <a:path w="1864360" h="1475739">
                  <a:moveTo>
                    <a:pt x="1373124" y="1034796"/>
                  </a:moveTo>
                  <a:lnTo>
                    <a:pt x="1370533" y="986815"/>
                  </a:lnTo>
                  <a:lnTo>
                    <a:pt x="1362938" y="940333"/>
                  </a:lnTo>
                  <a:lnTo>
                    <a:pt x="1350632" y="895604"/>
                  </a:lnTo>
                  <a:lnTo>
                    <a:pt x="1333855" y="852919"/>
                  </a:lnTo>
                  <a:lnTo>
                    <a:pt x="1312887" y="812520"/>
                  </a:lnTo>
                  <a:lnTo>
                    <a:pt x="1288008" y="774700"/>
                  </a:lnTo>
                  <a:lnTo>
                    <a:pt x="1259471" y="739724"/>
                  </a:lnTo>
                  <a:lnTo>
                    <a:pt x="1227543" y="707847"/>
                  </a:lnTo>
                  <a:lnTo>
                    <a:pt x="1192504" y="679361"/>
                  </a:lnTo>
                  <a:lnTo>
                    <a:pt x="1154620" y="654507"/>
                  </a:lnTo>
                  <a:lnTo>
                    <a:pt x="1114158" y="633577"/>
                  </a:lnTo>
                  <a:lnTo>
                    <a:pt x="1071384" y="616826"/>
                  </a:lnTo>
                  <a:lnTo>
                    <a:pt x="1026579" y="604532"/>
                  </a:lnTo>
                  <a:lnTo>
                    <a:pt x="979995" y="596950"/>
                  </a:lnTo>
                  <a:lnTo>
                    <a:pt x="931926" y="594360"/>
                  </a:lnTo>
                  <a:lnTo>
                    <a:pt x="883843" y="596950"/>
                  </a:lnTo>
                  <a:lnTo>
                    <a:pt x="837260" y="604532"/>
                  </a:lnTo>
                  <a:lnTo>
                    <a:pt x="792454" y="616826"/>
                  </a:lnTo>
                  <a:lnTo>
                    <a:pt x="749681" y="633577"/>
                  </a:lnTo>
                  <a:lnTo>
                    <a:pt x="709218" y="654507"/>
                  </a:lnTo>
                  <a:lnTo>
                    <a:pt x="671334" y="679361"/>
                  </a:lnTo>
                  <a:lnTo>
                    <a:pt x="636295" y="707847"/>
                  </a:lnTo>
                  <a:lnTo>
                    <a:pt x="604367" y="739724"/>
                  </a:lnTo>
                  <a:lnTo>
                    <a:pt x="575830" y="774700"/>
                  </a:lnTo>
                  <a:lnTo>
                    <a:pt x="550951" y="812520"/>
                  </a:lnTo>
                  <a:lnTo>
                    <a:pt x="529983" y="852919"/>
                  </a:lnTo>
                  <a:lnTo>
                    <a:pt x="513207" y="895604"/>
                  </a:lnTo>
                  <a:lnTo>
                    <a:pt x="500900" y="940333"/>
                  </a:lnTo>
                  <a:lnTo>
                    <a:pt x="493306" y="986815"/>
                  </a:lnTo>
                  <a:lnTo>
                    <a:pt x="490728" y="1034796"/>
                  </a:lnTo>
                  <a:lnTo>
                    <a:pt x="493306" y="1082789"/>
                  </a:lnTo>
                  <a:lnTo>
                    <a:pt x="500900" y="1129271"/>
                  </a:lnTo>
                  <a:lnTo>
                    <a:pt x="513207" y="1174000"/>
                  </a:lnTo>
                  <a:lnTo>
                    <a:pt x="529983" y="1216685"/>
                  </a:lnTo>
                  <a:lnTo>
                    <a:pt x="550951" y="1257084"/>
                  </a:lnTo>
                  <a:lnTo>
                    <a:pt x="575830" y="1294904"/>
                  </a:lnTo>
                  <a:lnTo>
                    <a:pt x="604367" y="1329880"/>
                  </a:lnTo>
                  <a:lnTo>
                    <a:pt x="636295" y="1361757"/>
                  </a:lnTo>
                  <a:lnTo>
                    <a:pt x="671334" y="1390243"/>
                  </a:lnTo>
                  <a:lnTo>
                    <a:pt x="709218" y="1415097"/>
                  </a:lnTo>
                  <a:lnTo>
                    <a:pt x="749681" y="1436027"/>
                  </a:lnTo>
                  <a:lnTo>
                    <a:pt x="792454" y="1452778"/>
                  </a:lnTo>
                  <a:lnTo>
                    <a:pt x="837260" y="1465072"/>
                  </a:lnTo>
                  <a:lnTo>
                    <a:pt x="883843" y="1472653"/>
                  </a:lnTo>
                  <a:lnTo>
                    <a:pt x="931926" y="1475232"/>
                  </a:lnTo>
                  <a:lnTo>
                    <a:pt x="979995" y="1472653"/>
                  </a:lnTo>
                  <a:lnTo>
                    <a:pt x="1026579" y="1465072"/>
                  </a:lnTo>
                  <a:lnTo>
                    <a:pt x="1071384" y="1452778"/>
                  </a:lnTo>
                  <a:lnTo>
                    <a:pt x="1114158" y="1436027"/>
                  </a:lnTo>
                  <a:lnTo>
                    <a:pt x="1154620" y="1415097"/>
                  </a:lnTo>
                  <a:lnTo>
                    <a:pt x="1192504" y="1390243"/>
                  </a:lnTo>
                  <a:lnTo>
                    <a:pt x="1227543" y="1361757"/>
                  </a:lnTo>
                  <a:lnTo>
                    <a:pt x="1259471" y="1329880"/>
                  </a:lnTo>
                  <a:lnTo>
                    <a:pt x="1288008" y="1294904"/>
                  </a:lnTo>
                  <a:lnTo>
                    <a:pt x="1312887" y="1257084"/>
                  </a:lnTo>
                  <a:lnTo>
                    <a:pt x="1333855" y="1216685"/>
                  </a:lnTo>
                  <a:lnTo>
                    <a:pt x="1350632" y="1174000"/>
                  </a:lnTo>
                  <a:lnTo>
                    <a:pt x="1362938" y="1129271"/>
                  </a:lnTo>
                  <a:lnTo>
                    <a:pt x="1370533" y="1082789"/>
                  </a:lnTo>
                  <a:lnTo>
                    <a:pt x="1373124" y="1034796"/>
                  </a:lnTo>
                  <a:close/>
                </a:path>
                <a:path w="1864360" h="1475739">
                  <a:moveTo>
                    <a:pt x="1863852" y="255270"/>
                  </a:moveTo>
                  <a:lnTo>
                    <a:pt x="1608582" y="0"/>
                  </a:lnTo>
                  <a:lnTo>
                    <a:pt x="0" y="0"/>
                  </a:lnTo>
                  <a:lnTo>
                    <a:pt x="0" y="510540"/>
                  </a:lnTo>
                  <a:lnTo>
                    <a:pt x="1608582" y="510540"/>
                  </a:lnTo>
                  <a:lnTo>
                    <a:pt x="1863852" y="255270"/>
                  </a:lnTo>
                  <a:close/>
                </a:path>
              </a:pathLst>
            </a:custGeom>
            <a:solidFill>
              <a:srgbClr val="89C9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011168" y="1350263"/>
              <a:ext cx="1864360" cy="510540"/>
            </a:xfrm>
            <a:custGeom>
              <a:avLst/>
              <a:gdLst/>
              <a:ahLst/>
              <a:cxnLst/>
              <a:rect l="l" t="t" r="r" b="b"/>
              <a:pathLst>
                <a:path w="1864360" h="510539">
                  <a:moveTo>
                    <a:pt x="1608582" y="0"/>
                  </a:moveTo>
                  <a:lnTo>
                    <a:pt x="0" y="0"/>
                  </a:lnTo>
                  <a:lnTo>
                    <a:pt x="0" y="510539"/>
                  </a:lnTo>
                  <a:lnTo>
                    <a:pt x="1608582" y="510539"/>
                  </a:lnTo>
                  <a:lnTo>
                    <a:pt x="1863852" y="255270"/>
                  </a:lnTo>
                  <a:lnTo>
                    <a:pt x="1608582" y="0"/>
                  </a:lnTo>
                  <a:close/>
                </a:path>
              </a:pathLst>
            </a:custGeom>
            <a:solidFill>
              <a:srgbClr val="5CAC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6152388" y="1350263"/>
              <a:ext cx="1864360" cy="510540"/>
            </a:xfrm>
            <a:custGeom>
              <a:avLst/>
              <a:gdLst/>
              <a:ahLst/>
              <a:cxnLst/>
              <a:rect l="l" t="t" r="r" b="b"/>
              <a:pathLst>
                <a:path w="1864359" h="510539">
                  <a:moveTo>
                    <a:pt x="1608582" y="0"/>
                  </a:moveTo>
                  <a:lnTo>
                    <a:pt x="0" y="0"/>
                  </a:lnTo>
                  <a:lnTo>
                    <a:pt x="0" y="510539"/>
                  </a:lnTo>
                  <a:lnTo>
                    <a:pt x="1608582" y="510539"/>
                  </a:lnTo>
                  <a:lnTo>
                    <a:pt x="1863852" y="255270"/>
                  </a:lnTo>
                  <a:lnTo>
                    <a:pt x="1608582" y="0"/>
                  </a:lnTo>
                  <a:close/>
                </a:path>
              </a:pathLst>
            </a:custGeom>
            <a:solidFill>
              <a:srgbClr val="B3D2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1882139" y="1426845"/>
            <a:ext cx="1758314" cy="3238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1950" b="1" dirty="0">
                <a:solidFill>
                  <a:srgbClr val="FFFFFF"/>
                </a:solidFill>
                <a:latin typeface="微軟正黑體"/>
                <a:cs typeface="微軟正黑體"/>
              </a:rPr>
              <a:t>確認</a:t>
            </a:r>
            <a:r>
              <a:rPr sz="1950" b="1" spc="-10" dirty="0">
                <a:solidFill>
                  <a:srgbClr val="FFFFFF"/>
                </a:solidFill>
                <a:latin typeface="微軟正黑體"/>
                <a:cs typeface="微軟正黑體"/>
              </a:rPr>
              <a:t>AI</a:t>
            </a:r>
            <a:r>
              <a:rPr sz="1950" b="1" spc="-15" dirty="0">
                <a:solidFill>
                  <a:srgbClr val="FFFFFF"/>
                </a:solidFill>
                <a:latin typeface="微軟正黑體"/>
                <a:cs typeface="微軟正黑體"/>
              </a:rPr>
              <a:t>導入目標</a:t>
            </a:r>
            <a:endParaRPr sz="1950">
              <a:latin typeface="微軟正黑體"/>
              <a:cs typeface="微軟正黑體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379086" y="1435100"/>
            <a:ext cx="1006475" cy="3238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1950" b="1" spc="-15" dirty="0">
                <a:solidFill>
                  <a:srgbClr val="FFFFFF"/>
                </a:solidFill>
                <a:latin typeface="微軟正黑體"/>
                <a:cs typeface="微軟正黑體"/>
              </a:rPr>
              <a:t>確認數據</a:t>
            </a:r>
            <a:endParaRPr sz="1950">
              <a:latin typeface="微軟正黑體"/>
              <a:cs typeface="微軟正黑體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6181090" y="1460753"/>
            <a:ext cx="1757680" cy="3238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sz="1950" b="1" dirty="0">
                <a:solidFill>
                  <a:srgbClr val="FFFFFF"/>
                </a:solidFill>
                <a:latin typeface="微軟正黑體"/>
                <a:cs typeface="微軟正黑體"/>
              </a:rPr>
              <a:t>確認</a:t>
            </a:r>
            <a:r>
              <a:rPr sz="1950" b="1" spc="-10" dirty="0">
                <a:solidFill>
                  <a:srgbClr val="FFFFFF"/>
                </a:solidFill>
                <a:latin typeface="微軟正黑體"/>
                <a:cs typeface="微軟正黑體"/>
              </a:rPr>
              <a:t>AI</a:t>
            </a:r>
            <a:r>
              <a:rPr sz="1950" b="1" spc="-15" dirty="0">
                <a:solidFill>
                  <a:srgbClr val="FFFFFF"/>
                </a:solidFill>
                <a:latin typeface="微軟正黑體"/>
                <a:cs typeface="微軟正黑體"/>
              </a:rPr>
              <a:t>應用情境</a:t>
            </a:r>
            <a:endParaRPr sz="1950">
              <a:latin typeface="微軟正黑體"/>
              <a:cs typeface="微軟正黑體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2362200" y="3707891"/>
            <a:ext cx="988060" cy="428625"/>
          </a:xfrm>
          <a:custGeom>
            <a:avLst/>
            <a:gdLst/>
            <a:ahLst/>
            <a:cxnLst/>
            <a:rect l="l" t="t" r="r" b="b"/>
            <a:pathLst>
              <a:path w="988060" h="428625">
                <a:moveTo>
                  <a:pt x="493775" y="0"/>
                </a:moveTo>
                <a:lnTo>
                  <a:pt x="426781" y="1955"/>
                </a:lnTo>
                <a:lnTo>
                  <a:pt x="362523" y="7649"/>
                </a:lnTo>
                <a:lnTo>
                  <a:pt x="301591" y="16829"/>
                </a:lnTo>
                <a:lnTo>
                  <a:pt x="244573" y="29238"/>
                </a:lnTo>
                <a:lnTo>
                  <a:pt x="192059" y="44620"/>
                </a:lnTo>
                <a:lnTo>
                  <a:pt x="144637" y="62722"/>
                </a:lnTo>
                <a:lnTo>
                  <a:pt x="102895" y="83286"/>
                </a:lnTo>
                <a:lnTo>
                  <a:pt x="67422" y="106059"/>
                </a:lnTo>
                <a:lnTo>
                  <a:pt x="17640" y="157206"/>
                </a:lnTo>
                <a:lnTo>
                  <a:pt x="0" y="214121"/>
                </a:lnTo>
                <a:lnTo>
                  <a:pt x="4508" y="243173"/>
                </a:lnTo>
                <a:lnTo>
                  <a:pt x="38808" y="297459"/>
                </a:lnTo>
                <a:lnTo>
                  <a:pt x="102895" y="344957"/>
                </a:lnTo>
                <a:lnTo>
                  <a:pt x="144637" y="365521"/>
                </a:lnTo>
                <a:lnTo>
                  <a:pt x="192059" y="383623"/>
                </a:lnTo>
                <a:lnTo>
                  <a:pt x="244573" y="399005"/>
                </a:lnTo>
                <a:lnTo>
                  <a:pt x="301591" y="411414"/>
                </a:lnTo>
                <a:lnTo>
                  <a:pt x="362523" y="420594"/>
                </a:lnTo>
                <a:lnTo>
                  <a:pt x="426781" y="426288"/>
                </a:lnTo>
                <a:lnTo>
                  <a:pt x="493775" y="428243"/>
                </a:lnTo>
                <a:lnTo>
                  <a:pt x="560770" y="426288"/>
                </a:lnTo>
                <a:lnTo>
                  <a:pt x="625028" y="420594"/>
                </a:lnTo>
                <a:lnTo>
                  <a:pt x="685960" y="411414"/>
                </a:lnTo>
                <a:lnTo>
                  <a:pt x="742978" y="399005"/>
                </a:lnTo>
                <a:lnTo>
                  <a:pt x="795492" y="383623"/>
                </a:lnTo>
                <a:lnTo>
                  <a:pt x="842914" y="365521"/>
                </a:lnTo>
                <a:lnTo>
                  <a:pt x="884656" y="344957"/>
                </a:lnTo>
                <a:lnTo>
                  <a:pt x="920129" y="322184"/>
                </a:lnTo>
                <a:lnTo>
                  <a:pt x="969911" y="271037"/>
                </a:lnTo>
                <a:lnTo>
                  <a:pt x="987551" y="214121"/>
                </a:lnTo>
                <a:lnTo>
                  <a:pt x="983043" y="185070"/>
                </a:lnTo>
                <a:lnTo>
                  <a:pt x="948743" y="130784"/>
                </a:lnTo>
                <a:lnTo>
                  <a:pt x="884656" y="83286"/>
                </a:lnTo>
                <a:lnTo>
                  <a:pt x="842914" y="62722"/>
                </a:lnTo>
                <a:lnTo>
                  <a:pt x="795492" y="44620"/>
                </a:lnTo>
                <a:lnTo>
                  <a:pt x="742978" y="29238"/>
                </a:lnTo>
                <a:lnTo>
                  <a:pt x="685960" y="16829"/>
                </a:lnTo>
                <a:lnTo>
                  <a:pt x="625028" y="7649"/>
                </a:lnTo>
                <a:lnTo>
                  <a:pt x="560770" y="1955"/>
                </a:lnTo>
                <a:lnTo>
                  <a:pt x="493775" y="0"/>
                </a:lnTo>
                <a:close/>
              </a:path>
            </a:pathLst>
          </a:custGeom>
          <a:solidFill>
            <a:srgbClr val="89C9D3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5" name="object 15"/>
          <p:cNvGrpSpPr/>
          <p:nvPr/>
        </p:nvGrpSpPr>
        <p:grpSpPr>
          <a:xfrm>
            <a:off x="2579631" y="1728977"/>
            <a:ext cx="4998085" cy="2366010"/>
            <a:chOff x="2579631" y="1728977"/>
            <a:chExt cx="4998085" cy="2366010"/>
          </a:xfrm>
        </p:grpSpPr>
        <p:sp>
          <p:nvSpPr>
            <p:cNvPr id="16" name="object 16"/>
            <p:cNvSpPr/>
            <p:nvPr/>
          </p:nvSpPr>
          <p:spPr>
            <a:xfrm>
              <a:off x="2759964" y="1728977"/>
              <a:ext cx="86995" cy="1913889"/>
            </a:xfrm>
            <a:custGeom>
              <a:avLst/>
              <a:gdLst/>
              <a:ahLst/>
              <a:cxnLst/>
              <a:rect l="l" t="t" r="r" b="b"/>
              <a:pathLst>
                <a:path w="86994" h="1913889">
                  <a:moveTo>
                    <a:pt x="28956" y="1829561"/>
                  </a:moveTo>
                  <a:lnTo>
                    <a:pt x="26521" y="1830052"/>
                  </a:lnTo>
                  <a:lnTo>
                    <a:pt x="12715" y="1839356"/>
                  </a:lnTo>
                  <a:lnTo>
                    <a:pt x="3411" y="1853162"/>
                  </a:lnTo>
                  <a:lnTo>
                    <a:pt x="0" y="1870075"/>
                  </a:lnTo>
                  <a:lnTo>
                    <a:pt x="3411" y="1886987"/>
                  </a:lnTo>
                  <a:lnTo>
                    <a:pt x="12715" y="1900793"/>
                  </a:lnTo>
                  <a:lnTo>
                    <a:pt x="26521" y="1910097"/>
                  </a:lnTo>
                  <a:lnTo>
                    <a:pt x="43434" y="1913509"/>
                  </a:lnTo>
                  <a:lnTo>
                    <a:pt x="60346" y="1910097"/>
                  </a:lnTo>
                  <a:lnTo>
                    <a:pt x="74152" y="1900793"/>
                  </a:lnTo>
                  <a:lnTo>
                    <a:pt x="83456" y="1886987"/>
                  </a:lnTo>
                  <a:lnTo>
                    <a:pt x="86868" y="1870075"/>
                  </a:lnTo>
                  <a:lnTo>
                    <a:pt x="28956" y="1870075"/>
                  </a:lnTo>
                  <a:lnTo>
                    <a:pt x="28956" y="1829561"/>
                  </a:lnTo>
                  <a:close/>
                </a:path>
                <a:path w="86994" h="1913889">
                  <a:moveTo>
                    <a:pt x="43434" y="1826641"/>
                  </a:moveTo>
                  <a:lnTo>
                    <a:pt x="28956" y="1829561"/>
                  </a:lnTo>
                  <a:lnTo>
                    <a:pt x="28956" y="1870075"/>
                  </a:lnTo>
                  <a:lnTo>
                    <a:pt x="57912" y="1870075"/>
                  </a:lnTo>
                  <a:lnTo>
                    <a:pt x="57912" y="1829561"/>
                  </a:lnTo>
                  <a:lnTo>
                    <a:pt x="43434" y="1826641"/>
                  </a:lnTo>
                  <a:close/>
                </a:path>
                <a:path w="86994" h="1913889">
                  <a:moveTo>
                    <a:pt x="57912" y="1829561"/>
                  </a:moveTo>
                  <a:lnTo>
                    <a:pt x="57912" y="1870075"/>
                  </a:lnTo>
                  <a:lnTo>
                    <a:pt x="86868" y="1870075"/>
                  </a:lnTo>
                  <a:lnTo>
                    <a:pt x="83456" y="1853162"/>
                  </a:lnTo>
                  <a:lnTo>
                    <a:pt x="74152" y="1839356"/>
                  </a:lnTo>
                  <a:lnTo>
                    <a:pt x="60346" y="1830052"/>
                  </a:lnTo>
                  <a:lnTo>
                    <a:pt x="57912" y="1829561"/>
                  </a:lnTo>
                  <a:close/>
                </a:path>
                <a:path w="86994" h="1913889">
                  <a:moveTo>
                    <a:pt x="57912" y="0"/>
                  </a:moveTo>
                  <a:lnTo>
                    <a:pt x="28956" y="0"/>
                  </a:lnTo>
                  <a:lnTo>
                    <a:pt x="28956" y="1829561"/>
                  </a:lnTo>
                  <a:lnTo>
                    <a:pt x="43434" y="1826641"/>
                  </a:lnTo>
                  <a:lnTo>
                    <a:pt x="57912" y="1826641"/>
                  </a:lnTo>
                  <a:lnTo>
                    <a:pt x="57912" y="0"/>
                  </a:lnTo>
                  <a:close/>
                </a:path>
                <a:path w="86994" h="1913889">
                  <a:moveTo>
                    <a:pt x="57912" y="1826641"/>
                  </a:moveTo>
                  <a:lnTo>
                    <a:pt x="43434" y="1826641"/>
                  </a:lnTo>
                  <a:lnTo>
                    <a:pt x="57912" y="1829561"/>
                  </a:lnTo>
                  <a:lnTo>
                    <a:pt x="57912" y="1826641"/>
                  </a:lnTo>
                  <a:close/>
                </a:path>
              </a:pathLst>
            </a:custGeom>
            <a:solidFill>
              <a:srgbClr val="89C9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901183" y="1728977"/>
              <a:ext cx="86995" cy="1913889"/>
            </a:xfrm>
            <a:custGeom>
              <a:avLst/>
              <a:gdLst/>
              <a:ahLst/>
              <a:cxnLst/>
              <a:rect l="l" t="t" r="r" b="b"/>
              <a:pathLst>
                <a:path w="86995" h="1913889">
                  <a:moveTo>
                    <a:pt x="28955" y="1829815"/>
                  </a:moveTo>
                  <a:lnTo>
                    <a:pt x="26521" y="1830306"/>
                  </a:lnTo>
                  <a:lnTo>
                    <a:pt x="12715" y="1839610"/>
                  </a:lnTo>
                  <a:lnTo>
                    <a:pt x="3411" y="1853416"/>
                  </a:lnTo>
                  <a:lnTo>
                    <a:pt x="0" y="1870329"/>
                  </a:lnTo>
                  <a:lnTo>
                    <a:pt x="3411" y="1887241"/>
                  </a:lnTo>
                  <a:lnTo>
                    <a:pt x="12715" y="1901047"/>
                  </a:lnTo>
                  <a:lnTo>
                    <a:pt x="26521" y="1910351"/>
                  </a:lnTo>
                  <a:lnTo>
                    <a:pt x="43433" y="1913763"/>
                  </a:lnTo>
                  <a:lnTo>
                    <a:pt x="60346" y="1910351"/>
                  </a:lnTo>
                  <a:lnTo>
                    <a:pt x="74152" y="1901047"/>
                  </a:lnTo>
                  <a:lnTo>
                    <a:pt x="83456" y="1887241"/>
                  </a:lnTo>
                  <a:lnTo>
                    <a:pt x="86867" y="1870329"/>
                  </a:lnTo>
                  <a:lnTo>
                    <a:pt x="28955" y="1870329"/>
                  </a:lnTo>
                  <a:lnTo>
                    <a:pt x="28955" y="1829815"/>
                  </a:lnTo>
                  <a:close/>
                </a:path>
                <a:path w="86995" h="1913889">
                  <a:moveTo>
                    <a:pt x="43433" y="1826895"/>
                  </a:moveTo>
                  <a:lnTo>
                    <a:pt x="28955" y="1829815"/>
                  </a:lnTo>
                  <a:lnTo>
                    <a:pt x="28955" y="1870329"/>
                  </a:lnTo>
                  <a:lnTo>
                    <a:pt x="57912" y="1870329"/>
                  </a:lnTo>
                  <a:lnTo>
                    <a:pt x="57912" y="1829815"/>
                  </a:lnTo>
                  <a:lnTo>
                    <a:pt x="43433" y="1826895"/>
                  </a:lnTo>
                  <a:close/>
                </a:path>
                <a:path w="86995" h="1913889">
                  <a:moveTo>
                    <a:pt x="57912" y="1829815"/>
                  </a:moveTo>
                  <a:lnTo>
                    <a:pt x="57912" y="1870329"/>
                  </a:lnTo>
                  <a:lnTo>
                    <a:pt x="86867" y="1870329"/>
                  </a:lnTo>
                  <a:lnTo>
                    <a:pt x="83456" y="1853416"/>
                  </a:lnTo>
                  <a:lnTo>
                    <a:pt x="74152" y="1839610"/>
                  </a:lnTo>
                  <a:lnTo>
                    <a:pt x="60346" y="1830306"/>
                  </a:lnTo>
                  <a:lnTo>
                    <a:pt x="57912" y="1829815"/>
                  </a:lnTo>
                  <a:close/>
                </a:path>
                <a:path w="86995" h="1913889">
                  <a:moveTo>
                    <a:pt x="57912" y="0"/>
                  </a:moveTo>
                  <a:lnTo>
                    <a:pt x="28955" y="0"/>
                  </a:lnTo>
                  <a:lnTo>
                    <a:pt x="28955" y="1829815"/>
                  </a:lnTo>
                  <a:lnTo>
                    <a:pt x="43433" y="1826895"/>
                  </a:lnTo>
                  <a:lnTo>
                    <a:pt x="57912" y="1826895"/>
                  </a:lnTo>
                  <a:lnTo>
                    <a:pt x="57912" y="0"/>
                  </a:lnTo>
                  <a:close/>
                </a:path>
                <a:path w="86995" h="1913889">
                  <a:moveTo>
                    <a:pt x="57912" y="1826895"/>
                  </a:moveTo>
                  <a:lnTo>
                    <a:pt x="43433" y="1826895"/>
                  </a:lnTo>
                  <a:lnTo>
                    <a:pt x="57912" y="1829815"/>
                  </a:lnTo>
                  <a:lnTo>
                    <a:pt x="57912" y="1826895"/>
                  </a:lnTo>
                  <a:close/>
                </a:path>
              </a:pathLst>
            </a:custGeom>
            <a:solidFill>
              <a:srgbClr val="5CAC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7040880" y="1728977"/>
              <a:ext cx="86995" cy="1913889"/>
            </a:xfrm>
            <a:custGeom>
              <a:avLst/>
              <a:gdLst/>
              <a:ahLst/>
              <a:cxnLst/>
              <a:rect l="l" t="t" r="r" b="b"/>
              <a:pathLst>
                <a:path w="86995" h="1913889">
                  <a:moveTo>
                    <a:pt x="28955" y="1829815"/>
                  </a:moveTo>
                  <a:lnTo>
                    <a:pt x="26521" y="1830306"/>
                  </a:lnTo>
                  <a:lnTo>
                    <a:pt x="12715" y="1839610"/>
                  </a:lnTo>
                  <a:lnTo>
                    <a:pt x="3411" y="1853416"/>
                  </a:lnTo>
                  <a:lnTo>
                    <a:pt x="0" y="1870329"/>
                  </a:lnTo>
                  <a:lnTo>
                    <a:pt x="3411" y="1887241"/>
                  </a:lnTo>
                  <a:lnTo>
                    <a:pt x="12715" y="1901047"/>
                  </a:lnTo>
                  <a:lnTo>
                    <a:pt x="26521" y="1910351"/>
                  </a:lnTo>
                  <a:lnTo>
                    <a:pt x="43434" y="1913763"/>
                  </a:lnTo>
                  <a:lnTo>
                    <a:pt x="60346" y="1910351"/>
                  </a:lnTo>
                  <a:lnTo>
                    <a:pt x="74152" y="1901047"/>
                  </a:lnTo>
                  <a:lnTo>
                    <a:pt x="83456" y="1887241"/>
                  </a:lnTo>
                  <a:lnTo>
                    <a:pt x="86868" y="1870329"/>
                  </a:lnTo>
                  <a:lnTo>
                    <a:pt x="28955" y="1870329"/>
                  </a:lnTo>
                  <a:lnTo>
                    <a:pt x="28955" y="1829815"/>
                  </a:lnTo>
                  <a:close/>
                </a:path>
                <a:path w="86995" h="1913889">
                  <a:moveTo>
                    <a:pt x="43434" y="1826895"/>
                  </a:moveTo>
                  <a:lnTo>
                    <a:pt x="28955" y="1829815"/>
                  </a:lnTo>
                  <a:lnTo>
                    <a:pt x="28955" y="1870329"/>
                  </a:lnTo>
                  <a:lnTo>
                    <a:pt x="57912" y="1870329"/>
                  </a:lnTo>
                  <a:lnTo>
                    <a:pt x="57912" y="1829815"/>
                  </a:lnTo>
                  <a:lnTo>
                    <a:pt x="43434" y="1826895"/>
                  </a:lnTo>
                  <a:close/>
                </a:path>
                <a:path w="86995" h="1913889">
                  <a:moveTo>
                    <a:pt x="57912" y="1829815"/>
                  </a:moveTo>
                  <a:lnTo>
                    <a:pt x="57912" y="1870329"/>
                  </a:lnTo>
                  <a:lnTo>
                    <a:pt x="86868" y="1870329"/>
                  </a:lnTo>
                  <a:lnTo>
                    <a:pt x="83456" y="1853416"/>
                  </a:lnTo>
                  <a:lnTo>
                    <a:pt x="74152" y="1839610"/>
                  </a:lnTo>
                  <a:lnTo>
                    <a:pt x="60346" y="1830306"/>
                  </a:lnTo>
                  <a:lnTo>
                    <a:pt x="57912" y="1829815"/>
                  </a:lnTo>
                  <a:close/>
                </a:path>
                <a:path w="86995" h="1913889">
                  <a:moveTo>
                    <a:pt x="57912" y="0"/>
                  </a:moveTo>
                  <a:lnTo>
                    <a:pt x="28955" y="0"/>
                  </a:lnTo>
                  <a:lnTo>
                    <a:pt x="28955" y="1829815"/>
                  </a:lnTo>
                  <a:lnTo>
                    <a:pt x="43434" y="1826895"/>
                  </a:lnTo>
                  <a:lnTo>
                    <a:pt x="57912" y="1826895"/>
                  </a:lnTo>
                  <a:lnTo>
                    <a:pt x="57912" y="0"/>
                  </a:lnTo>
                  <a:close/>
                </a:path>
                <a:path w="86995" h="1913889">
                  <a:moveTo>
                    <a:pt x="57912" y="1826895"/>
                  </a:moveTo>
                  <a:lnTo>
                    <a:pt x="43434" y="1826895"/>
                  </a:lnTo>
                  <a:lnTo>
                    <a:pt x="57912" y="1829815"/>
                  </a:lnTo>
                  <a:lnTo>
                    <a:pt x="57912" y="1826895"/>
                  </a:lnTo>
                  <a:close/>
                </a:path>
              </a:pathLst>
            </a:custGeom>
            <a:solidFill>
              <a:srgbClr val="B3D2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6899148" y="2289047"/>
              <a:ext cx="368935" cy="280670"/>
            </a:xfrm>
            <a:custGeom>
              <a:avLst/>
              <a:gdLst/>
              <a:ahLst/>
              <a:cxnLst/>
              <a:rect l="l" t="t" r="r" b="b"/>
              <a:pathLst>
                <a:path w="368934" h="280669">
                  <a:moveTo>
                    <a:pt x="109728" y="90424"/>
                  </a:moveTo>
                  <a:lnTo>
                    <a:pt x="104648" y="85344"/>
                  </a:lnTo>
                  <a:lnTo>
                    <a:pt x="98298" y="85344"/>
                  </a:lnTo>
                  <a:lnTo>
                    <a:pt x="91948" y="85344"/>
                  </a:lnTo>
                  <a:lnTo>
                    <a:pt x="86868" y="90424"/>
                  </a:lnTo>
                  <a:lnTo>
                    <a:pt x="86868" y="103124"/>
                  </a:lnTo>
                  <a:lnTo>
                    <a:pt x="91948" y="108204"/>
                  </a:lnTo>
                  <a:lnTo>
                    <a:pt x="104648" y="108204"/>
                  </a:lnTo>
                  <a:lnTo>
                    <a:pt x="109728" y="103124"/>
                  </a:lnTo>
                  <a:lnTo>
                    <a:pt x="109728" y="90424"/>
                  </a:lnTo>
                  <a:close/>
                </a:path>
                <a:path w="368934" h="280669">
                  <a:moveTo>
                    <a:pt x="368808" y="91109"/>
                  </a:moveTo>
                  <a:lnTo>
                    <a:pt x="366191" y="88455"/>
                  </a:lnTo>
                  <a:lnTo>
                    <a:pt x="363982" y="86233"/>
                  </a:lnTo>
                  <a:lnTo>
                    <a:pt x="352044" y="86233"/>
                  </a:lnTo>
                  <a:lnTo>
                    <a:pt x="349821" y="88455"/>
                  </a:lnTo>
                  <a:lnTo>
                    <a:pt x="347218" y="91109"/>
                  </a:lnTo>
                  <a:lnTo>
                    <a:pt x="347167" y="120777"/>
                  </a:lnTo>
                  <a:lnTo>
                    <a:pt x="346583" y="122555"/>
                  </a:lnTo>
                  <a:lnTo>
                    <a:pt x="345440" y="124206"/>
                  </a:lnTo>
                  <a:lnTo>
                    <a:pt x="332168" y="83743"/>
                  </a:lnTo>
                  <a:lnTo>
                    <a:pt x="324866" y="74625"/>
                  </a:lnTo>
                  <a:lnTo>
                    <a:pt x="324866" y="140208"/>
                  </a:lnTo>
                  <a:lnTo>
                    <a:pt x="320713" y="168211"/>
                  </a:lnTo>
                  <a:lnTo>
                    <a:pt x="308952" y="193319"/>
                  </a:lnTo>
                  <a:lnTo>
                    <a:pt x="290576" y="214058"/>
                  </a:lnTo>
                  <a:lnTo>
                    <a:pt x="266573" y="228981"/>
                  </a:lnTo>
                  <a:lnTo>
                    <a:pt x="262636" y="230759"/>
                  </a:lnTo>
                  <a:lnTo>
                    <a:pt x="260045" y="234569"/>
                  </a:lnTo>
                  <a:lnTo>
                    <a:pt x="260096" y="258826"/>
                  </a:lnTo>
                  <a:lnTo>
                    <a:pt x="238506" y="258826"/>
                  </a:lnTo>
                  <a:lnTo>
                    <a:pt x="238506" y="242062"/>
                  </a:lnTo>
                  <a:lnTo>
                    <a:pt x="233553" y="237236"/>
                  </a:lnTo>
                  <a:lnTo>
                    <a:pt x="135255" y="237236"/>
                  </a:lnTo>
                  <a:lnTo>
                    <a:pt x="130429" y="242062"/>
                  </a:lnTo>
                  <a:lnTo>
                    <a:pt x="130429" y="258826"/>
                  </a:lnTo>
                  <a:lnTo>
                    <a:pt x="108839" y="258826"/>
                  </a:lnTo>
                  <a:lnTo>
                    <a:pt x="108712" y="234569"/>
                  </a:lnTo>
                  <a:lnTo>
                    <a:pt x="106248" y="230759"/>
                  </a:lnTo>
                  <a:lnTo>
                    <a:pt x="106172" y="230632"/>
                  </a:lnTo>
                  <a:lnTo>
                    <a:pt x="72491" y="208749"/>
                  </a:lnTo>
                  <a:lnTo>
                    <a:pt x="50419" y="175133"/>
                  </a:lnTo>
                  <a:lnTo>
                    <a:pt x="46609" y="172593"/>
                  </a:lnTo>
                  <a:lnTo>
                    <a:pt x="21590" y="172593"/>
                  </a:lnTo>
                  <a:lnTo>
                    <a:pt x="21590" y="129413"/>
                  </a:lnTo>
                  <a:lnTo>
                    <a:pt x="40513" y="129413"/>
                  </a:lnTo>
                  <a:lnTo>
                    <a:pt x="44831" y="125857"/>
                  </a:lnTo>
                  <a:lnTo>
                    <a:pt x="59067" y="88455"/>
                  </a:lnTo>
                  <a:lnTo>
                    <a:pt x="87122" y="59817"/>
                  </a:lnTo>
                  <a:lnTo>
                    <a:pt x="88646" y="54991"/>
                  </a:lnTo>
                  <a:lnTo>
                    <a:pt x="87439" y="51193"/>
                  </a:lnTo>
                  <a:lnTo>
                    <a:pt x="87325" y="50825"/>
                  </a:lnTo>
                  <a:lnTo>
                    <a:pt x="87210" y="43180"/>
                  </a:lnTo>
                  <a:lnTo>
                    <a:pt x="87122" y="23495"/>
                  </a:lnTo>
                  <a:lnTo>
                    <a:pt x="95250" y="26416"/>
                  </a:lnTo>
                  <a:lnTo>
                    <a:pt x="101981" y="32385"/>
                  </a:lnTo>
                  <a:lnTo>
                    <a:pt x="105664" y="40386"/>
                  </a:lnTo>
                  <a:lnTo>
                    <a:pt x="107442" y="44196"/>
                  </a:lnTo>
                  <a:lnTo>
                    <a:pt x="111379" y="46609"/>
                  </a:lnTo>
                  <a:lnTo>
                    <a:pt x="116332" y="46609"/>
                  </a:lnTo>
                  <a:lnTo>
                    <a:pt x="117221" y="46482"/>
                  </a:lnTo>
                  <a:lnTo>
                    <a:pt x="117983" y="46228"/>
                  </a:lnTo>
                  <a:lnTo>
                    <a:pt x="125603" y="44196"/>
                  </a:lnTo>
                  <a:lnTo>
                    <a:pt x="133350" y="43180"/>
                  </a:lnTo>
                  <a:lnTo>
                    <a:pt x="227584" y="43180"/>
                  </a:lnTo>
                  <a:lnTo>
                    <a:pt x="265442" y="50825"/>
                  </a:lnTo>
                  <a:lnTo>
                    <a:pt x="296367" y="71653"/>
                  </a:lnTo>
                  <a:lnTo>
                    <a:pt x="317207" y="102501"/>
                  </a:lnTo>
                  <a:lnTo>
                    <a:pt x="324866" y="140208"/>
                  </a:lnTo>
                  <a:lnTo>
                    <a:pt x="324866" y="74625"/>
                  </a:lnTo>
                  <a:lnTo>
                    <a:pt x="292912" y="43180"/>
                  </a:lnTo>
                  <a:lnTo>
                    <a:pt x="238569" y="23622"/>
                  </a:lnTo>
                  <a:lnTo>
                    <a:pt x="227584" y="21590"/>
                  </a:lnTo>
                  <a:lnTo>
                    <a:pt x="134366" y="21590"/>
                  </a:lnTo>
                  <a:lnTo>
                    <a:pt x="127635" y="22225"/>
                  </a:lnTo>
                  <a:lnTo>
                    <a:pt x="120904" y="23622"/>
                  </a:lnTo>
                  <a:lnTo>
                    <a:pt x="120789" y="23495"/>
                  </a:lnTo>
                  <a:lnTo>
                    <a:pt x="112204" y="13716"/>
                  </a:lnTo>
                  <a:lnTo>
                    <a:pt x="101511" y="6286"/>
                  </a:lnTo>
                  <a:lnTo>
                    <a:pt x="89369" y="1625"/>
                  </a:lnTo>
                  <a:lnTo>
                    <a:pt x="76327" y="0"/>
                  </a:lnTo>
                  <a:lnTo>
                    <a:pt x="70358" y="0"/>
                  </a:lnTo>
                  <a:lnTo>
                    <a:pt x="65532" y="4826"/>
                  </a:lnTo>
                  <a:lnTo>
                    <a:pt x="65532" y="49149"/>
                  </a:lnTo>
                  <a:lnTo>
                    <a:pt x="52603" y="61518"/>
                  </a:lnTo>
                  <a:lnTo>
                    <a:pt x="41732" y="75590"/>
                  </a:lnTo>
                  <a:lnTo>
                    <a:pt x="33070" y="91109"/>
                  </a:lnTo>
                  <a:lnTo>
                    <a:pt x="26797" y="107823"/>
                  </a:lnTo>
                  <a:lnTo>
                    <a:pt x="4826" y="107823"/>
                  </a:lnTo>
                  <a:lnTo>
                    <a:pt x="0" y="112649"/>
                  </a:lnTo>
                  <a:lnTo>
                    <a:pt x="0" y="189230"/>
                  </a:lnTo>
                  <a:lnTo>
                    <a:pt x="4826" y="194183"/>
                  </a:lnTo>
                  <a:lnTo>
                    <a:pt x="35433" y="194183"/>
                  </a:lnTo>
                  <a:lnTo>
                    <a:pt x="45148" y="209956"/>
                  </a:lnTo>
                  <a:lnTo>
                    <a:pt x="57188" y="223951"/>
                  </a:lnTo>
                  <a:lnTo>
                    <a:pt x="71310" y="235927"/>
                  </a:lnTo>
                  <a:lnTo>
                    <a:pt x="87452" y="245745"/>
                  </a:lnTo>
                  <a:lnTo>
                    <a:pt x="87249" y="245745"/>
                  </a:lnTo>
                  <a:lnTo>
                    <a:pt x="87249" y="275590"/>
                  </a:lnTo>
                  <a:lnTo>
                    <a:pt x="91948" y="280416"/>
                  </a:lnTo>
                  <a:lnTo>
                    <a:pt x="147193" y="280416"/>
                  </a:lnTo>
                  <a:lnTo>
                    <a:pt x="152019" y="275590"/>
                  </a:lnTo>
                  <a:lnTo>
                    <a:pt x="152019" y="258826"/>
                  </a:lnTo>
                  <a:lnTo>
                    <a:pt x="216789" y="258826"/>
                  </a:lnTo>
                  <a:lnTo>
                    <a:pt x="216789" y="275590"/>
                  </a:lnTo>
                  <a:lnTo>
                    <a:pt x="221615" y="280416"/>
                  </a:lnTo>
                  <a:lnTo>
                    <a:pt x="276860" y="280416"/>
                  </a:lnTo>
                  <a:lnTo>
                    <a:pt x="281686" y="275590"/>
                  </a:lnTo>
                  <a:lnTo>
                    <a:pt x="281686" y="245745"/>
                  </a:lnTo>
                  <a:lnTo>
                    <a:pt x="306832" y="228549"/>
                  </a:lnTo>
                  <a:lnTo>
                    <a:pt x="326491" y="205943"/>
                  </a:lnTo>
                  <a:lnTo>
                    <a:pt x="339852" y="179133"/>
                  </a:lnTo>
                  <a:lnTo>
                    <a:pt x="346075" y="149352"/>
                  </a:lnTo>
                  <a:lnTo>
                    <a:pt x="350774" y="147701"/>
                  </a:lnTo>
                  <a:lnTo>
                    <a:pt x="355219" y="145161"/>
                  </a:lnTo>
                  <a:lnTo>
                    <a:pt x="358775" y="141605"/>
                  </a:lnTo>
                  <a:lnTo>
                    <a:pt x="365125" y="135636"/>
                  </a:lnTo>
                  <a:lnTo>
                    <a:pt x="368808" y="127381"/>
                  </a:lnTo>
                  <a:lnTo>
                    <a:pt x="368808" y="124206"/>
                  </a:lnTo>
                  <a:lnTo>
                    <a:pt x="368808" y="9110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030212" y="2200655"/>
              <a:ext cx="108204" cy="109728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809744" y="2362200"/>
              <a:ext cx="65531" cy="158496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983480" y="2273808"/>
              <a:ext cx="64008" cy="246887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96611" y="2318004"/>
              <a:ext cx="65532" cy="202692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2579624" y="2183891"/>
              <a:ext cx="2540000" cy="402590"/>
            </a:xfrm>
            <a:custGeom>
              <a:avLst/>
              <a:gdLst/>
              <a:ahLst/>
              <a:cxnLst/>
              <a:rect l="l" t="t" r="r" b="b"/>
              <a:pathLst>
                <a:path w="2540000" h="402589">
                  <a:moveTo>
                    <a:pt x="146812" y="173736"/>
                  </a:moveTo>
                  <a:lnTo>
                    <a:pt x="144653" y="163804"/>
                  </a:lnTo>
                  <a:lnTo>
                    <a:pt x="138849" y="155549"/>
                  </a:lnTo>
                  <a:lnTo>
                    <a:pt x="130352" y="149923"/>
                  </a:lnTo>
                  <a:lnTo>
                    <a:pt x="120142" y="147828"/>
                  </a:lnTo>
                  <a:lnTo>
                    <a:pt x="109918" y="149923"/>
                  </a:lnTo>
                  <a:lnTo>
                    <a:pt x="101422" y="155549"/>
                  </a:lnTo>
                  <a:lnTo>
                    <a:pt x="95618" y="163804"/>
                  </a:lnTo>
                  <a:lnTo>
                    <a:pt x="93472" y="173736"/>
                  </a:lnTo>
                  <a:lnTo>
                    <a:pt x="95618" y="184111"/>
                  </a:lnTo>
                  <a:lnTo>
                    <a:pt x="101422" y="192316"/>
                  </a:lnTo>
                  <a:lnTo>
                    <a:pt x="109918" y="197713"/>
                  </a:lnTo>
                  <a:lnTo>
                    <a:pt x="120142" y="199644"/>
                  </a:lnTo>
                  <a:lnTo>
                    <a:pt x="130352" y="197713"/>
                  </a:lnTo>
                  <a:lnTo>
                    <a:pt x="138849" y="192316"/>
                  </a:lnTo>
                  <a:lnTo>
                    <a:pt x="144653" y="184111"/>
                  </a:lnTo>
                  <a:lnTo>
                    <a:pt x="146812" y="173736"/>
                  </a:lnTo>
                  <a:close/>
                </a:path>
                <a:path w="2540000" h="402589">
                  <a:moveTo>
                    <a:pt x="227584" y="173736"/>
                  </a:moveTo>
                  <a:lnTo>
                    <a:pt x="225640" y="163804"/>
                  </a:lnTo>
                  <a:lnTo>
                    <a:pt x="220243" y="155549"/>
                  </a:lnTo>
                  <a:lnTo>
                    <a:pt x="212039" y="149923"/>
                  </a:lnTo>
                  <a:lnTo>
                    <a:pt x="201676" y="147828"/>
                  </a:lnTo>
                  <a:lnTo>
                    <a:pt x="191731" y="149923"/>
                  </a:lnTo>
                  <a:lnTo>
                    <a:pt x="183476" y="155549"/>
                  </a:lnTo>
                  <a:lnTo>
                    <a:pt x="177850" y="163804"/>
                  </a:lnTo>
                  <a:lnTo>
                    <a:pt x="175768" y="173736"/>
                  </a:lnTo>
                  <a:lnTo>
                    <a:pt x="177850" y="184111"/>
                  </a:lnTo>
                  <a:lnTo>
                    <a:pt x="183476" y="192316"/>
                  </a:lnTo>
                  <a:lnTo>
                    <a:pt x="191731" y="197713"/>
                  </a:lnTo>
                  <a:lnTo>
                    <a:pt x="201676" y="199644"/>
                  </a:lnTo>
                  <a:lnTo>
                    <a:pt x="212039" y="197713"/>
                  </a:lnTo>
                  <a:lnTo>
                    <a:pt x="220243" y="192316"/>
                  </a:lnTo>
                  <a:lnTo>
                    <a:pt x="225640" y="184111"/>
                  </a:lnTo>
                  <a:lnTo>
                    <a:pt x="227584" y="173736"/>
                  </a:lnTo>
                  <a:close/>
                </a:path>
                <a:path w="2540000" h="402589">
                  <a:moveTo>
                    <a:pt x="308356" y="173736"/>
                  </a:moveTo>
                  <a:lnTo>
                    <a:pt x="306412" y="163804"/>
                  </a:lnTo>
                  <a:lnTo>
                    <a:pt x="301015" y="155549"/>
                  </a:lnTo>
                  <a:lnTo>
                    <a:pt x="292811" y="149923"/>
                  </a:lnTo>
                  <a:lnTo>
                    <a:pt x="282448" y="147828"/>
                  </a:lnTo>
                  <a:lnTo>
                    <a:pt x="272503" y="149923"/>
                  </a:lnTo>
                  <a:lnTo>
                    <a:pt x="264248" y="155549"/>
                  </a:lnTo>
                  <a:lnTo>
                    <a:pt x="258622" y="163804"/>
                  </a:lnTo>
                  <a:lnTo>
                    <a:pt x="256540" y="173736"/>
                  </a:lnTo>
                  <a:lnTo>
                    <a:pt x="258622" y="184111"/>
                  </a:lnTo>
                  <a:lnTo>
                    <a:pt x="264248" y="192316"/>
                  </a:lnTo>
                  <a:lnTo>
                    <a:pt x="272503" y="197713"/>
                  </a:lnTo>
                  <a:lnTo>
                    <a:pt x="282448" y="199644"/>
                  </a:lnTo>
                  <a:lnTo>
                    <a:pt x="292811" y="197713"/>
                  </a:lnTo>
                  <a:lnTo>
                    <a:pt x="301015" y="192316"/>
                  </a:lnTo>
                  <a:lnTo>
                    <a:pt x="306412" y="184111"/>
                  </a:lnTo>
                  <a:lnTo>
                    <a:pt x="308356" y="173736"/>
                  </a:lnTo>
                  <a:close/>
                </a:path>
                <a:path w="2540000" h="402589">
                  <a:moveTo>
                    <a:pt x="402272" y="173659"/>
                  </a:moveTo>
                  <a:lnTo>
                    <a:pt x="398208" y="138887"/>
                  </a:lnTo>
                  <a:lnTo>
                    <a:pt x="386334" y="105410"/>
                  </a:lnTo>
                  <a:lnTo>
                    <a:pt x="376466" y="90157"/>
                  </a:lnTo>
                  <a:lnTo>
                    <a:pt x="376466" y="173659"/>
                  </a:lnTo>
                  <a:lnTo>
                    <a:pt x="372910" y="202095"/>
                  </a:lnTo>
                  <a:lnTo>
                    <a:pt x="336511" y="266090"/>
                  </a:lnTo>
                  <a:lnTo>
                    <a:pt x="299986" y="294855"/>
                  </a:lnTo>
                  <a:lnTo>
                    <a:pt x="254520" y="313829"/>
                  </a:lnTo>
                  <a:lnTo>
                    <a:pt x="202057" y="320675"/>
                  </a:lnTo>
                  <a:lnTo>
                    <a:pt x="197916" y="320675"/>
                  </a:lnTo>
                  <a:lnTo>
                    <a:pt x="189484" y="320294"/>
                  </a:lnTo>
                  <a:lnTo>
                    <a:pt x="183045" y="319824"/>
                  </a:lnTo>
                  <a:lnTo>
                    <a:pt x="176530" y="319151"/>
                  </a:lnTo>
                  <a:lnTo>
                    <a:pt x="172593" y="319151"/>
                  </a:lnTo>
                  <a:lnTo>
                    <a:pt x="169164" y="320294"/>
                  </a:lnTo>
                  <a:lnTo>
                    <a:pt x="169367" y="320294"/>
                  </a:lnTo>
                  <a:lnTo>
                    <a:pt x="165608" y="323088"/>
                  </a:lnTo>
                  <a:lnTo>
                    <a:pt x="132461" y="355219"/>
                  </a:lnTo>
                  <a:lnTo>
                    <a:pt x="132461" y="313055"/>
                  </a:lnTo>
                  <a:lnTo>
                    <a:pt x="129413" y="308102"/>
                  </a:lnTo>
                  <a:lnTo>
                    <a:pt x="124460" y="305054"/>
                  </a:lnTo>
                  <a:lnTo>
                    <a:pt x="103060" y="294855"/>
                  </a:lnTo>
                  <a:lnTo>
                    <a:pt x="83527" y="282219"/>
                  </a:lnTo>
                  <a:lnTo>
                    <a:pt x="66802" y="267792"/>
                  </a:lnTo>
                  <a:lnTo>
                    <a:pt x="53086" y="251841"/>
                  </a:lnTo>
                  <a:lnTo>
                    <a:pt x="31965" y="213055"/>
                  </a:lnTo>
                  <a:lnTo>
                    <a:pt x="25209" y="172427"/>
                  </a:lnTo>
                  <a:lnTo>
                    <a:pt x="31953" y="132334"/>
                  </a:lnTo>
                  <a:lnTo>
                    <a:pt x="51308" y="95173"/>
                  </a:lnTo>
                  <a:lnTo>
                    <a:pt x="82435" y="63309"/>
                  </a:lnTo>
                  <a:lnTo>
                    <a:pt x="124460" y="39116"/>
                  </a:lnTo>
                  <a:lnTo>
                    <a:pt x="179997" y="25069"/>
                  </a:lnTo>
                  <a:lnTo>
                    <a:pt x="200660" y="24130"/>
                  </a:lnTo>
                  <a:lnTo>
                    <a:pt x="254152" y="31216"/>
                  </a:lnTo>
                  <a:lnTo>
                    <a:pt x="300291" y="50723"/>
                  </a:lnTo>
                  <a:lnTo>
                    <a:pt x="336994" y="80022"/>
                  </a:lnTo>
                  <a:lnTo>
                    <a:pt x="362204" y="116459"/>
                  </a:lnTo>
                  <a:lnTo>
                    <a:pt x="376351" y="172427"/>
                  </a:lnTo>
                  <a:lnTo>
                    <a:pt x="376466" y="173659"/>
                  </a:lnTo>
                  <a:lnTo>
                    <a:pt x="376466" y="90157"/>
                  </a:lnTo>
                  <a:lnTo>
                    <a:pt x="332257" y="40995"/>
                  </a:lnTo>
                  <a:lnTo>
                    <a:pt x="293776" y="18897"/>
                  </a:lnTo>
                  <a:lnTo>
                    <a:pt x="249453" y="4902"/>
                  </a:lnTo>
                  <a:lnTo>
                    <a:pt x="200660" y="0"/>
                  </a:lnTo>
                  <a:lnTo>
                    <a:pt x="147472" y="6184"/>
                  </a:lnTo>
                  <a:lnTo>
                    <a:pt x="99580" y="23622"/>
                  </a:lnTo>
                  <a:lnTo>
                    <a:pt x="58928" y="50723"/>
                  </a:lnTo>
                  <a:lnTo>
                    <a:pt x="27495" y="85826"/>
                  </a:lnTo>
                  <a:lnTo>
                    <a:pt x="7188" y="127330"/>
                  </a:lnTo>
                  <a:lnTo>
                    <a:pt x="177" y="172427"/>
                  </a:lnTo>
                  <a:lnTo>
                    <a:pt x="0" y="173659"/>
                  </a:lnTo>
                  <a:lnTo>
                    <a:pt x="8013" y="222440"/>
                  </a:lnTo>
                  <a:lnTo>
                    <a:pt x="30314" y="265557"/>
                  </a:lnTo>
                  <a:lnTo>
                    <a:pt x="64287" y="301345"/>
                  </a:lnTo>
                  <a:lnTo>
                    <a:pt x="107315" y="328168"/>
                  </a:lnTo>
                  <a:lnTo>
                    <a:pt x="107315" y="392430"/>
                  </a:lnTo>
                  <a:lnTo>
                    <a:pt x="109347" y="397383"/>
                  </a:lnTo>
                  <a:lnTo>
                    <a:pt x="112395" y="399415"/>
                  </a:lnTo>
                  <a:lnTo>
                    <a:pt x="114681" y="401320"/>
                  </a:lnTo>
                  <a:lnTo>
                    <a:pt x="117729" y="402336"/>
                  </a:lnTo>
                  <a:lnTo>
                    <a:pt x="124333" y="402336"/>
                  </a:lnTo>
                  <a:lnTo>
                    <a:pt x="127762" y="401066"/>
                  </a:lnTo>
                  <a:lnTo>
                    <a:pt x="173609" y="355219"/>
                  </a:lnTo>
                  <a:lnTo>
                    <a:pt x="181610" y="347218"/>
                  </a:lnTo>
                  <a:lnTo>
                    <a:pt x="189103" y="347980"/>
                  </a:lnTo>
                  <a:lnTo>
                    <a:pt x="196469" y="348361"/>
                  </a:lnTo>
                  <a:lnTo>
                    <a:pt x="203708" y="348361"/>
                  </a:lnTo>
                  <a:lnTo>
                    <a:pt x="214185" y="347218"/>
                  </a:lnTo>
                  <a:lnTo>
                    <a:pt x="251002" y="343204"/>
                  </a:lnTo>
                  <a:lnTo>
                    <a:pt x="294424" y="328637"/>
                  </a:lnTo>
                  <a:lnTo>
                    <a:pt x="307809" y="320675"/>
                  </a:lnTo>
                  <a:lnTo>
                    <a:pt x="332562" y="305981"/>
                  </a:lnTo>
                  <a:lnTo>
                    <a:pt x="364007" y="276593"/>
                  </a:lnTo>
                  <a:lnTo>
                    <a:pt x="387350" y="241808"/>
                  </a:lnTo>
                  <a:lnTo>
                    <a:pt x="398614" y="208407"/>
                  </a:lnTo>
                  <a:lnTo>
                    <a:pt x="402272" y="173659"/>
                  </a:lnTo>
                  <a:close/>
                </a:path>
                <a:path w="2540000" h="402589">
                  <a:moveTo>
                    <a:pt x="2539492" y="358013"/>
                  </a:moveTo>
                  <a:lnTo>
                    <a:pt x="2534666" y="353314"/>
                  </a:lnTo>
                  <a:lnTo>
                    <a:pt x="2210562" y="353314"/>
                  </a:lnTo>
                  <a:lnTo>
                    <a:pt x="2210562" y="32258"/>
                  </a:lnTo>
                  <a:lnTo>
                    <a:pt x="2205736" y="27432"/>
                  </a:lnTo>
                  <a:lnTo>
                    <a:pt x="2199767" y="27432"/>
                  </a:lnTo>
                  <a:lnTo>
                    <a:pt x="2193798" y="27432"/>
                  </a:lnTo>
                  <a:lnTo>
                    <a:pt x="2188972" y="32258"/>
                  </a:lnTo>
                  <a:lnTo>
                    <a:pt x="2188972" y="370078"/>
                  </a:lnTo>
                  <a:lnTo>
                    <a:pt x="2193798" y="374904"/>
                  </a:lnTo>
                  <a:lnTo>
                    <a:pt x="2534666" y="374904"/>
                  </a:lnTo>
                  <a:lnTo>
                    <a:pt x="2539492" y="370078"/>
                  </a:lnTo>
                  <a:lnTo>
                    <a:pt x="2539492" y="35801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6589776" y="3666744"/>
              <a:ext cx="988060" cy="428625"/>
            </a:xfrm>
            <a:custGeom>
              <a:avLst/>
              <a:gdLst/>
              <a:ahLst/>
              <a:cxnLst/>
              <a:rect l="l" t="t" r="r" b="b"/>
              <a:pathLst>
                <a:path w="988059" h="428625">
                  <a:moveTo>
                    <a:pt x="493775" y="0"/>
                  </a:moveTo>
                  <a:lnTo>
                    <a:pt x="426781" y="1955"/>
                  </a:lnTo>
                  <a:lnTo>
                    <a:pt x="362523" y="7649"/>
                  </a:lnTo>
                  <a:lnTo>
                    <a:pt x="301591" y="16829"/>
                  </a:lnTo>
                  <a:lnTo>
                    <a:pt x="244573" y="29238"/>
                  </a:lnTo>
                  <a:lnTo>
                    <a:pt x="192059" y="44620"/>
                  </a:lnTo>
                  <a:lnTo>
                    <a:pt x="144637" y="62722"/>
                  </a:lnTo>
                  <a:lnTo>
                    <a:pt x="102895" y="83286"/>
                  </a:lnTo>
                  <a:lnTo>
                    <a:pt x="67422" y="106059"/>
                  </a:lnTo>
                  <a:lnTo>
                    <a:pt x="17640" y="157206"/>
                  </a:lnTo>
                  <a:lnTo>
                    <a:pt x="0" y="214121"/>
                  </a:lnTo>
                  <a:lnTo>
                    <a:pt x="4508" y="243173"/>
                  </a:lnTo>
                  <a:lnTo>
                    <a:pt x="38808" y="297459"/>
                  </a:lnTo>
                  <a:lnTo>
                    <a:pt x="102895" y="344957"/>
                  </a:lnTo>
                  <a:lnTo>
                    <a:pt x="144637" y="365521"/>
                  </a:lnTo>
                  <a:lnTo>
                    <a:pt x="192059" y="383623"/>
                  </a:lnTo>
                  <a:lnTo>
                    <a:pt x="244573" y="399005"/>
                  </a:lnTo>
                  <a:lnTo>
                    <a:pt x="301591" y="411414"/>
                  </a:lnTo>
                  <a:lnTo>
                    <a:pt x="362523" y="420594"/>
                  </a:lnTo>
                  <a:lnTo>
                    <a:pt x="426781" y="426288"/>
                  </a:lnTo>
                  <a:lnTo>
                    <a:pt x="493775" y="428243"/>
                  </a:lnTo>
                  <a:lnTo>
                    <a:pt x="560770" y="426288"/>
                  </a:lnTo>
                  <a:lnTo>
                    <a:pt x="625028" y="420594"/>
                  </a:lnTo>
                  <a:lnTo>
                    <a:pt x="685960" y="411414"/>
                  </a:lnTo>
                  <a:lnTo>
                    <a:pt x="742978" y="399005"/>
                  </a:lnTo>
                  <a:lnTo>
                    <a:pt x="795492" y="383623"/>
                  </a:lnTo>
                  <a:lnTo>
                    <a:pt x="842914" y="365521"/>
                  </a:lnTo>
                  <a:lnTo>
                    <a:pt x="884656" y="344957"/>
                  </a:lnTo>
                  <a:lnTo>
                    <a:pt x="920129" y="322184"/>
                  </a:lnTo>
                  <a:lnTo>
                    <a:pt x="969911" y="271037"/>
                  </a:lnTo>
                  <a:lnTo>
                    <a:pt x="987551" y="214121"/>
                  </a:lnTo>
                  <a:lnTo>
                    <a:pt x="983043" y="185070"/>
                  </a:lnTo>
                  <a:lnTo>
                    <a:pt x="948743" y="130784"/>
                  </a:lnTo>
                  <a:lnTo>
                    <a:pt x="884656" y="83286"/>
                  </a:lnTo>
                  <a:lnTo>
                    <a:pt x="842914" y="62722"/>
                  </a:lnTo>
                  <a:lnTo>
                    <a:pt x="795492" y="44620"/>
                  </a:lnTo>
                  <a:lnTo>
                    <a:pt x="742978" y="29238"/>
                  </a:lnTo>
                  <a:lnTo>
                    <a:pt x="685960" y="16829"/>
                  </a:lnTo>
                  <a:lnTo>
                    <a:pt x="625028" y="7649"/>
                  </a:lnTo>
                  <a:lnTo>
                    <a:pt x="560770" y="1955"/>
                  </a:lnTo>
                  <a:lnTo>
                    <a:pt x="493775" y="0"/>
                  </a:lnTo>
                  <a:close/>
                </a:path>
              </a:pathLst>
            </a:custGeom>
            <a:solidFill>
              <a:srgbClr val="B3D2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 txBox="1"/>
          <p:nvPr/>
        </p:nvSpPr>
        <p:spPr>
          <a:xfrm>
            <a:off x="2783204" y="3780282"/>
            <a:ext cx="144780" cy="2724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600" spc="-50" dirty="0">
                <a:solidFill>
                  <a:srgbClr val="FFFFFF"/>
                </a:solidFill>
                <a:latin typeface="微軟正黑體"/>
                <a:cs typeface="微軟正黑體"/>
              </a:rPr>
              <a:t>1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4404359" y="3707891"/>
            <a:ext cx="986155" cy="428625"/>
          </a:xfrm>
          <a:custGeom>
            <a:avLst/>
            <a:gdLst/>
            <a:ahLst/>
            <a:cxnLst/>
            <a:rect l="l" t="t" r="r" b="b"/>
            <a:pathLst>
              <a:path w="986154" h="428625">
                <a:moveTo>
                  <a:pt x="493013" y="0"/>
                </a:moveTo>
                <a:lnTo>
                  <a:pt x="426114" y="1955"/>
                </a:lnTo>
                <a:lnTo>
                  <a:pt x="361949" y="7649"/>
                </a:lnTo>
                <a:lnTo>
                  <a:pt x="301109" y="16829"/>
                </a:lnTo>
                <a:lnTo>
                  <a:pt x="244178" y="29238"/>
                </a:lnTo>
                <a:lnTo>
                  <a:pt x="191746" y="44620"/>
                </a:lnTo>
                <a:lnTo>
                  <a:pt x="144398" y="62722"/>
                </a:lnTo>
                <a:lnTo>
                  <a:pt x="102724" y="83286"/>
                </a:lnTo>
                <a:lnTo>
                  <a:pt x="67309" y="106059"/>
                </a:lnTo>
                <a:lnTo>
                  <a:pt x="17610" y="157206"/>
                </a:lnTo>
                <a:lnTo>
                  <a:pt x="0" y="214121"/>
                </a:lnTo>
                <a:lnTo>
                  <a:pt x="4500" y="243173"/>
                </a:lnTo>
                <a:lnTo>
                  <a:pt x="38742" y="297459"/>
                </a:lnTo>
                <a:lnTo>
                  <a:pt x="102724" y="344957"/>
                </a:lnTo>
                <a:lnTo>
                  <a:pt x="144399" y="365521"/>
                </a:lnTo>
                <a:lnTo>
                  <a:pt x="191746" y="383623"/>
                </a:lnTo>
                <a:lnTo>
                  <a:pt x="244178" y="399005"/>
                </a:lnTo>
                <a:lnTo>
                  <a:pt x="301109" y="411414"/>
                </a:lnTo>
                <a:lnTo>
                  <a:pt x="361949" y="420594"/>
                </a:lnTo>
                <a:lnTo>
                  <a:pt x="426114" y="426288"/>
                </a:lnTo>
                <a:lnTo>
                  <a:pt x="493013" y="428243"/>
                </a:lnTo>
                <a:lnTo>
                  <a:pt x="559913" y="426288"/>
                </a:lnTo>
                <a:lnTo>
                  <a:pt x="624078" y="420594"/>
                </a:lnTo>
                <a:lnTo>
                  <a:pt x="684918" y="411414"/>
                </a:lnTo>
                <a:lnTo>
                  <a:pt x="741849" y="399005"/>
                </a:lnTo>
                <a:lnTo>
                  <a:pt x="794281" y="383623"/>
                </a:lnTo>
                <a:lnTo>
                  <a:pt x="841629" y="365521"/>
                </a:lnTo>
                <a:lnTo>
                  <a:pt x="883303" y="344957"/>
                </a:lnTo>
                <a:lnTo>
                  <a:pt x="918718" y="322184"/>
                </a:lnTo>
                <a:lnTo>
                  <a:pt x="968417" y="271037"/>
                </a:lnTo>
                <a:lnTo>
                  <a:pt x="986027" y="214121"/>
                </a:lnTo>
                <a:lnTo>
                  <a:pt x="981527" y="185070"/>
                </a:lnTo>
                <a:lnTo>
                  <a:pt x="947285" y="130784"/>
                </a:lnTo>
                <a:lnTo>
                  <a:pt x="883303" y="83286"/>
                </a:lnTo>
                <a:lnTo>
                  <a:pt x="841628" y="62722"/>
                </a:lnTo>
                <a:lnTo>
                  <a:pt x="794281" y="44620"/>
                </a:lnTo>
                <a:lnTo>
                  <a:pt x="741849" y="29238"/>
                </a:lnTo>
                <a:lnTo>
                  <a:pt x="684918" y="16829"/>
                </a:lnTo>
                <a:lnTo>
                  <a:pt x="624078" y="7649"/>
                </a:lnTo>
                <a:lnTo>
                  <a:pt x="559913" y="1955"/>
                </a:lnTo>
                <a:lnTo>
                  <a:pt x="493013" y="0"/>
                </a:lnTo>
                <a:close/>
              </a:path>
            </a:pathLst>
          </a:custGeom>
          <a:solidFill>
            <a:srgbClr val="5CAC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4824476" y="3780282"/>
            <a:ext cx="144780" cy="2724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600" spc="-50" dirty="0">
                <a:solidFill>
                  <a:srgbClr val="FFFFFF"/>
                </a:solidFill>
                <a:latin typeface="微軟正黑體"/>
                <a:cs typeface="微軟正黑體"/>
              </a:rPr>
              <a:t>2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7011416" y="3739388"/>
            <a:ext cx="144780" cy="2724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600" spc="-50" dirty="0">
                <a:solidFill>
                  <a:srgbClr val="FFFFFF"/>
                </a:solidFill>
                <a:latin typeface="微軟正黑體"/>
                <a:cs typeface="微軟正黑體"/>
              </a:rPr>
              <a:t>3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1979422" y="4361434"/>
            <a:ext cx="2052320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z="1600" spc="-25" dirty="0">
                <a:latin typeface="微軟正黑體"/>
                <a:cs typeface="微軟正黑體"/>
              </a:rPr>
              <a:t>設定可追蹤及檢視</a:t>
            </a:r>
            <a:r>
              <a:rPr sz="1600" spc="-20" dirty="0">
                <a:latin typeface="微軟正黑體"/>
                <a:cs typeface="微軟正黑體"/>
              </a:rPr>
              <a:t>AI</a:t>
            </a:r>
            <a:r>
              <a:rPr sz="1600" spc="-50" dirty="0">
                <a:latin typeface="微軟正黑體"/>
                <a:cs typeface="微軟正黑體"/>
              </a:rPr>
              <a:t>效</a:t>
            </a:r>
            <a:r>
              <a:rPr sz="1600" spc="-30" dirty="0">
                <a:latin typeface="微軟正黑體"/>
                <a:cs typeface="微軟正黑體"/>
              </a:rPr>
              <a:t>能的指標，以便後續評</a:t>
            </a:r>
            <a:r>
              <a:rPr sz="1600" spc="-35" dirty="0">
                <a:latin typeface="微軟正黑體"/>
                <a:cs typeface="微軟正黑體"/>
              </a:rPr>
              <a:t>估效益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1260347" y="4381500"/>
            <a:ext cx="640080" cy="585470"/>
          </a:xfrm>
          <a:custGeom>
            <a:avLst/>
            <a:gdLst/>
            <a:ahLst/>
            <a:cxnLst/>
            <a:rect l="l" t="t" r="r" b="b"/>
            <a:pathLst>
              <a:path w="640080" h="585470">
                <a:moveTo>
                  <a:pt x="542544" y="0"/>
                </a:moveTo>
                <a:lnTo>
                  <a:pt x="97536" y="0"/>
                </a:lnTo>
                <a:lnTo>
                  <a:pt x="59578" y="7667"/>
                </a:lnTo>
                <a:lnTo>
                  <a:pt x="28575" y="28575"/>
                </a:lnTo>
                <a:lnTo>
                  <a:pt x="7667" y="59578"/>
                </a:lnTo>
                <a:lnTo>
                  <a:pt x="0" y="97536"/>
                </a:lnTo>
                <a:lnTo>
                  <a:pt x="0" y="487680"/>
                </a:lnTo>
                <a:lnTo>
                  <a:pt x="7667" y="525637"/>
                </a:lnTo>
                <a:lnTo>
                  <a:pt x="28575" y="556641"/>
                </a:lnTo>
                <a:lnTo>
                  <a:pt x="59578" y="577548"/>
                </a:lnTo>
                <a:lnTo>
                  <a:pt x="97536" y="585216"/>
                </a:lnTo>
                <a:lnTo>
                  <a:pt x="542544" y="585216"/>
                </a:lnTo>
                <a:lnTo>
                  <a:pt x="580501" y="577548"/>
                </a:lnTo>
                <a:lnTo>
                  <a:pt x="611504" y="556640"/>
                </a:lnTo>
                <a:lnTo>
                  <a:pt x="632412" y="525637"/>
                </a:lnTo>
                <a:lnTo>
                  <a:pt x="640079" y="487680"/>
                </a:lnTo>
                <a:lnTo>
                  <a:pt x="640079" y="97536"/>
                </a:lnTo>
                <a:lnTo>
                  <a:pt x="632412" y="59578"/>
                </a:lnTo>
                <a:lnTo>
                  <a:pt x="611504" y="28575"/>
                </a:lnTo>
                <a:lnTo>
                  <a:pt x="580501" y="7667"/>
                </a:lnTo>
                <a:lnTo>
                  <a:pt x="542544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1389125" y="4549266"/>
            <a:ext cx="38227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25" dirty="0">
                <a:solidFill>
                  <a:srgbClr val="FFFFFF"/>
                </a:solidFill>
                <a:latin typeface="微軟正黑體"/>
                <a:cs typeface="微軟正黑體"/>
              </a:rPr>
              <a:t>目的</a:t>
            </a:r>
            <a:endParaRPr sz="1400">
              <a:latin typeface="微軟正黑體"/>
              <a:cs typeface="微軟正黑體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1260347" y="5262371"/>
            <a:ext cx="640080" cy="584200"/>
          </a:xfrm>
          <a:custGeom>
            <a:avLst/>
            <a:gdLst/>
            <a:ahLst/>
            <a:cxnLst/>
            <a:rect l="l" t="t" r="r" b="b"/>
            <a:pathLst>
              <a:path w="640080" h="584200">
                <a:moveTo>
                  <a:pt x="542797" y="0"/>
                </a:moveTo>
                <a:lnTo>
                  <a:pt x="97282" y="0"/>
                </a:lnTo>
                <a:lnTo>
                  <a:pt x="59418" y="7645"/>
                </a:lnTo>
                <a:lnTo>
                  <a:pt x="28495" y="28495"/>
                </a:lnTo>
                <a:lnTo>
                  <a:pt x="7645" y="59418"/>
                </a:lnTo>
                <a:lnTo>
                  <a:pt x="0" y="97281"/>
                </a:lnTo>
                <a:lnTo>
                  <a:pt x="0" y="486409"/>
                </a:lnTo>
                <a:lnTo>
                  <a:pt x="7645" y="524273"/>
                </a:lnTo>
                <a:lnTo>
                  <a:pt x="28495" y="555196"/>
                </a:lnTo>
                <a:lnTo>
                  <a:pt x="59418" y="576046"/>
                </a:lnTo>
                <a:lnTo>
                  <a:pt x="97282" y="583691"/>
                </a:lnTo>
                <a:lnTo>
                  <a:pt x="542797" y="583691"/>
                </a:lnTo>
                <a:lnTo>
                  <a:pt x="580661" y="576046"/>
                </a:lnTo>
                <a:lnTo>
                  <a:pt x="611584" y="555196"/>
                </a:lnTo>
                <a:lnTo>
                  <a:pt x="632434" y="524273"/>
                </a:lnTo>
                <a:lnTo>
                  <a:pt x="640079" y="486409"/>
                </a:lnTo>
                <a:lnTo>
                  <a:pt x="640079" y="97281"/>
                </a:lnTo>
                <a:lnTo>
                  <a:pt x="632434" y="59418"/>
                </a:lnTo>
                <a:lnTo>
                  <a:pt x="611584" y="28495"/>
                </a:lnTo>
                <a:lnTo>
                  <a:pt x="580661" y="7645"/>
                </a:lnTo>
                <a:lnTo>
                  <a:pt x="542797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1389125" y="5429808"/>
            <a:ext cx="382270" cy="2400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30" dirty="0">
                <a:solidFill>
                  <a:srgbClr val="FFFFFF"/>
                </a:solidFill>
                <a:latin typeface="微軟正黑體"/>
                <a:cs typeface="微軟正黑體"/>
              </a:rPr>
              <a:t>作法</a:t>
            </a:r>
            <a:endParaRPr sz="1400">
              <a:latin typeface="微軟正黑體"/>
              <a:cs typeface="微軟正黑體"/>
            </a:endParaRPr>
          </a:p>
        </p:txBody>
      </p:sp>
      <p:sp>
        <p:nvSpPr>
          <p:cNvPr id="42" name="object 4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t>27</a:t>
            </a:fld>
            <a:endParaRPr spc="-25" dirty="0"/>
          </a:p>
        </p:txBody>
      </p:sp>
      <p:sp>
        <p:nvSpPr>
          <p:cNvPr id="35" name="object 35"/>
          <p:cNvSpPr txBox="1"/>
          <p:nvPr/>
        </p:nvSpPr>
        <p:spPr>
          <a:xfrm>
            <a:off x="1979422" y="5390184"/>
            <a:ext cx="192849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95"/>
              </a:spcBef>
              <a:buFont typeface="Wingdings"/>
              <a:buChar char=""/>
              <a:tabLst>
                <a:tab pos="299085" algn="l"/>
              </a:tabLst>
            </a:pPr>
            <a:r>
              <a:rPr sz="1600" spc="-30" dirty="0">
                <a:latin typeface="微軟正黑體"/>
                <a:cs typeface="微軟正黑體"/>
              </a:rPr>
              <a:t>企業部門主管</a:t>
            </a:r>
            <a:endParaRPr sz="1600">
              <a:latin typeface="微軟正黑體"/>
              <a:cs typeface="微軟正黑體"/>
            </a:endParaRPr>
          </a:p>
          <a:p>
            <a:pPr marL="299085" indent="-286385">
              <a:lnSpc>
                <a:spcPct val="100000"/>
              </a:lnSpc>
              <a:buFont typeface="Wingdings"/>
              <a:buChar char=""/>
              <a:tabLst>
                <a:tab pos="299085" algn="l"/>
              </a:tabLst>
            </a:pPr>
            <a:r>
              <a:rPr sz="1600" spc="-30" dirty="0">
                <a:latin typeface="微軟正黑體"/>
                <a:cs typeface="微軟正黑體"/>
              </a:rPr>
              <a:t>設定可量化且與</a:t>
            </a:r>
            <a:r>
              <a:rPr sz="1600" spc="-25" dirty="0">
                <a:latin typeface="微軟正黑體"/>
                <a:cs typeface="微軟正黑體"/>
              </a:rPr>
              <a:t>AI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2265933" y="5878169"/>
            <a:ext cx="1647189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30" dirty="0">
                <a:latin typeface="微軟正黑體"/>
                <a:cs typeface="微軟正黑體"/>
              </a:rPr>
              <a:t>實際任務高度相關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2265933" y="6122009"/>
            <a:ext cx="63373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35" dirty="0">
                <a:latin typeface="微軟正黑體"/>
                <a:cs typeface="微軟正黑體"/>
              </a:rPr>
              <a:t>的指標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4212463" y="4361434"/>
            <a:ext cx="2052320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z="1600" spc="-30" dirty="0">
                <a:latin typeface="微軟正黑體"/>
                <a:cs typeface="微軟正黑體"/>
              </a:rPr>
              <a:t>確保輸入數據足夠且準</a:t>
            </a:r>
            <a:r>
              <a:rPr sz="1600" spc="-25" dirty="0">
                <a:latin typeface="微軟正黑體"/>
                <a:cs typeface="微軟正黑體"/>
              </a:rPr>
              <a:t>確，以提高</a:t>
            </a:r>
            <a:r>
              <a:rPr sz="1600" spc="-20" dirty="0">
                <a:latin typeface="微軟正黑體"/>
                <a:cs typeface="微軟正黑體"/>
              </a:rPr>
              <a:t>AI</a:t>
            </a:r>
            <a:r>
              <a:rPr sz="1600" spc="-35" dirty="0">
                <a:latin typeface="微軟正黑體"/>
                <a:cs typeface="微軟正黑體"/>
              </a:rPr>
              <a:t>模型的學</a:t>
            </a:r>
            <a:r>
              <a:rPr sz="1600" spc="-30" dirty="0">
                <a:latin typeface="微軟正黑體"/>
                <a:cs typeface="微軟正黑體"/>
              </a:rPr>
              <a:t>習效果和效能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6436614" y="4361434"/>
            <a:ext cx="204851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600" spc="-25" dirty="0">
                <a:latin typeface="微軟正黑體"/>
                <a:cs typeface="微軟正黑體"/>
              </a:rPr>
              <a:t>按業務需求設計</a:t>
            </a:r>
            <a:r>
              <a:rPr sz="1600" spc="-20" dirty="0">
                <a:latin typeface="微軟正黑體"/>
                <a:cs typeface="微軟正黑體"/>
              </a:rPr>
              <a:t>AI</a:t>
            </a:r>
            <a:r>
              <a:rPr sz="1600" spc="-40" dirty="0">
                <a:latin typeface="微軟正黑體"/>
                <a:cs typeface="微軟正黑體"/>
              </a:rPr>
              <a:t>分析項目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4128896" y="5390184"/>
            <a:ext cx="193357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95"/>
              </a:spcBef>
              <a:buFont typeface="Wingdings"/>
              <a:buChar char=""/>
              <a:tabLst>
                <a:tab pos="299085" algn="l"/>
              </a:tabLst>
            </a:pPr>
            <a:r>
              <a:rPr sz="1600" spc="-30" dirty="0">
                <a:latin typeface="微軟正黑體"/>
                <a:cs typeface="微軟正黑體"/>
              </a:rPr>
              <a:t>企業部門主管</a:t>
            </a:r>
            <a:endParaRPr sz="1600">
              <a:latin typeface="微軟正黑體"/>
              <a:cs typeface="微軟正黑體"/>
            </a:endParaRPr>
          </a:p>
          <a:p>
            <a:pPr marL="299085" indent="-286385">
              <a:lnSpc>
                <a:spcPct val="100000"/>
              </a:lnSpc>
              <a:buFont typeface="Wingdings"/>
              <a:buChar char=""/>
              <a:tabLst>
                <a:tab pos="299085" algn="l"/>
              </a:tabLst>
            </a:pPr>
            <a:r>
              <a:rPr sz="1600" spc="-35" dirty="0">
                <a:latin typeface="微軟正黑體"/>
                <a:cs typeface="微軟正黑體"/>
              </a:rPr>
              <a:t>蒐集結構化、非結</a:t>
            </a:r>
            <a:endParaRPr sz="1600">
              <a:latin typeface="微軟正黑體"/>
              <a:cs typeface="微軟正黑體"/>
            </a:endParaRPr>
          </a:p>
          <a:p>
            <a:pPr marL="299085">
              <a:lnSpc>
                <a:spcPct val="100000"/>
              </a:lnSpc>
            </a:pPr>
            <a:r>
              <a:rPr sz="1600" spc="-35" dirty="0">
                <a:latin typeface="微軟正黑體"/>
                <a:cs typeface="微軟正黑體"/>
              </a:rPr>
              <a:t>構化數據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6391147" y="5390184"/>
            <a:ext cx="1929130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95"/>
              </a:spcBef>
              <a:buFont typeface="Wingdings"/>
              <a:buChar char=""/>
              <a:tabLst>
                <a:tab pos="299085" algn="l"/>
              </a:tabLst>
            </a:pPr>
            <a:r>
              <a:rPr sz="1600" spc="-30" dirty="0">
                <a:latin typeface="微軟正黑體"/>
                <a:cs typeface="微軟正黑體"/>
              </a:rPr>
              <a:t>企業部門主管</a:t>
            </a:r>
            <a:endParaRPr sz="1600">
              <a:latin typeface="微軟正黑體"/>
              <a:cs typeface="微軟正黑體"/>
            </a:endParaRPr>
          </a:p>
          <a:p>
            <a:pPr marL="299085" indent="-286385">
              <a:lnSpc>
                <a:spcPct val="100000"/>
              </a:lnSpc>
              <a:buFont typeface="Wingdings"/>
              <a:buChar char=""/>
              <a:tabLst>
                <a:tab pos="299085" algn="l"/>
              </a:tabLst>
            </a:pPr>
            <a:r>
              <a:rPr sz="1600" spc="-30" dirty="0">
                <a:latin typeface="微軟正黑體"/>
                <a:cs typeface="微軟正黑體"/>
              </a:rPr>
              <a:t>設定</a:t>
            </a:r>
            <a:r>
              <a:rPr sz="1600" spc="-20" dirty="0">
                <a:latin typeface="微軟正黑體"/>
                <a:cs typeface="微軟正黑體"/>
              </a:rPr>
              <a:t>AI</a:t>
            </a:r>
            <a:r>
              <a:rPr sz="1600" spc="-35" dirty="0">
                <a:latin typeface="微軟正黑體"/>
                <a:cs typeface="微軟正黑體"/>
              </a:rPr>
              <a:t>分析項目、</a:t>
            </a:r>
            <a:endParaRPr sz="1600">
              <a:latin typeface="微軟正黑體"/>
              <a:cs typeface="微軟正黑體"/>
            </a:endParaRPr>
          </a:p>
          <a:p>
            <a:pPr marL="299085">
              <a:lnSpc>
                <a:spcPct val="100000"/>
              </a:lnSpc>
            </a:pPr>
            <a:r>
              <a:rPr sz="1600" spc="-30" dirty="0">
                <a:latin typeface="微軟正黑體"/>
                <a:cs typeface="微軟正黑體"/>
              </a:rPr>
              <a:t>預測時間範疇</a:t>
            </a:r>
            <a:endParaRPr sz="1600">
              <a:latin typeface="微軟正黑體"/>
              <a:cs typeface="微軟正黑體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步驟三：確認</a:t>
            </a:r>
            <a:r>
              <a:rPr spc="-25" dirty="0"/>
              <a:t>AI</a:t>
            </a:r>
            <a:r>
              <a:rPr spc="-15" dirty="0"/>
              <a:t>應用情境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791711" y="966203"/>
            <a:ext cx="1678686" cy="508266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1834895" y="3162300"/>
            <a:ext cx="647700" cy="360045"/>
          </a:xfrm>
          <a:prstGeom prst="rect">
            <a:avLst/>
          </a:prstGeom>
          <a:solidFill>
            <a:srgbClr val="D9D9D9"/>
          </a:solidFill>
        </p:spPr>
        <p:txBody>
          <a:bodyPr vert="horz" wrap="square" lIns="0" tIns="52069" rIns="0" bIns="0" rtlCol="0">
            <a:spAutoFit/>
          </a:bodyPr>
          <a:lstStyle/>
          <a:p>
            <a:pPr marL="163195">
              <a:lnSpc>
                <a:spcPct val="100000"/>
              </a:lnSpc>
              <a:spcBef>
                <a:spcPts val="409"/>
              </a:spcBef>
            </a:pPr>
            <a:r>
              <a:rPr sz="1600" spc="-25" dirty="0">
                <a:latin typeface="微軟正黑體"/>
                <a:cs typeface="微軟正黑體"/>
              </a:rPr>
              <a:t>例</a:t>
            </a:r>
            <a:r>
              <a:rPr sz="1600" spc="-50" dirty="0">
                <a:latin typeface="微軟正黑體"/>
                <a:cs typeface="微軟正黑體"/>
              </a:rPr>
              <a:t>2</a:t>
            </a:r>
            <a:endParaRPr sz="1600">
              <a:latin typeface="微軟正黑體"/>
              <a:cs typeface="微軟正黑體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616952" y="966203"/>
            <a:ext cx="1680209" cy="508266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4163059" y="1065352"/>
            <a:ext cx="488442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721735" algn="l"/>
              </a:tabLst>
            </a:pPr>
            <a:r>
              <a:rPr sz="1800" b="1" spc="-10" dirty="0">
                <a:solidFill>
                  <a:srgbClr val="FFFFFF"/>
                </a:solidFill>
                <a:latin typeface="微軟正黑體"/>
                <a:cs typeface="微軟正黑體"/>
              </a:rPr>
              <a:t>作業需</a:t>
            </a:r>
            <a:r>
              <a:rPr sz="1800" b="1" spc="-50" dirty="0">
                <a:solidFill>
                  <a:srgbClr val="FFFFFF"/>
                </a:solidFill>
                <a:latin typeface="微軟正黑體"/>
                <a:cs typeface="微軟正黑體"/>
              </a:rPr>
              <a:t>求</a:t>
            </a:r>
            <a:r>
              <a:rPr sz="1800" b="1" dirty="0">
                <a:solidFill>
                  <a:srgbClr val="FFFFFF"/>
                </a:solidFill>
                <a:latin typeface="微軟正黑體"/>
                <a:cs typeface="微軟正黑體"/>
              </a:rPr>
              <a:t>	</a:t>
            </a:r>
            <a:r>
              <a:rPr sz="1800" b="1" spc="-10" dirty="0">
                <a:solidFill>
                  <a:srgbClr val="FFFFFF"/>
                </a:solidFill>
                <a:latin typeface="微軟正黑體"/>
                <a:cs typeface="微軟正黑體"/>
              </a:rPr>
              <a:t>規劃</a:t>
            </a:r>
            <a:r>
              <a:rPr sz="1800" b="1" spc="-20" dirty="0">
                <a:solidFill>
                  <a:srgbClr val="FFFFFF"/>
                </a:solidFill>
                <a:latin typeface="微軟正黑體"/>
                <a:cs typeface="微軟正黑體"/>
              </a:rPr>
              <a:t>AI</a:t>
            </a:r>
            <a:r>
              <a:rPr sz="1800" b="1" spc="-10" dirty="0">
                <a:solidFill>
                  <a:srgbClr val="FFFFFF"/>
                </a:solidFill>
                <a:latin typeface="微軟正黑體"/>
                <a:cs typeface="微軟正黑體"/>
              </a:rPr>
              <a:t>產</a:t>
            </a:r>
            <a:r>
              <a:rPr sz="1800" b="1" spc="-50" dirty="0">
                <a:solidFill>
                  <a:srgbClr val="FFFFFF"/>
                </a:solidFill>
                <a:latin typeface="微軟正黑體"/>
                <a:cs typeface="微軟正黑體"/>
              </a:rPr>
              <a:t>出</a:t>
            </a:r>
            <a:endParaRPr sz="1800">
              <a:latin typeface="微軟正黑體"/>
              <a:cs typeface="微軟正黑體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989326" y="2990850"/>
            <a:ext cx="3275329" cy="995680"/>
          </a:xfrm>
          <a:prstGeom prst="rect">
            <a:avLst/>
          </a:prstGeom>
          <a:ln w="25907">
            <a:solidFill>
              <a:srgbClr val="F1F1F1"/>
            </a:solidFill>
          </a:ln>
        </p:spPr>
        <p:txBody>
          <a:bodyPr vert="horz" wrap="square" lIns="0" tIns="1333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endParaRPr sz="1600">
              <a:latin typeface="Times New Roman"/>
              <a:cs typeface="Times New Roman"/>
            </a:endParaRPr>
          </a:p>
          <a:p>
            <a:pPr marL="377190" indent="-286385">
              <a:lnSpc>
                <a:spcPct val="100000"/>
              </a:lnSpc>
              <a:buFont typeface="Arial"/>
              <a:buChar char="•"/>
              <a:tabLst>
                <a:tab pos="377190" algn="l"/>
              </a:tabLst>
            </a:pPr>
            <a:r>
              <a:rPr sz="1600" spc="-35" dirty="0">
                <a:latin typeface="微軟正黑體"/>
                <a:cs typeface="微軟正黑體"/>
              </a:rPr>
              <a:t>分析瑕疵位置、類型、佔比，</a:t>
            </a:r>
            <a:endParaRPr sz="1600">
              <a:latin typeface="微軟正黑體"/>
              <a:cs typeface="微軟正黑體"/>
            </a:endParaRPr>
          </a:p>
          <a:p>
            <a:pPr marL="377190">
              <a:lnSpc>
                <a:spcPct val="100000"/>
              </a:lnSpc>
            </a:pPr>
            <a:r>
              <a:rPr sz="1600" spc="-35" dirty="0">
                <a:latin typeface="微軟正黑體"/>
                <a:cs typeface="微軟正黑體"/>
              </a:rPr>
              <a:t>以及整體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482334" y="2990850"/>
            <a:ext cx="3968115" cy="995680"/>
          </a:xfrm>
          <a:prstGeom prst="rect">
            <a:avLst/>
          </a:prstGeom>
          <a:ln w="25907">
            <a:solidFill>
              <a:srgbClr val="F1F1F1"/>
            </a:solidFill>
          </a:ln>
        </p:spPr>
        <p:txBody>
          <a:bodyPr vert="horz" wrap="square" lIns="0" tIns="3175" rIns="0" bIns="0" rtlCol="0">
            <a:spAutoFit/>
          </a:bodyPr>
          <a:lstStyle/>
          <a:p>
            <a:pPr marL="377825" marR="12065" indent="-286385">
              <a:lnSpc>
                <a:spcPct val="100000"/>
              </a:lnSpc>
              <a:spcBef>
                <a:spcPts val="25"/>
              </a:spcBef>
              <a:buFont typeface="Arial"/>
              <a:buChar char="•"/>
              <a:tabLst>
                <a:tab pos="377825" algn="l"/>
              </a:tabLst>
            </a:pPr>
            <a:r>
              <a:rPr sz="1600" spc="-25" dirty="0">
                <a:latin typeface="微軟正黑體"/>
                <a:cs typeface="微軟正黑體"/>
              </a:rPr>
              <a:t>產品A</a:t>
            </a:r>
            <a:r>
              <a:rPr sz="1600" spc="-30" dirty="0">
                <a:latin typeface="微軟正黑體"/>
                <a:cs typeface="微軟正黑體"/>
              </a:rPr>
              <a:t>瑕疵類型位於左上角</a:t>
            </a:r>
            <a:endParaRPr sz="1600">
              <a:latin typeface="微軟正黑體"/>
              <a:cs typeface="微軟正黑體"/>
            </a:endParaRPr>
          </a:p>
          <a:p>
            <a:pPr marL="377825" indent="-286385">
              <a:lnSpc>
                <a:spcPct val="100000"/>
              </a:lnSpc>
              <a:buFont typeface="Arial"/>
              <a:buChar char="•"/>
              <a:tabLst>
                <a:tab pos="377825" algn="l"/>
              </a:tabLst>
            </a:pPr>
            <a:r>
              <a:rPr sz="1600" spc="-30" dirty="0">
                <a:latin typeface="微軟正黑體"/>
                <a:cs typeface="微軟正黑體"/>
              </a:rPr>
              <a:t>瑕疵類型統計:刮痕</a:t>
            </a:r>
            <a:r>
              <a:rPr sz="1600" spc="-20" dirty="0">
                <a:latin typeface="微軟正黑體"/>
                <a:cs typeface="微軟正黑體"/>
              </a:rPr>
              <a:t>(40</a:t>
            </a:r>
            <a:r>
              <a:rPr sz="1600" spc="-30" dirty="0">
                <a:latin typeface="微軟正黑體"/>
                <a:cs typeface="微軟正黑體"/>
              </a:rPr>
              <a:t>%)、凹痕</a:t>
            </a:r>
            <a:r>
              <a:rPr sz="1600" spc="-20" dirty="0">
                <a:latin typeface="微軟正黑體"/>
                <a:cs typeface="微軟正黑體"/>
              </a:rPr>
              <a:t>(30</a:t>
            </a:r>
            <a:r>
              <a:rPr sz="1600" spc="-30" dirty="0">
                <a:latin typeface="微軟正黑體"/>
                <a:cs typeface="微軟正黑體"/>
              </a:rPr>
              <a:t>%)、</a:t>
            </a:r>
            <a:endParaRPr sz="1600">
              <a:latin typeface="微軟正黑體"/>
              <a:cs typeface="微軟正黑體"/>
            </a:endParaRPr>
          </a:p>
          <a:p>
            <a:pPr marL="377825" marR="12065">
              <a:lnSpc>
                <a:spcPct val="100000"/>
              </a:lnSpc>
            </a:pPr>
            <a:r>
              <a:rPr sz="1600" spc="-25" dirty="0">
                <a:latin typeface="微軟正黑體"/>
                <a:cs typeface="微軟正黑體"/>
              </a:rPr>
              <a:t>變形</a:t>
            </a:r>
            <a:r>
              <a:rPr sz="1600" spc="-10" dirty="0">
                <a:latin typeface="微軟正黑體"/>
                <a:cs typeface="微軟正黑體"/>
              </a:rPr>
              <a:t>(20%)</a:t>
            </a:r>
            <a:r>
              <a:rPr sz="1600" spc="-25" dirty="0">
                <a:latin typeface="微軟正黑體"/>
                <a:cs typeface="微軟正黑體"/>
              </a:rPr>
              <a:t>、缺件</a:t>
            </a:r>
            <a:r>
              <a:rPr sz="1600" spc="-10" dirty="0">
                <a:latin typeface="微軟正黑體"/>
                <a:cs typeface="微軟正黑體"/>
              </a:rPr>
              <a:t>(8%)…</a:t>
            </a:r>
            <a:endParaRPr sz="1600">
              <a:latin typeface="微軟正黑體"/>
              <a:cs typeface="微軟正黑體"/>
            </a:endParaRPr>
          </a:p>
          <a:p>
            <a:pPr marL="377825" marR="12065" indent="-286385">
              <a:lnSpc>
                <a:spcPct val="100000"/>
              </a:lnSpc>
              <a:buFont typeface="Arial"/>
              <a:buChar char="•"/>
              <a:tabLst>
                <a:tab pos="377825" algn="l"/>
              </a:tabLst>
            </a:pPr>
            <a:r>
              <a:rPr sz="1600" spc="-25" dirty="0">
                <a:latin typeface="微軟正黑體"/>
                <a:cs typeface="微軟正黑體"/>
              </a:rPr>
              <a:t>產品A瑕疵率XX%、產品</a:t>
            </a:r>
            <a:r>
              <a:rPr sz="1600" spc="-10" dirty="0">
                <a:latin typeface="微軟正黑體"/>
                <a:cs typeface="微軟正黑體"/>
              </a:rPr>
              <a:t>B</a:t>
            </a:r>
            <a:r>
              <a:rPr sz="1600" spc="-20" dirty="0">
                <a:latin typeface="微軟正黑體"/>
                <a:cs typeface="微軟正黑體"/>
              </a:rPr>
              <a:t>瑕疵率</a:t>
            </a:r>
            <a:r>
              <a:rPr sz="1600" spc="-25" dirty="0">
                <a:latin typeface="微軟正黑體"/>
                <a:cs typeface="微軟正黑體"/>
              </a:rPr>
              <a:t>XX%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1425702" y="2818638"/>
            <a:ext cx="9000490" cy="0"/>
          </a:xfrm>
          <a:custGeom>
            <a:avLst/>
            <a:gdLst/>
            <a:ahLst/>
            <a:cxnLst/>
            <a:rect l="l" t="t" r="r" b="b"/>
            <a:pathLst>
              <a:path w="9000490">
                <a:moveTo>
                  <a:pt x="0" y="0"/>
                </a:moveTo>
                <a:lnTo>
                  <a:pt x="8999982" y="0"/>
                </a:lnTo>
              </a:path>
            </a:pathLst>
          </a:custGeom>
          <a:ln w="1981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834895" y="1792223"/>
            <a:ext cx="647700" cy="361315"/>
          </a:xfrm>
          <a:prstGeom prst="rect">
            <a:avLst/>
          </a:prstGeom>
          <a:solidFill>
            <a:srgbClr val="D9D9D9"/>
          </a:solidFill>
        </p:spPr>
        <p:txBody>
          <a:bodyPr vert="horz" wrap="square" lIns="0" tIns="52704" rIns="0" bIns="0" rtlCol="0">
            <a:spAutoFit/>
          </a:bodyPr>
          <a:lstStyle/>
          <a:p>
            <a:pPr marL="163195">
              <a:lnSpc>
                <a:spcPct val="100000"/>
              </a:lnSpc>
              <a:spcBef>
                <a:spcPts val="414"/>
              </a:spcBef>
            </a:pPr>
            <a:r>
              <a:rPr sz="1600" spc="-25" dirty="0">
                <a:latin typeface="微軟正黑體"/>
                <a:cs typeface="微軟正黑體"/>
              </a:rPr>
              <a:t>例</a:t>
            </a:r>
            <a:r>
              <a:rPr sz="1600" spc="-50" dirty="0">
                <a:latin typeface="微軟正黑體"/>
                <a:cs typeface="微軟正黑體"/>
              </a:rPr>
              <a:t>1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989326" y="1666494"/>
            <a:ext cx="3275329" cy="1004569"/>
          </a:xfrm>
          <a:prstGeom prst="rect">
            <a:avLst/>
          </a:prstGeom>
          <a:ln w="25907">
            <a:solidFill>
              <a:srgbClr val="F1F1F1"/>
            </a:solidFill>
          </a:ln>
        </p:spPr>
        <p:txBody>
          <a:bodyPr vert="horz" wrap="square" lIns="0" tIns="1778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40"/>
              </a:spcBef>
            </a:pPr>
            <a:endParaRPr sz="1600">
              <a:latin typeface="Times New Roman"/>
              <a:cs typeface="Times New Roman"/>
            </a:endParaRPr>
          </a:p>
          <a:p>
            <a:pPr marL="286385" marR="168910" indent="-286385" algn="r">
              <a:lnSpc>
                <a:spcPct val="100000"/>
              </a:lnSpc>
              <a:buFont typeface="Arial"/>
              <a:buChar char="•"/>
              <a:tabLst>
                <a:tab pos="286385" algn="l"/>
              </a:tabLst>
            </a:pPr>
            <a:r>
              <a:rPr sz="1600" spc="-30" dirty="0">
                <a:latin typeface="微軟正黑體"/>
                <a:cs typeface="微軟正黑體"/>
              </a:rPr>
              <a:t>優化產線排程，最佳配置生產</a:t>
            </a:r>
            <a:endParaRPr sz="1600">
              <a:latin typeface="微軟正黑體"/>
              <a:cs typeface="微軟正黑體"/>
            </a:endParaRPr>
          </a:p>
          <a:p>
            <a:pPr marR="168910" algn="r">
              <a:lnSpc>
                <a:spcPct val="100000"/>
              </a:lnSpc>
            </a:pPr>
            <a:r>
              <a:rPr sz="1600" spc="-30" dirty="0">
                <a:latin typeface="微軟正黑體"/>
                <a:cs typeface="微軟正黑體"/>
              </a:rPr>
              <a:t>資源（如人力、設備、物料</a:t>
            </a:r>
            <a:r>
              <a:rPr sz="1600" spc="-50" dirty="0">
                <a:latin typeface="微軟正黑體"/>
                <a:cs typeface="微軟正黑體"/>
              </a:rPr>
              <a:t>）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6482334" y="1666494"/>
            <a:ext cx="3942715" cy="1004569"/>
          </a:xfrm>
          <a:prstGeom prst="rect">
            <a:avLst/>
          </a:prstGeom>
          <a:ln w="25907">
            <a:solidFill>
              <a:srgbClr val="F1F1F1"/>
            </a:solidFill>
          </a:ln>
        </p:spPr>
        <p:txBody>
          <a:bodyPr vert="horz" wrap="square" lIns="0" tIns="7620" rIns="0" bIns="0" rtlCol="0">
            <a:spAutoFit/>
          </a:bodyPr>
          <a:lstStyle/>
          <a:p>
            <a:pPr marL="377825" indent="-286385">
              <a:lnSpc>
                <a:spcPct val="100000"/>
              </a:lnSpc>
              <a:spcBef>
                <a:spcPts val="60"/>
              </a:spcBef>
              <a:buFont typeface="Arial"/>
              <a:buChar char="•"/>
              <a:tabLst>
                <a:tab pos="377825" algn="l"/>
              </a:tabLst>
            </a:pPr>
            <a:r>
              <a:rPr sz="1600" spc="-25" dirty="0">
                <a:latin typeface="微軟正黑體"/>
                <a:cs typeface="微軟正黑體"/>
              </a:rPr>
              <a:t>排程:優先生產</a:t>
            </a:r>
            <a:r>
              <a:rPr sz="1600" spc="-10" dirty="0">
                <a:latin typeface="微軟正黑體"/>
                <a:cs typeface="微軟正黑體"/>
              </a:rPr>
              <a:t>B</a:t>
            </a:r>
            <a:r>
              <a:rPr sz="1600" spc="-25" dirty="0">
                <a:latin typeface="微軟正黑體"/>
                <a:cs typeface="微軟正黑體"/>
              </a:rPr>
              <a:t>訂單，A</a:t>
            </a:r>
            <a:r>
              <a:rPr sz="1600" spc="-30" dirty="0">
                <a:latin typeface="微軟正黑體"/>
                <a:cs typeface="微軟正黑體"/>
              </a:rPr>
              <a:t>移到後面</a:t>
            </a:r>
            <a:endParaRPr sz="1600">
              <a:latin typeface="微軟正黑體"/>
              <a:cs typeface="微軟正黑體"/>
            </a:endParaRPr>
          </a:p>
          <a:p>
            <a:pPr marL="377825" indent="-286385">
              <a:lnSpc>
                <a:spcPct val="100000"/>
              </a:lnSpc>
              <a:buFont typeface="Arial"/>
              <a:buChar char="•"/>
              <a:tabLst>
                <a:tab pos="377825" algn="l"/>
              </a:tabLst>
            </a:pPr>
            <a:r>
              <a:rPr sz="1600" spc="-25" dirty="0">
                <a:latin typeface="微軟正黑體"/>
                <a:cs typeface="微軟正黑體"/>
              </a:rPr>
              <a:t>人力:需要加班人力XX</a:t>
            </a:r>
            <a:r>
              <a:rPr sz="1600" spc="-40" dirty="0">
                <a:latin typeface="微軟正黑體"/>
                <a:cs typeface="微軟正黑體"/>
              </a:rPr>
              <a:t>小時</a:t>
            </a:r>
            <a:endParaRPr sz="1600">
              <a:latin typeface="微軟正黑體"/>
              <a:cs typeface="微軟正黑體"/>
            </a:endParaRPr>
          </a:p>
          <a:p>
            <a:pPr marL="377825" indent="-286385">
              <a:lnSpc>
                <a:spcPct val="100000"/>
              </a:lnSpc>
              <a:buFont typeface="Arial"/>
              <a:buChar char="•"/>
              <a:tabLst>
                <a:tab pos="377825" algn="l"/>
              </a:tabLst>
            </a:pPr>
            <a:r>
              <a:rPr sz="1600" spc="-30" dirty="0">
                <a:latin typeface="微軟正黑體"/>
                <a:cs typeface="微軟正黑體"/>
              </a:rPr>
              <a:t>物料</a:t>
            </a:r>
            <a:r>
              <a:rPr sz="1600" spc="-10" dirty="0">
                <a:latin typeface="微軟正黑體"/>
                <a:cs typeface="微軟正黑體"/>
              </a:rPr>
              <a:t>:XX</a:t>
            </a:r>
            <a:r>
              <a:rPr sz="1600" spc="-30" dirty="0">
                <a:latin typeface="微軟正黑體"/>
                <a:cs typeface="微軟正黑體"/>
              </a:rPr>
              <a:t>天內要補其</a:t>
            </a:r>
            <a:r>
              <a:rPr sz="1600" spc="-25" dirty="0">
                <a:latin typeface="微軟正黑體"/>
                <a:cs typeface="微軟正黑體"/>
              </a:rPr>
              <a:t>A</a:t>
            </a:r>
            <a:r>
              <a:rPr sz="1600" spc="-30" dirty="0">
                <a:latin typeface="微軟正黑體"/>
                <a:cs typeface="微軟正黑體"/>
              </a:rPr>
              <a:t>物料達</a:t>
            </a:r>
            <a:r>
              <a:rPr sz="1600" spc="-20" dirty="0">
                <a:latin typeface="微軟正黑體"/>
                <a:cs typeface="微軟正黑體"/>
              </a:rPr>
              <a:t>XX</a:t>
            </a:r>
            <a:r>
              <a:rPr sz="1600" spc="-40" dirty="0">
                <a:latin typeface="微軟正黑體"/>
                <a:cs typeface="微軟正黑體"/>
              </a:rPr>
              <a:t>數量</a:t>
            </a:r>
            <a:endParaRPr sz="1600">
              <a:latin typeface="微軟正黑體"/>
              <a:cs typeface="微軟正黑體"/>
            </a:endParaRPr>
          </a:p>
          <a:p>
            <a:pPr marL="377825" indent="-286385">
              <a:lnSpc>
                <a:spcPct val="100000"/>
              </a:lnSpc>
              <a:buFont typeface="Arial"/>
              <a:buChar char="•"/>
              <a:tabLst>
                <a:tab pos="377825" algn="l"/>
              </a:tabLst>
            </a:pPr>
            <a:r>
              <a:rPr sz="1600" spc="-25" dirty="0">
                <a:latin typeface="微軟正黑體"/>
                <a:cs typeface="微軟正黑體"/>
              </a:rPr>
              <a:t>設備:維護時間調整到XX</a:t>
            </a:r>
            <a:r>
              <a:rPr sz="1600" spc="-40" dirty="0">
                <a:latin typeface="微軟正黑體"/>
                <a:cs typeface="微軟正黑體"/>
              </a:rPr>
              <a:t>天後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1425702" y="4138421"/>
            <a:ext cx="9000490" cy="0"/>
          </a:xfrm>
          <a:custGeom>
            <a:avLst/>
            <a:gdLst/>
            <a:ahLst/>
            <a:cxnLst/>
            <a:rect l="l" t="t" r="r" b="b"/>
            <a:pathLst>
              <a:path w="9000490">
                <a:moveTo>
                  <a:pt x="0" y="0"/>
                </a:moveTo>
                <a:lnTo>
                  <a:pt x="8999982" y="0"/>
                </a:lnTo>
              </a:path>
            </a:pathLst>
          </a:custGeom>
          <a:ln w="1981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1840992" y="4424171"/>
            <a:ext cx="647700" cy="360045"/>
          </a:xfrm>
          <a:prstGeom prst="rect">
            <a:avLst/>
          </a:prstGeom>
          <a:solidFill>
            <a:srgbClr val="D9D9D9"/>
          </a:solidFill>
        </p:spPr>
        <p:txBody>
          <a:bodyPr vert="horz" wrap="square" lIns="0" tIns="52705" rIns="0" bIns="0" rtlCol="0">
            <a:spAutoFit/>
          </a:bodyPr>
          <a:lstStyle/>
          <a:p>
            <a:pPr marL="163195">
              <a:lnSpc>
                <a:spcPct val="100000"/>
              </a:lnSpc>
              <a:spcBef>
                <a:spcPts val="415"/>
              </a:spcBef>
            </a:pPr>
            <a:r>
              <a:rPr sz="1600" spc="-25" dirty="0">
                <a:latin typeface="微軟正黑體"/>
                <a:cs typeface="微軟正黑體"/>
              </a:rPr>
              <a:t>例</a:t>
            </a:r>
            <a:r>
              <a:rPr sz="1600" spc="-50" dirty="0">
                <a:latin typeface="微軟正黑體"/>
                <a:cs typeface="微軟正黑體"/>
              </a:rPr>
              <a:t>3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995422" y="4330446"/>
            <a:ext cx="3276600" cy="1134110"/>
          </a:xfrm>
          <a:prstGeom prst="rect">
            <a:avLst/>
          </a:prstGeom>
          <a:ln w="25907">
            <a:solidFill>
              <a:srgbClr val="F1F1F1"/>
            </a:solidFill>
          </a:ln>
        </p:spPr>
        <p:txBody>
          <a:bodyPr vert="horz" wrap="square" lIns="0" tIns="194310" rIns="0" bIns="0" rtlCol="0">
            <a:spAutoFit/>
          </a:bodyPr>
          <a:lstStyle/>
          <a:p>
            <a:pPr marL="376555" indent="-286385">
              <a:lnSpc>
                <a:spcPct val="100000"/>
              </a:lnSpc>
              <a:spcBef>
                <a:spcPts val="1530"/>
              </a:spcBef>
              <a:buFont typeface="Arial"/>
              <a:buChar char="•"/>
              <a:tabLst>
                <a:tab pos="376555" algn="l"/>
              </a:tabLst>
            </a:pPr>
            <a:r>
              <a:rPr sz="1600" spc="-30" dirty="0">
                <a:latin typeface="微軟正黑體"/>
                <a:cs typeface="微軟正黑體"/>
              </a:rPr>
              <a:t>近期故障可能性，以做機器或</a:t>
            </a:r>
            <a:endParaRPr sz="1600">
              <a:latin typeface="微軟正黑體"/>
              <a:cs typeface="微軟正黑體"/>
            </a:endParaRPr>
          </a:p>
          <a:p>
            <a:pPr marL="376555">
              <a:lnSpc>
                <a:spcPct val="100000"/>
              </a:lnSpc>
            </a:pPr>
            <a:r>
              <a:rPr sz="1600" spc="-35" dirty="0">
                <a:latin typeface="微軟正黑體"/>
                <a:cs typeface="微軟正黑體"/>
              </a:rPr>
              <a:t>零件準備</a:t>
            </a:r>
            <a:endParaRPr sz="1600">
              <a:latin typeface="微軟正黑體"/>
              <a:cs typeface="微軟正黑體"/>
            </a:endParaRPr>
          </a:p>
          <a:p>
            <a:pPr marL="376555" indent="-286385">
              <a:lnSpc>
                <a:spcPct val="100000"/>
              </a:lnSpc>
              <a:spcBef>
                <a:spcPts val="5"/>
              </a:spcBef>
              <a:buFont typeface="Arial"/>
              <a:buChar char="•"/>
              <a:tabLst>
                <a:tab pos="376555" algn="l"/>
              </a:tabLst>
            </a:pPr>
            <a:r>
              <a:rPr sz="1600" spc="-30" dirty="0">
                <a:latin typeface="微軟正黑體"/>
                <a:cs typeface="微軟正黑體"/>
              </a:rPr>
              <a:t>長期故障可能性，以提前維護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6488429" y="4330446"/>
            <a:ext cx="3941445" cy="1134110"/>
          </a:xfrm>
          <a:prstGeom prst="rect">
            <a:avLst/>
          </a:prstGeom>
          <a:ln w="25907">
            <a:solidFill>
              <a:srgbClr val="F1F1F1"/>
            </a:solidFill>
          </a:ln>
        </p:spPr>
        <p:txBody>
          <a:bodyPr vert="horz" wrap="square" lIns="0" tIns="72390" rIns="0" bIns="0" rtlCol="0">
            <a:spAutoFit/>
          </a:bodyPr>
          <a:lstStyle/>
          <a:p>
            <a:pPr marL="377825" marR="168910" indent="-287020">
              <a:lnSpc>
                <a:spcPct val="100000"/>
              </a:lnSpc>
              <a:spcBef>
                <a:spcPts val="570"/>
              </a:spcBef>
              <a:buFont typeface="Arial"/>
              <a:buChar char="•"/>
              <a:tabLst>
                <a:tab pos="377825" algn="l"/>
              </a:tabLst>
            </a:pPr>
            <a:r>
              <a:rPr sz="1600" spc="-25" dirty="0">
                <a:latin typeface="微軟正黑體"/>
                <a:cs typeface="微軟正黑體"/>
              </a:rPr>
              <a:t>短期-通知人員設備A需於</a:t>
            </a:r>
            <a:r>
              <a:rPr sz="1600" spc="-10" dirty="0">
                <a:latin typeface="微軟正黑體"/>
                <a:cs typeface="微軟正黑體"/>
              </a:rPr>
              <a:t>3</a:t>
            </a:r>
            <a:r>
              <a:rPr sz="1600" spc="-30" dirty="0">
                <a:latin typeface="微軟正黑體"/>
                <a:cs typeface="微軟正黑體"/>
              </a:rPr>
              <a:t>天內更換某零件或進行設備維護</a:t>
            </a:r>
            <a:endParaRPr sz="1600">
              <a:latin typeface="微軟正黑體"/>
              <a:cs typeface="微軟正黑體"/>
            </a:endParaRPr>
          </a:p>
          <a:p>
            <a:pPr marL="377190" indent="-286385">
              <a:lnSpc>
                <a:spcPct val="100000"/>
              </a:lnSpc>
              <a:buFont typeface="Arial"/>
              <a:buChar char="•"/>
              <a:tabLst>
                <a:tab pos="377190" algn="l"/>
              </a:tabLst>
            </a:pPr>
            <a:r>
              <a:rPr sz="1600" spc="-30" dirty="0">
                <a:latin typeface="微軟正黑體"/>
                <a:cs typeface="微軟正黑體"/>
              </a:rPr>
              <a:t>長期-一個月內可能故障率達</a:t>
            </a:r>
            <a:r>
              <a:rPr sz="1600" spc="-20" dirty="0">
                <a:latin typeface="微軟正黑體"/>
                <a:cs typeface="微軟正黑體"/>
              </a:rPr>
              <a:t>50</a:t>
            </a:r>
            <a:r>
              <a:rPr sz="1600" spc="-30" dirty="0">
                <a:latin typeface="微軟正黑體"/>
                <a:cs typeface="微軟正黑體"/>
              </a:rPr>
              <a:t>%，可</a:t>
            </a:r>
            <a:endParaRPr sz="1600">
              <a:latin typeface="微軟正黑體"/>
              <a:cs typeface="微軟正黑體"/>
            </a:endParaRPr>
          </a:p>
          <a:p>
            <a:pPr marL="377825">
              <a:lnSpc>
                <a:spcPct val="100000"/>
              </a:lnSpc>
              <a:spcBef>
                <a:spcPts val="5"/>
              </a:spcBef>
            </a:pPr>
            <a:r>
              <a:rPr sz="1600" spc="-25" dirty="0">
                <a:latin typeface="微軟正黑體"/>
                <a:cs typeface="微軟正黑體"/>
              </a:rPr>
              <a:t>能原因A佔</a:t>
            </a:r>
            <a:r>
              <a:rPr sz="1600" spc="-20" dirty="0">
                <a:latin typeface="微軟正黑體"/>
                <a:cs typeface="微軟正黑體"/>
              </a:rPr>
              <a:t>40</a:t>
            </a:r>
            <a:r>
              <a:rPr sz="1600" spc="-30" dirty="0">
                <a:latin typeface="微軟正黑體"/>
                <a:cs typeface="微軟正黑體"/>
              </a:rPr>
              <a:t>%、可能原因</a:t>
            </a:r>
            <a:r>
              <a:rPr sz="1600" spc="-10" dirty="0">
                <a:latin typeface="微軟正黑體"/>
                <a:cs typeface="微軟正黑體"/>
              </a:rPr>
              <a:t>B</a:t>
            </a:r>
            <a:r>
              <a:rPr sz="1600" spc="-25" dirty="0">
                <a:latin typeface="微軟正黑體"/>
                <a:cs typeface="微軟正黑體"/>
              </a:rPr>
              <a:t>佔</a:t>
            </a:r>
            <a:r>
              <a:rPr sz="1600" spc="-10" dirty="0">
                <a:latin typeface="微軟正黑體"/>
                <a:cs typeface="微軟正黑體"/>
              </a:rPr>
              <a:t>30%...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667001" y="3611067"/>
            <a:ext cx="104521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dirty="0">
                <a:latin typeface="微軟正黑體"/>
                <a:cs typeface="微軟正黑體"/>
              </a:rPr>
              <a:t>AI</a:t>
            </a:r>
            <a:r>
              <a:rPr sz="1600" b="1" spc="-40" dirty="0">
                <a:latin typeface="微軟正黑體"/>
                <a:cs typeface="微軟正黑體"/>
              </a:rPr>
              <a:t>瑕疵檢測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453641" y="4860416"/>
            <a:ext cx="1444625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30" dirty="0">
                <a:latin typeface="微軟正黑體"/>
                <a:cs typeface="微軟正黑體"/>
              </a:rPr>
              <a:t>設備預測性維護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526794" y="2228545"/>
            <a:ext cx="124206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35" dirty="0">
                <a:latin typeface="微軟正黑體"/>
                <a:cs typeface="微軟正黑體"/>
              </a:rPr>
              <a:t>智慧生產排程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1425702" y="5522214"/>
            <a:ext cx="9000490" cy="0"/>
          </a:xfrm>
          <a:custGeom>
            <a:avLst/>
            <a:gdLst/>
            <a:ahLst/>
            <a:cxnLst/>
            <a:rect l="l" t="t" r="r" b="b"/>
            <a:pathLst>
              <a:path w="9000490">
                <a:moveTo>
                  <a:pt x="0" y="0"/>
                </a:moveTo>
                <a:lnTo>
                  <a:pt x="8999982" y="0"/>
                </a:lnTo>
              </a:path>
            </a:pathLst>
          </a:custGeom>
          <a:ln w="1981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1840992" y="5673852"/>
            <a:ext cx="647700" cy="360045"/>
          </a:xfrm>
          <a:prstGeom prst="rect">
            <a:avLst/>
          </a:prstGeom>
          <a:solidFill>
            <a:srgbClr val="D9D9D9"/>
          </a:solidFill>
        </p:spPr>
        <p:txBody>
          <a:bodyPr vert="horz" wrap="square" lIns="0" tIns="52705" rIns="0" bIns="0" rtlCol="0">
            <a:spAutoFit/>
          </a:bodyPr>
          <a:lstStyle/>
          <a:p>
            <a:pPr marL="165735">
              <a:lnSpc>
                <a:spcPct val="100000"/>
              </a:lnSpc>
              <a:spcBef>
                <a:spcPts val="415"/>
              </a:spcBef>
            </a:pPr>
            <a:r>
              <a:rPr sz="1600" spc="-25" dirty="0">
                <a:latin typeface="微軟正黑體"/>
                <a:cs typeface="微軟正黑體"/>
              </a:rPr>
              <a:t>例</a:t>
            </a:r>
            <a:r>
              <a:rPr sz="1600" spc="-50" dirty="0">
                <a:latin typeface="Arial"/>
                <a:cs typeface="Arial"/>
              </a:rPr>
              <a:t>4</a:t>
            </a:r>
            <a:endParaRPr sz="1600">
              <a:latin typeface="Arial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537842" y="6145479"/>
            <a:ext cx="124206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30" dirty="0">
                <a:latin typeface="微軟正黑體"/>
                <a:cs typeface="微軟正黑體"/>
              </a:rPr>
              <a:t>呆滯庫存管理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995422" y="5656326"/>
            <a:ext cx="3275329" cy="878205"/>
          </a:xfrm>
          <a:prstGeom prst="rect">
            <a:avLst/>
          </a:prstGeom>
          <a:ln w="25907">
            <a:solidFill>
              <a:srgbClr val="F1F1F1"/>
            </a:solidFill>
          </a:ln>
        </p:spPr>
        <p:txBody>
          <a:bodyPr vert="horz" wrap="square" lIns="0" tIns="66675" rIns="0" bIns="0" rtlCol="0">
            <a:spAutoFit/>
          </a:bodyPr>
          <a:lstStyle/>
          <a:p>
            <a:pPr marL="376555" indent="-286385">
              <a:lnSpc>
                <a:spcPct val="100000"/>
              </a:lnSpc>
              <a:spcBef>
                <a:spcPts val="525"/>
              </a:spcBef>
              <a:buFont typeface="Arial"/>
              <a:buChar char="•"/>
              <a:tabLst>
                <a:tab pos="376555" algn="l"/>
              </a:tabLst>
            </a:pPr>
            <a:r>
              <a:rPr sz="1600" spc="-35" dirty="0">
                <a:latin typeface="微軟正黑體"/>
                <a:cs typeface="微軟正黑體"/>
              </a:rPr>
              <a:t>先進先出</a:t>
            </a:r>
            <a:endParaRPr sz="1600">
              <a:latin typeface="微軟正黑體"/>
              <a:cs typeface="微軟正黑體"/>
            </a:endParaRPr>
          </a:p>
          <a:p>
            <a:pPr marL="376555" marR="255904" indent="-287020">
              <a:lnSpc>
                <a:spcPct val="100000"/>
              </a:lnSpc>
              <a:buFont typeface="Arial"/>
              <a:buChar char="•"/>
              <a:tabLst>
                <a:tab pos="376555" algn="l"/>
              </a:tabLst>
            </a:pPr>
            <a:r>
              <a:rPr sz="1600" spc="-30" dirty="0">
                <a:latin typeface="微軟正黑體"/>
                <a:cs typeface="微軟正黑體"/>
              </a:rPr>
              <a:t>優化出貨方式，依客戶對品質接受度出貨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6488429" y="5656326"/>
            <a:ext cx="3941445" cy="878205"/>
          </a:xfrm>
          <a:prstGeom prst="rect">
            <a:avLst/>
          </a:prstGeom>
          <a:ln w="25907">
            <a:solidFill>
              <a:srgbClr val="F1F1F1"/>
            </a:solidFill>
          </a:ln>
        </p:spPr>
        <p:txBody>
          <a:bodyPr vert="horz" wrap="square" lIns="0" tIns="66675" rIns="0" bIns="0" rtlCol="0">
            <a:spAutoFit/>
          </a:bodyPr>
          <a:lstStyle/>
          <a:p>
            <a:pPr marL="377190" indent="-286385">
              <a:lnSpc>
                <a:spcPct val="100000"/>
              </a:lnSpc>
              <a:spcBef>
                <a:spcPts val="525"/>
              </a:spcBef>
              <a:buFont typeface="Arial"/>
              <a:buChar char="•"/>
              <a:tabLst>
                <a:tab pos="377190" algn="l"/>
              </a:tabLst>
            </a:pPr>
            <a:r>
              <a:rPr sz="1600" spc="-20" dirty="0">
                <a:latin typeface="微軟正黑體"/>
                <a:cs typeface="微軟正黑體"/>
              </a:rPr>
              <a:t>庫齡長的貨品先出，呆滯庫存比率 減</a:t>
            </a:r>
            <a:endParaRPr sz="1600">
              <a:latin typeface="微軟正黑體"/>
              <a:cs typeface="微軟正黑體"/>
            </a:endParaRPr>
          </a:p>
          <a:p>
            <a:pPr marL="377825">
              <a:lnSpc>
                <a:spcPct val="100000"/>
              </a:lnSpc>
            </a:pPr>
            <a:r>
              <a:rPr sz="1600" spc="-25" dirty="0">
                <a:latin typeface="微軟正黑體"/>
                <a:cs typeface="微軟正黑體"/>
              </a:rPr>
              <a:t>少至</a:t>
            </a:r>
            <a:r>
              <a:rPr sz="1600" spc="-25" dirty="0">
                <a:latin typeface="Arial"/>
                <a:cs typeface="Arial"/>
              </a:rPr>
              <a:t>XX%</a:t>
            </a:r>
            <a:endParaRPr sz="1600">
              <a:latin typeface="Arial"/>
              <a:cs typeface="Arial"/>
            </a:endParaRPr>
          </a:p>
          <a:p>
            <a:pPr marL="377190" indent="-286385">
              <a:lnSpc>
                <a:spcPct val="100000"/>
              </a:lnSpc>
              <a:buFont typeface="Arial"/>
              <a:buChar char="•"/>
              <a:tabLst>
                <a:tab pos="377190" algn="l"/>
              </a:tabLst>
            </a:pPr>
            <a:r>
              <a:rPr sz="1600" spc="-20" dirty="0">
                <a:latin typeface="微軟正黑體"/>
                <a:cs typeface="微軟正黑體"/>
              </a:rPr>
              <a:t>次級品庫存比率 減少至</a:t>
            </a:r>
            <a:r>
              <a:rPr sz="1600" spc="-25" dirty="0">
                <a:latin typeface="Arial"/>
                <a:cs typeface="Arial"/>
              </a:rPr>
              <a:t>XX%</a:t>
            </a:r>
            <a:endParaRPr sz="1600">
              <a:latin typeface="Arial"/>
              <a:cs typeface="Aria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1424177" y="6616445"/>
            <a:ext cx="9000490" cy="0"/>
          </a:xfrm>
          <a:custGeom>
            <a:avLst/>
            <a:gdLst/>
            <a:ahLst/>
            <a:cxnLst/>
            <a:rect l="l" t="t" r="r" b="b"/>
            <a:pathLst>
              <a:path w="9000490">
                <a:moveTo>
                  <a:pt x="0" y="0"/>
                </a:moveTo>
                <a:lnTo>
                  <a:pt x="8999982" y="0"/>
                </a:lnTo>
              </a:path>
            </a:pathLst>
          </a:custGeom>
          <a:ln w="19812">
            <a:solidFill>
              <a:srgbClr val="D9D9D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t>28</a:t>
            </a:fld>
            <a:endParaRPr spc="-25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EACC7-37E3-43A5-A5FB-BEB9CE95D266}" type="slidenum">
              <a:rPr lang="zh-TW" altLang="en-US" smtClean="0"/>
              <a:pPr/>
              <a:t>2</a:t>
            </a:fld>
            <a:endParaRPr lang="zh-TW" altLang="en-US"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63172"/>
            <a:ext cx="11216631" cy="6331656"/>
          </a:xfrm>
          <a:prstGeom prst="rect">
            <a:avLst/>
          </a:prstGeom>
        </p:spPr>
      </p:pic>
      <p:sp>
        <p:nvSpPr>
          <p:cNvPr id="3" name="文字方塊 2"/>
          <p:cNvSpPr txBox="1"/>
          <p:nvPr/>
        </p:nvSpPr>
        <p:spPr>
          <a:xfrm>
            <a:off x="0" y="-791308"/>
            <a:ext cx="1759825" cy="774058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just"/>
            <a:r>
              <a:rPr lang="zh-TW" altLang="en-US" sz="2215" b="1" dirty="0">
                <a:solidFill>
                  <a:srgbClr val="FF0000"/>
                </a:solidFill>
              </a:rPr>
              <a:t>此頁為範例供參考</a:t>
            </a:r>
            <a:endParaRPr lang="en-US" altLang="zh-TW" sz="2215" b="1" dirty="0">
              <a:solidFill>
                <a:srgbClr val="FF0000"/>
              </a:solidFill>
            </a:endParaRPr>
          </a:p>
        </p:txBody>
      </p:sp>
      <p:sp>
        <p:nvSpPr>
          <p:cNvPr id="9" name="object 13">
            <a:extLst>
              <a:ext uri="{FF2B5EF4-FFF2-40B4-BE49-F238E27FC236}">
                <a16:creationId xmlns:a16="http://schemas.microsoft.com/office/drawing/2014/main" id="{B8C086A2-86E0-4F7A-992D-BD0656168C19}"/>
              </a:ext>
            </a:extLst>
          </p:cNvPr>
          <p:cNvSpPr txBox="1">
            <a:spLocks/>
          </p:cNvSpPr>
          <p:nvPr/>
        </p:nvSpPr>
        <p:spPr>
          <a:xfrm>
            <a:off x="11784632" y="6659821"/>
            <a:ext cx="523387" cy="3130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lang="en-US" altLang="zh-TW" spc="-25" smtClean="0"/>
              <a:pPr marL="38100">
                <a:lnSpc>
                  <a:spcPts val="1240"/>
                </a:lnSpc>
              </a:pPr>
              <a:t>2</a:t>
            </a:fld>
            <a:endParaRPr lang="en-US" altLang="zh-TW" spc="-25" dirty="0"/>
          </a:p>
        </p:txBody>
      </p:sp>
    </p:spTree>
    <p:extLst>
      <p:ext uri="{BB962C8B-B14F-4D97-AF65-F5344CB8AC3E}">
        <p14:creationId xmlns:p14="http://schemas.microsoft.com/office/powerpoint/2010/main" val="126654040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步驟四：初估</a:t>
            </a:r>
            <a:r>
              <a:rPr spc="-25" dirty="0"/>
              <a:t>AI</a:t>
            </a:r>
            <a:r>
              <a:rPr spc="-15" dirty="0"/>
              <a:t>導入成本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935736" y="1350263"/>
            <a:ext cx="9958705" cy="2292985"/>
            <a:chOff x="935736" y="1350263"/>
            <a:chExt cx="9958705" cy="2292985"/>
          </a:xfrm>
        </p:grpSpPr>
        <p:sp>
          <p:nvSpPr>
            <p:cNvPr id="4" name="object 4"/>
            <p:cNvSpPr/>
            <p:nvPr/>
          </p:nvSpPr>
          <p:spPr>
            <a:xfrm>
              <a:off x="963168" y="1557527"/>
              <a:ext cx="9906000" cy="1594485"/>
            </a:xfrm>
            <a:custGeom>
              <a:avLst/>
              <a:gdLst/>
              <a:ahLst/>
              <a:cxnLst/>
              <a:rect l="l" t="t" r="r" b="b"/>
              <a:pathLst>
                <a:path w="9906000" h="1594485">
                  <a:moveTo>
                    <a:pt x="9906000" y="0"/>
                  </a:moveTo>
                  <a:lnTo>
                    <a:pt x="0" y="0"/>
                  </a:lnTo>
                  <a:lnTo>
                    <a:pt x="0" y="1594103"/>
                  </a:lnTo>
                  <a:lnTo>
                    <a:pt x="9906000" y="1594103"/>
                  </a:lnTo>
                  <a:lnTo>
                    <a:pt x="9906000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973836" y="2354580"/>
              <a:ext cx="9882505" cy="0"/>
            </a:xfrm>
            <a:custGeom>
              <a:avLst/>
              <a:gdLst/>
              <a:ahLst/>
              <a:cxnLst/>
              <a:rect l="l" t="t" r="r" b="b"/>
              <a:pathLst>
                <a:path w="9882505">
                  <a:moveTo>
                    <a:pt x="0" y="0"/>
                  </a:moveTo>
                  <a:lnTo>
                    <a:pt x="9882250" y="0"/>
                  </a:lnTo>
                </a:path>
              </a:pathLst>
            </a:custGeom>
            <a:ln w="76200">
              <a:solidFill>
                <a:srgbClr val="FFFFFF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8924543" y="1728977"/>
              <a:ext cx="86995" cy="1913889"/>
            </a:xfrm>
            <a:custGeom>
              <a:avLst/>
              <a:gdLst/>
              <a:ahLst/>
              <a:cxnLst/>
              <a:rect l="l" t="t" r="r" b="b"/>
              <a:pathLst>
                <a:path w="86995" h="1913889">
                  <a:moveTo>
                    <a:pt x="28955" y="1829815"/>
                  </a:moveTo>
                  <a:lnTo>
                    <a:pt x="26521" y="1830306"/>
                  </a:lnTo>
                  <a:lnTo>
                    <a:pt x="12715" y="1839610"/>
                  </a:lnTo>
                  <a:lnTo>
                    <a:pt x="3411" y="1853416"/>
                  </a:lnTo>
                  <a:lnTo>
                    <a:pt x="0" y="1870329"/>
                  </a:lnTo>
                  <a:lnTo>
                    <a:pt x="3411" y="1887241"/>
                  </a:lnTo>
                  <a:lnTo>
                    <a:pt x="12715" y="1901047"/>
                  </a:lnTo>
                  <a:lnTo>
                    <a:pt x="26521" y="1910351"/>
                  </a:lnTo>
                  <a:lnTo>
                    <a:pt x="43433" y="1913763"/>
                  </a:lnTo>
                  <a:lnTo>
                    <a:pt x="60346" y="1910351"/>
                  </a:lnTo>
                  <a:lnTo>
                    <a:pt x="74152" y="1901047"/>
                  </a:lnTo>
                  <a:lnTo>
                    <a:pt x="83456" y="1887241"/>
                  </a:lnTo>
                  <a:lnTo>
                    <a:pt x="86867" y="1870329"/>
                  </a:lnTo>
                  <a:lnTo>
                    <a:pt x="28955" y="1870329"/>
                  </a:lnTo>
                  <a:lnTo>
                    <a:pt x="28955" y="1829815"/>
                  </a:lnTo>
                  <a:close/>
                </a:path>
                <a:path w="86995" h="1913889">
                  <a:moveTo>
                    <a:pt x="43433" y="1826895"/>
                  </a:moveTo>
                  <a:lnTo>
                    <a:pt x="28955" y="1829815"/>
                  </a:lnTo>
                  <a:lnTo>
                    <a:pt x="28955" y="1870329"/>
                  </a:lnTo>
                  <a:lnTo>
                    <a:pt x="57911" y="1870329"/>
                  </a:lnTo>
                  <a:lnTo>
                    <a:pt x="57911" y="1829815"/>
                  </a:lnTo>
                  <a:lnTo>
                    <a:pt x="43433" y="1826895"/>
                  </a:lnTo>
                  <a:close/>
                </a:path>
                <a:path w="86995" h="1913889">
                  <a:moveTo>
                    <a:pt x="57912" y="1829815"/>
                  </a:moveTo>
                  <a:lnTo>
                    <a:pt x="57911" y="1870329"/>
                  </a:lnTo>
                  <a:lnTo>
                    <a:pt x="86867" y="1870329"/>
                  </a:lnTo>
                  <a:lnTo>
                    <a:pt x="83456" y="1853416"/>
                  </a:lnTo>
                  <a:lnTo>
                    <a:pt x="74152" y="1839610"/>
                  </a:lnTo>
                  <a:lnTo>
                    <a:pt x="60346" y="1830306"/>
                  </a:lnTo>
                  <a:lnTo>
                    <a:pt x="57912" y="1829815"/>
                  </a:lnTo>
                  <a:close/>
                </a:path>
                <a:path w="86995" h="1913889">
                  <a:moveTo>
                    <a:pt x="57911" y="0"/>
                  </a:moveTo>
                  <a:lnTo>
                    <a:pt x="28955" y="0"/>
                  </a:lnTo>
                  <a:lnTo>
                    <a:pt x="28955" y="1829815"/>
                  </a:lnTo>
                  <a:lnTo>
                    <a:pt x="43433" y="1826895"/>
                  </a:lnTo>
                  <a:lnTo>
                    <a:pt x="57911" y="1826895"/>
                  </a:lnTo>
                  <a:lnTo>
                    <a:pt x="57911" y="0"/>
                  </a:lnTo>
                  <a:close/>
                </a:path>
                <a:path w="86995" h="1913889">
                  <a:moveTo>
                    <a:pt x="57911" y="1826895"/>
                  </a:moveTo>
                  <a:lnTo>
                    <a:pt x="43433" y="1826895"/>
                  </a:lnTo>
                  <a:lnTo>
                    <a:pt x="57912" y="1829815"/>
                  </a:lnTo>
                  <a:lnTo>
                    <a:pt x="57911" y="1826895"/>
                  </a:lnTo>
                  <a:close/>
                </a:path>
              </a:pathLst>
            </a:custGeom>
            <a:solidFill>
              <a:srgbClr val="7BAA3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245864" y="1944623"/>
              <a:ext cx="882650" cy="881380"/>
            </a:xfrm>
            <a:custGeom>
              <a:avLst/>
              <a:gdLst/>
              <a:ahLst/>
              <a:cxnLst/>
              <a:rect l="l" t="t" r="r" b="b"/>
              <a:pathLst>
                <a:path w="882650" h="881380">
                  <a:moveTo>
                    <a:pt x="441198" y="0"/>
                  </a:moveTo>
                  <a:lnTo>
                    <a:pt x="393116" y="2584"/>
                  </a:lnTo>
                  <a:lnTo>
                    <a:pt x="346536" y="10160"/>
                  </a:lnTo>
                  <a:lnTo>
                    <a:pt x="301727" y="22457"/>
                  </a:lnTo>
                  <a:lnTo>
                    <a:pt x="258957" y="39207"/>
                  </a:lnTo>
                  <a:lnTo>
                    <a:pt x="218496" y="60141"/>
                  </a:lnTo>
                  <a:lnTo>
                    <a:pt x="180612" y="84990"/>
                  </a:lnTo>
                  <a:lnTo>
                    <a:pt x="145574" y="113485"/>
                  </a:lnTo>
                  <a:lnTo>
                    <a:pt x="113651" y="145357"/>
                  </a:lnTo>
                  <a:lnTo>
                    <a:pt x="85112" y="180337"/>
                  </a:lnTo>
                  <a:lnTo>
                    <a:pt x="60226" y="218157"/>
                  </a:lnTo>
                  <a:lnTo>
                    <a:pt x="39261" y="258548"/>
                  </a:lnTo>
                  <a:lnTo>
                    <a:pt x="22488" y="301239"/>
                  </a:lnTo>
                  <a:lnTo>
                    <a:pt x="10173" y="345964"/>
                  </a:lnTo>
                  <a:lnTo>
                    <a:pt x="2588" y="392452"/>
                  </a:lnTo>
                  <a:lnTo>
                    <a:pt x="0" y="440436"/>
                  </a:lnTo>
                  <a:lnTo>
                    <a:pt x="2588" y="488419"/>
                  </a:lnTo>
                  <a:lnTo>
                    <a:pt x="10173" y="534907"/>
                  </a:lnTo>
                  <a:lnTo>
                    <a:pt x="22488" y="579632"/>
                  </a:lnTo>
                  <a:lnTo>
                    <a:pt x="39261" y="622323"/>
                  </a:lnTo>
                  <a:lnTo>
                    <a:pt x="60226" y="662714"/>
                  </a:lnTo>
                  <a:lnTo>
                    <a:pt x="85112" y="700534"/>
                  </a:lnTo>
                  <a:lnTo>
                    <a:pt x="113651" y="735514"/>
                  </a:lnTo>
                  <a:lnTo>
                    <a:pt x="145574" y="767386"/>
                  </a:lnTo>
                  <a:lnTo>
                    <a:pt x="180612" y="795881"/>
                  </a:lnTo>
                  <a:lnTo>
                    <a:pt x="218496" y="820730"/>
                  </a:lnTo>
                  <a:lnTo>
                    <a:pt x="258957" y="841664"/>
                  </a:lnTo>
                  <a:lnTo>
                    <a:pt x="301727" y="858414"/>
                  </a:lnTo>
                  <a:lnTo>
                    <a:pt x="346536" y="870711"/>
                  </a:lnTo>
                  <a:lnTo>
                    <a:pt x="393116" y="878287"/>
                  </a:lnTo>
                  <a:lnTo>
                    <a:pt x="441198" y="880872"/>
                  </a:lnTo>
                  <a:lnTo>
                    <a:pt x="489279" y="878287"/>
                  </a:lnTo>
                  <a:lnTo>
                    <a:pt x="535859" y="870711"/>
                  </a:lnTo>
                  <a:lnTo>
                    <a:pt x="580668" y="858414"/>
                  </a:lnTo>
                  <a:lnTo>
                    <a:pt x="623438" y="841664"/>
                  </a:lnTo>
                  <a:lnTo>
                    <a:pt x="663899" y="820730"/>
                  </a:lnTo>
                  <a:lnTo>
                    <a:pt x="701783" y="795881"/>
                  </a:lnTo>
                  <a:lnTo>
                    <a:pt x="736821" y="767386"/>
                  </a:lnTo>
                  <a:lnTo>
                    <a:pt x="768744" y="735514"/>
                  </a:lnTo>
                  <a:lnTo>
                    <a:pt x="797283" y="700534"/>
                  </a:lnTo>
                  <a:lnTo>
                    <a:pt x="822169" y="662714"/>
                  </a:lnTo>
                  <a:lnTo>
                    <a:pt x="843134" y="622323"/>
                  </a:lnTo>
                  <a:lnTo>
                    <a:pt x="859907" y="579632"/>
                  </a:lnTo>
                  <a:lnTo>
                    <a:pt x="872222" y="534907"/>
                  </a:lnTo>
                  <a:lnTo>
                    <a:pt x="879807" y="488419"/>
                  </a:lnTo>
                  <a:lnTo>
                    <a:pt x="882396" y="440436"/>
                  </a:lnTo>
                  <a:lnTo>
                    <a:pt x="879807" y="392452"/>
                  </a:lnTo>
                  <a:lnTo>
                    <a:pt x="872222" y="345964"/>
                  </a:lnTo>
                  <a:lnTo>
                    <a:pt x="859907" y="301239"/>
                  </a:lnTo>
                  <a:lnTo>
                    <a:pt x="843134" y="258548"/>
                  </a:lnTo>
                  <a:lnTo>
                    <a:pt x="822169" y="218157"/>
                  </a:lnTo>
                  <a:lnTo>
                    <a:pt x="797283" y="180337"/>
                  </a:lnTo>
                  <a:lnTo>
                    <a:pt x="768744" y="145357"/>
                  </a:lnTo>
                  <a:lnTo>
                    <a:pt x="736821" y="113485"/>
                  </a:lnTo>
                  <a:lnTo>
                    <a:pt x="701783" y="84990"/>
                  </a:lnTo>
                  <a:lnTo>
                    <a:pt x="663899" y="60141"/>
                  </a:lnTo>
                  <a:lnTo>
                    <a:pt x="623438" y="39207"/>
                  </a:lnTo>
                  <a:lnTo>
                    <a:pt x="580668" y="22457"/>
                  </a:lnTo>
                  <a:lnTo>
                    <a:pt x="535859" y="10160"/>
                  </a:lnTo>
                  <a:lnTo>
                    <a:pt x="489279" y="2584"/>
                  </a:lnTo>
                  <a:lnTo>
                    <a:pt x="441198" y="0"/>
                  </a:lnTo>
                  <a:close/>
                </a:path>
              </a:pathLst>
            </a:custGeom>
            <a:solidFill>
              <a:srgbClr val="5CAC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6385559" y="1944623"/>
              <a:ext cx="882650" cy="881380"/>
            </a:xfrm>
            <a:custGeom>
              <a:avLst/>
              <a:gdLst/>
              <a:ahLst/>
              <a:cxnLst/>
              <a:rect l="l" t="t" r="r" b="b"/>
              <a:pathLst>
                <a:path w="882650" h="881380">
                  <a:moveTo>
                    <a:pt x="441197" y="0"/>
                  </a:moveTo>
                  <a:lnTo>
                    <a:pt x="393116" y="2584"/>
                  </a:lnTo>
                  <a:lnTo>
                    <a:pt x="346536" y="10160"/>
                  </a:lnTo>
                  <a:lnTo>
                    <a:pt x="301727" y="22457"/>
                  </a:lnTo>
                  <a:lnTo>
                    <a:pt x="258957" y="39207"/>
                  </a:lnTo>
                  <a:lnTo>
                    <a:pt x="218496" y="60141"/>
                  </a:lnTo>
                  <a:lnTo>
                    <a:pt x="180612" y="84990"/>
                  </a:lnTo>
                  <a:lnTo>
                    <a:pt x="145574" y="113485"/>
                  </a:lnTo>
                  <a:lnTo>
                    <a:pt x="113651" y="145357"/>
                  </a:lnTo>
                  <a:lnTo>
                    <a:pt x="85112" y="180337"/>
                  </a:lnTo>
                  <a:lnTo>
                    <a:pt x="60226" y="218157"/>
                  </a:lnTo>
                  <a:lnTo>
                    <a:pt x="39261" y="258548"/>
                  </a:lnTo>
                  <a:lnTo>
                    <a:pt x="22488" y="301239"/>
                  </a:lnTo>
                  <a:lnTo>
                    <a:pt x="10173" y="345964"/>
                  </a:lnTo>
                  <a:lnTo>
                    <a:pt x="2588" y="392452"/>
                  </a:lnTo>
                  <a:lnTo>
                    <a:pt x="0" y="440436"/>
                  </a:lnTo>
                  <a:lnTo>
                    <a:pt x="2588" y="488419"/>
                  </a:lnTo>
                  <a:lnTo>
                    <a:pt x="10173" y="534907"/>
                  </a:lnTo>
                  <a:lnTo>
                    <a:pt x="22488" y="579632"/>
                  </a:lnTo>
                  <a:lnTo>
                    <a:pt x="39261" y="622323"/>
                  </a:lnTo>
                  <a:lnTo>
                    <a:pt x="60226" y="662714"/>
                  </a:lnTo>
                  <a:lnTo>
                    <a:pt x="85112" y="700534"/>
                  </a:lnTo>
                  <a:lnTo>
                    <a:pt x="113651" y="735514"/>
                  </a:lnTo>
                  <a:lnTo>
                    <a:pt x="145574" y="767386"/>
                  </a:lnTo>
                  <a:lnTo>
                    <a:pt x="180612" y="795881"/>
                  </a:lnTo>
                  <a:lnTo>
                    <a:pt x="218496" y="820730"/>
                  </a:lnTo>
                  <a:lnTo>
                    <a:pt x="258957" y="841664"/>
                  </a:lnTo>
                  <a:lnTo>
                    <a:pt x="301727" y="858414"/>
                  </a:lnTo>
                  <a:lnTo>
                    <a:pt x="346536" y="870711"/>
                  </a:lnTo>
                  <a:lnTo>
                    <a:pt x="393116" y="878287"/>
                  </a:lnTo>
                  <a:lnTo>
                    <a:pt x="441197" y="880872"/>
                  </a:lnTo>
                  <a:lnTo>
                    <a:pt x="489279" y="878287"/>
                  </a:lnTo>
                  <a:lnTo>
                    <a:pt x="535859" y="870711"/>
                  </a:lnTo>
                  <a:lnTo>
                    <a:pt x="580668" y="858414"/>
                  </a:lnTo>
                  <a:lnTo>
                    <a:pt x="623438" y="841664"/>
                  </a:lnTo>
                  <a:lnTo>
                    <a:pt x="663899" y="820730"/>
                  </a:lnTo>
                  <a:lnTo>
                    <a:pt x="701783" y="795881"/>
                  </a:lnTo>
                  <a:lnTo>
                    <a:pt x="736821" y="767386"/>
                  </a:lnTo>
                  <a:lnTo>
                    <a:pt x="768744" y="735514"/>
                  </a:lnTo>
                  <a:lnTo>
                    <a:pt x="797283" y="700534"/>
                  </a:lnTo>
                  <a:lnTo>
                    <a:pt x="822169" y="662714"/>
                  </a:lnTo>
                  <a:lnTo>
                    <a:pt x="843134" y="622323"/>
                  </a:lnTo>
                  <a:lnTo>
                    <a:pt x="859907" y="579632"/>
                  </a:lnTo>
                  <a:lnTo>
                    <a:pt x="872222" y="534907"/>
                  </a:lnTo>
                  <a:lnTo>
                    <a:pt x="879807" y="488419"/>
                  </a:lnTo>
                  <a:lnTo>
                    <a:pt x="882395" y="440436"/>
                  </a:lnTo>
                  <a:lnTo>
                    <a:pt x="879807" y="392452"/>
                  </a:lnTo>
                  <a:lnTo>
                    <a:pt x="872222" y="345964"/>
                  </a:lnTo>
                  <a:lnTo>
                    <a:pt x="859907" y="301239"/>
                  </a:lnTo>
                  <a:lnTo>
                    <a:pt x="843134" y="258548"/>
                  </a:lnTo>
                  <a:lnTo>
                    <a:pt x="822169" y="218157"/>
                  </a:lnTo>
                  <a:lnTo>
                    <a:pt x="797283" y="180337"/>
                  </a:lnTo>
                  <a:lnTo>
                    <a:pt x="768744" y="145357"/>
                  </a:lnTo>
                  <a:lnTo>
                    <a:pt x="736821" y="113485"/>
                  </a:lnTo>
                  <a:lnTo>
                    <a:pt x="701783" y="84990"/>
                  </a:lnTo>
                  <a:lnTo>
                    <a:pt x="663899" y="60141"/>
                  </a:lnTo>
                  <a:lnTo>
                    <a:pt x="623438" y="39207"/>
                  </a:lnTo>
                  <a:lnTo>
                    <a:pt x="580668" y="22457"/>
                  </a:lnTo>
                  <a:lnTo>
                    <a:pt x="535859" y="10160"/>
                  </a:lnTo>
                  <a:lnTo>
                    <a:pt x="489279" y="2584"/>
                  </a:lnTo>
                  <a:lnTo>
                    <a:pt x="441197" y="0"/>
                  </a:lnTo>
                  <a:close/>
                </a:path>
              </a:pathLst>
            </a:custGeom>
            <a:solidFill>
              <a:srgbClr val="B3D2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8526779" y="1944623"/>
              <a:ext cx="881380" cy="881380"/>
            </a:xfrm>
            <a:custGeom>
              <a:avLst/>
              <a:gdLst/>
              <a:ahLst/>
              <a:cxnLst/>
              <a:rect l="l" t="t" r="r" b="b"/>
              <a:pathLst>
                <a:path w="881379" h="881380">
                  <a:moveTo>
                    <a:pt x="440436" y="0"/>
                  </a:moveTo>
                  <a:lnTo>
                    <a:pt x="392452" y="2584"/>
                  </a:lnTo>
                  <a:lnTo>
                    <a:pt x="345964" y="10160"/>
                  </a:lnTo>
                  <a:lnTo>
                    <a:pt x="301239" y="22457"/>
                  </a:lnTo>
                  <a:lnTo>
                    <a:pt x="258548" y="39207"/>
                  </a:lnTo>
                  <a:lnTo>
                    <a:pt x="218157" y="60141"/>
                  </a:lnTo>
                  <a:lnTo>
                    <a:pt x="180337" y="84990"/>
                  </a:lnTo>
                  <a:lnTo>
                    <a:pt x="145357" y="113485"/>
                  </a:lnTo>
                  <a:lnTo>
                    <a:pt x="113485" y="145357"/>
                  </a:lnTo>
                  <a:lnTo>
                    <a:pt x="84990" y="180337"/>
                  </a:lnTo>
                  <a:lnTo>
                    <a:pt x="60141" y="218157"/>
                  </a:lnTo>
                  <a:lnTo>
                    <a:pt x="39207" y="258548"/>
                  </a:lnTo>
                  <a:lnTo>
                    <a:pt x="22457" y="301239"/>
                  </a:lnTo>
                  <a:lnTo>
                    <a:pt x="10160" y="345964"/>
                  </a:lnTo>
                  <a:lnTo>
                    <a:pt x="2584" y="392452"/>
                  </a:lnTo>
                  <a:lnTo>
                    <a:pt x="0" y="440436"/>
                  </a:lnTo>
                  <a:lnTo>
                    <a:pt x="2584" y="488419"/>
                  </a:lnTo>
                  <a:lnTo>
                    <a:pt x="10160" y="534907"/>
                  </a:lnTo>
                  <a:lnTo>
                    <a:pt x="22457" y="579632"/>
                  </a:lnTo>
                  <a:lnTo>
                    <a:pt x="39207" y="622323"/>
                  </a:lnTo>
                  <a:lnTo>
                    <a:pt x="60141" y="662714"/>
                  </a:lnTo>
                  <a:lnTo>
                    <a:pt x="84990" y="700534"/>
                  </a:lnTo>
                  <a:lnTo>
                    <a:pt x="113485" y="735514"/>
                  </a:lnTo>
                  <a:lnTo>
                    <a:pt x="145357" y="767386"/>
                  </a:lnTo>
                  <a:lnTo>
                    <a:pt x="180337" y="795881"/>
                  </a:lnTo>
                  <a:lnTo>
                    <a:pt x="218157" y="820730"/>
                  </a:lnTo>
                  <a:lnTo>
                    <a:pt x="258548" y="841664"/>
                  </a:lnTo>
                  <a:lnTo>
                    <a:pt x="301239" y="858414"/>
                  </a:lnTo>
                  <a:lnTo>
                    <a:pt x="345964" y="870711"/>
                  </a:lnTo>
                  <a:lnTo>
                    <a:pt x="392452" y="878287"/>
                  </a:lnTo>
                  <a:lnTo>
                    <a:pt x="440436" y="880872"/>
                  </a:lnTo>
                  <a:lnTo>
                    <a:pt x="488419" y="878287"/>
                  </a:lnTo>
                  <a:lnTo>
                    <a:pt x="534907" y="870711"/>
                  </a:lnTo>
                  <a:lnTo>
                    <a:pt x="579632" y="858414"/>
                  </a:lnTo>
                  <a:lnTo>
                    <a:pt x="622323" y="841664"/>
                  </a:lnTo>
                  <a:lnTo>
                    <a:pt x="662714" y="820730"/>
                  </a:lnTo>
                  <a:lnTo>
                    <a:pt x="700534" y="795881"/>
                  </a:lnTo>
                  <a:lnTo>
                    <a:pt x="735514" y="767386"/>
                  </a:lnTo>
                  <a:lnTo>
                    <a:pt x="767386" y="735514"/>
                  </a:lnTo>
                  <a:lnTo>
                    <a:pt x="795881" y="700534"/>
                  </a:lnTo>
                  <a:lnTo>
                    <a:pt x="820730" y="662714"/>
                  </a:lnTo>
                  <a:lnTo>
                    <a:pt x="841664" y="622323"/>
                  </a:lnTo>
                  <a:lnTo>
                    <a:pt x="858414" y="579632"/>
                  </a:lnTo>
                  <a:lnTo>
                    <a:pt x="870711" y="534907"/>
                  </a:lnTo>
                  <a:lnTo>
                    <a:pt x="878287" y="488419"/>
                  </a:lnTo>
                  <a:lnTo>
                    <a:pt x="880872" y="440436"/>
                  </a:lnTo>
                  <a:lnTo>
                    <a:pt x="878287" y="392452"/>
                  </a:lnTo>
                  <a:lnTo>
                    <a:pt x="870711" y="345964"/>
                  </a:lnTo>
                  <a:lnTo>
                    <a:pt x="858414" y="301239"/>
                  </a:lnTo>
                  <a:lnTo>
                    <a:pt x="841664" y="258548"/>
                  </a:lnTo>
                  <a:lnTo>
                    <a:pt x="820730" y="218157"/>
                  </a:lnTo>
                  <a:lnTo>
                    <a:pt x="795881" y="180337"/>
                  </a:lnTo>
                  <a:lnTo>
                    <a:pt x="767386" y="145357"/>
                  </a:lnTo>
                  <a:lnTo>
                    <a:pt x="735514" y="113485"/>
                  </a:lnTo>
                  <a:lnTo>
                    <a:pt x="700534" y="84990"/>
                  </a:lnTo>
                  <a:lnTo>
                    <a:pt x="662714" y="60141"/>
                  </a:lnTo>
                  <a:lnTo>
                    <a:pt x="622323" y="39207"/>
                  </a:lnTo>
                  <a:lnTo>
                    <a:pt x="579632" y="22457"/>
                  </a:lnTo>
                  <a:lnTo>
                    <a:pt x="534907" y="10160"/>
                  </a:lnTo>
                  <a:lnTo>
                    <a:pt x="488419" y="2584"/>
                  </a:lnTo>
                  <a:lnTo>
                    <a:pt x="440436" y="0"/>
                  </a:lnTo>
                  <a:close/>
                </a:path>
              </a:pathLst>
            </a:custGeom>
            <a:solidFill>
              <a:srgbClr val="7BAA3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613916" y="1350263"/>
              <a:ext cx="1864360" cy="1475740"/>
            </a:xfrm>
            <a:custGeom>
              <a:avLst/>
              <a:gdLst/>
              <a:ahLst/>
              <a:cxnLst/>
              <a:rect l="l" t="t" r="r" b="b"/>
              <a:pathLst>
                <a:path w="1864360" h="1475739">
                  <a:moveTo>
                    <a:pt x="1373124" y="1034796"/>
                  </a:moveTo>
                  <a:lnTo>
                    <a:pt x="1370533" y="986815"/>
                  </a:lnTo>
                  <a:lnTo>
                    <a:pt x="1362938" y="940333"/>
                  </a:lnTo>
                  <a:lnTo>
                    <a:pt x="1350632" y="895604"/>
                  </a:lnTo>
                  <a:lnTo>
                    <a:pt x="1333855" y="852919"/>
                  </a:lnTo>
                  <a:lnTo>
                    <a:pt x="1312887" y="812520"/>
                  </a:lnTo>
                  <a:lnTo>
                    <a:pt x="1288008" y="774700"/>
                  </a:lnTo>
                  <a:lnTo>
                    <a:pt x="1259471" y="739724"/>
                  </a:lnTo>
                  <a:lnTo>
                    <a:pt x="1227543" y="707847"/>
                  </a:lnTo>
                  <a:lnTo>
                    <a:pt x="1192504" y="679361"/>
                  </a:lnTo>
                  <a:lnTo>
                    <a:pt x="1154620" y="654507"/>
                  </a:lnTo>
                  <a:lnTo>
                    <a:pt x="1114158" y="633577"/>
                  </a:lnTo>
                  <a:lnTo>
                    <a:pt x="1071384" y="616826"/>
                  </a:lnTo>
                  <a:lnTo>
                    <a:pt x="1026579" y="604532"/>
                  </a:lnTo>
                  <a:lnTo>
                    <a:pt x="979995" y="596950"/>
                  </a:lnTo>
                  <a:lnTo>
                    <a:pt x="931926" y="594360"/>
                  </a:lnTo>
                  <a:lnTo>
                    <a:pt x="883843" y="596950"/>
                  </a:lnTo>
                  <a:lnTo>
                    <a:pt x="837260" y="604532"/>
                  </a:lnTo>
                  <a:lnTo>
                    <a:pt x="792454" y="616826"/>
                  </a:lnTo>
                  <a:lnTo>
                    <a:pt x="749681" y="633577"/>
                  </a:lnTo>
                  <a:lnTo>
                    <a:pt x="709218" y="654507"/>
                  </a:lnTo>
                  <a:lnTo>
                    <a:pt x="671334" y="679361"/>
                  </a:lnTo>
                  <a:lnTo>
                    <a:pt x="636295" y="707847"/>
                  </a:lnTo>
                  <a:lnTo>
                    <a:pt x="604367" y="739724"/>
                  </a:lnTo>
                  <a:lnTo>
                    <a:pt x="575830" y="774700"/>
                  </a:lnTo>
                  <a:lnTo>
                    <a:pt x="550951" y="812520"/>
                  </a:lnTo>
                  <a:lnTo>
                    <a:pt x="529983" y="852919"/>
                  </a:lnTo>
                  <a:lnTo>
                    <a:pt x="513207" y="895604"/>
                  </a:lnTo>
                  <a:lnTo>
                    <a:pt x="500900" y="940333"/>
                  </a:lnTo>
                  <a:lnTo>
                    <a:pt x="493306" y="986815"/>
                  </a:lnTo>
                  <a:lnTo>
                    <a:pt x="490728" y="1034796"/>
                  </a:lnTo>
                  <a:lnTo>
                    <a:pt x="493306" y="1082789"/>
                  </a:lnTo>
                  <a:lnTo>
                    <a:pt x="500900" y="1129271"/>
                  </a:lnTo>
                  <a:lnTo>
                    <a:pt x="513207" y="1174000"/>
                  </a:lnTo>
                  <a:lnTo>
                    <a:pt x="529983" y="1216685"/>
                  </a:lnTo>
                  <a:lnTo>
                    <a:pt x="550951" y="1257084"/>
                  </a:lnTo>
                  <a:lnTo>
                    <a:pt x="575830" y="1294904"/>
                  </a:lnTo>
                  <a:lnTo>
                    <a:pt x="604367" y="1329880"/>
                  </a:lnTo>
                  <a:lnTo>
                    <a:pt x="636295" y="1361757"/>
                  </a:lnTo>
                  <a:lnTo>
                    <a:pt x="671334" y="1390243"/>
                  </a:lnTo>
                  <a:lnTo>
                    <a:pt x="709218" y="1415097"/>
                  </a:lnTo>
                  <a:lnTo>
                    <a:pt x="749681" y="1436027"/>
                  </a:lnTo>
                  <a:lnTo>
                    <a:pt x="792454" y="1452778"/>
                  </a:lnTo>
                  <a:lnTo>
                    <a:pt x="837260" y="1465072"/>
                  </a:lnTo>
                  <a:lnTo>
                    <a:pt x="883843" y="1472653"/>
                  </a:lnTo>
                  <a:lnTo>
                    <a:pt x="931926" y="1475232"/>
                  </a:lnTo>
                  <a:lnTo>
                    <a:pt x="979995" y="1472653"/>
                  </a:lnTo>
                  <a:lnTo>
                    <a:pt x="1026579" y="1465072"/>
                  </a:lnTo>
                  <a:lnTo>
                    <a:pt x="1071384" y="1452778"/>
                  </a:lnTo>
                  <a:lnTo>
                    <a:pt x="1114158" y="1436027"/>
                  </a:lnTo>
                  <a:lnTo>
                    <a:pt x="1154620" y="1415097"/>
                  </a:lnTo>
                  <a:lnTo>
                    <a:pt x="1192504" y="1390243"/>
                  </a:lnTo>
                  <a:lnTo>
                    <a:pt x="1227543" y="1361757"/>
                  </a:lnTo>
                  <a:lnTo>
                    <a:pt x="1259471" y="1329880"/>
                  </a:lnTo>
                  <a:lnTo>
                    <a:pt x="1288008" y="1294904"/>
                  </a:lnTo>
                  <a:lnTo>
                    <a:pt x="1312887" y="1257084"/>
                  </a:lnTo>
                  <a:lnTo>
                    <a:pt x="1333855" y="1216685"/>
                  </a:lnTo>
                  <a:lnTo>
                    <a:pt x="1350632" y="1174000"/>
                  </a:lnTo>
                  <a:lnTo>
                    <a:pt x="1362938" y="1129271"/>
                  </a:lnTo>
                  <a:lnTo>
                    <a:pt x="1370533" y="1082789"/>
                  </a:lnTo>
                  <a:lnTo>
                    <a:pt x="1373124" y="1034796"/>
                  </a:lnTo>
                  <a:close/>
                </a:path>
                <a:path w="1864360" h="1475739">
                  <a:moveTo>
                    <a:pt x="1863852" y="255270"/>
                  </a:moveTo>
                  <a:lnTo>
                    <a:pt x="1608582" y="0"/>
                  </a:lnTo>
                  <a:lnTo>
                    <a:pt x="0" y="0"/>
                  </a:lnTo>
                  <a:lnTo>
                    <a:pt x="0" y="510540"/>
                  </a:lnTo>
                  <a:lnTo>
                    <a:pt x="1608582" y="510540"/>
                  </a:lnTo>
                  <a:lnTo>
                    <a:pt x="1863852" y="255270"/>
                  </a:lnTo>
                  <a:close/>
                </a:path>
              </a:pathLst>
            </a:custGeom>
            <a:solidFill>
              <a:srgbClr val="89C9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3755136" y="1350263"/>
              <a:ext cx="1864360" cy="510540"/>
            </a:xfrm>
            <a:custGeom>
              <a:avLst/>
              <a:gdLst/>
              <a:ahLst/>
              <a:cxnLst/>
              <a:rect l="l" t="t" r="r" b="b"/>
              <a:pathLst>
                <a:path w="1864360" h="510539">
                  <a:moveTo>
                    <a:pt x="1608581" y="0"/>
                  </a:moveTo>
                  <a:lnTo>
                    <a:pt x="0" y="0"/>
                  </a:lnTo>
                  <a:lnTo>
                    <a:pt x="0" y="510539"/>
                  </a:lnTo>
                  <a:lnTo>
                    <a:pt x="1608581" y="510539"/>
                  </a:lnTo>
                  <a:lnTo>
                    <a:pt x="1863852" y="255270"/>
                  </a:lnTo>
                  <a:lnTo>
                    <a:pt x="1608581" y="0"/>
                  </a:lnTo>
                  <a:close/>
                </a:path>
              </a:pathLst>
            </a:custGeom>
            <a:solidFill>
              <a:srgbClr val="5CAC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894832" y="1350263"/>
              <a:ext cx="1864360" cy="510540"/>
            </a:xfrm>
            <a:custGeom>
              <a:avLst/>
              <a:gdLst/>
              <a:ahLst/>
              <a:cxnLst/>
              <a:rect l="l" t="t" r="r" b="b"/>
              <a:pathLst>
                <a:path w="1864359" h="510539">
                  <a:moveTo>
                    <a:pt x="1608582" y="0"/>
                  </a:moveTo>
                  <a:lnTo>
                    <a:pt x="0" y="0"/>
                  </a:lnTo>
                  <a:lnTo>
                    <a:pt x="0" y="510539"/>
                  </a:lnTo>
                  <a:lnTo>
                    <a:pt x="1608582" y="510539"/>
                  </a:lnTo>
                  <a:lnTo>
                    <a:pt x="1863851" y="255270"/>
                  </a:lnTo>
                  <a:lnTo>
                    <a:pt x="1608582" y="0"/>
                  </a:lnTo>
                  <a:close/>
                </a:path>
              </a:pathLst>
            </a:custGeom>
            <a:solidFill>
              <a:srgbClr val="B3D2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8036052" y="1350263"/>
              <a:ext cx="1864360" cy="510540"/>
            </a:xfrm>
            <a:custGeom>
              <a:avLst/>
              <a:gdLst/>
              <a:ahLst/>
              <a:cxnLst/>
              <a:rect l="l" t="t" r="r" b="b"/>
              <a:pathLst>
                <a:path w="1864359" h="510539">
                  <a:moveTo>
                    <a:pt x="1608581" y="0"/>
                  </a:moveTo>
                  <a:lnTo>
                    <a:pt x="0" y="0"/>
                  </a:lnTo>
                  <a:lnTo>
                    <a:pt x="0" y="510539"/>
                  </a:lnTo>
                  <a:lnTo>
                    <a:pt x="1608581" y="510539"/>
                  </a:lnTo>
                  <a:lnTo>
                    <a:pt x="1863852" y="255270"/>
                  </a:lnTo>
                  <a:lnTo>
                    <a:pt x="1608581" y="0"/>
                  </a:lnTo>
                  <a:close/>
                </a:path>
              </a:pathLst>
            </a:custGeom>
            <a:solidFill>
              <a:srgbClr val="7BAA3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1612772" y="1426845"/>
            <a:ext cx="1771650" cy="3238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950" b="1" dirty="0">
                <a:solidFill>
                  <a:srgbClr val="FFFFFF"/>
                </a:solidFill>
                <a:latin typeface="微軟正黑體"/>
                <a:cs typeface="微軟正黑體"/>
              </a:rPr>
              <a:t>確認</a:t>
            </a:r>
            <a:r>
              <a:rPr sz="1950" b="1" spc="-10" dirty="0">
                <a:solidFill>
                  <a:srgbClr val="FFFFFF"/>
                </a:solidFill>
                <a:latin typeface="微軟正黑體"/>
                <a:cs typeface="微軟正黑體"/>
              </a:rPr>
              <a:t>AI</a:t>
            </a:r>
            <a:r>
              <a:rPr sz="1950" b="1" spc="-15" dirty="0">
                <a:solidFill>
                  <a:srgbClr val="FFFFFF"/>
                </a:solidFill>
                <a:latin typeface="微軟正黑體"/>
                <a:cs typeface="微軟正黑體"/>
              </a:rPr>
              <a:t>導入目標</a:t>
            </a:r>
            <a:endParaRPr sz="1950">
              <a:latin typeface="微軟正黑體"/>
              <a:cs typeface="微軟正黑體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109720" y="1435100"/>
            <a:ext cx="1019175" cy="3238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950" b="1" spc="-15" dirty="0">
                <a:solidFill>
                  <a:srgbClr val="FFFFFF"/>
                </a:solidFill>
                <a:latin typeface="微軟正黑體"/>
                <a:cs typeface="微軟正黑體"/>
              </a:rPr>
              <a:t>確認數據</a:t>
            </a:r>
            <a:endParaRPr sz="1950">
              <a:latin typeface="微軟正黑體"/>
              <a:cs typeface="微軟正黑體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911722" y="1460753"/>
            <a:ext cx="1770380" cy="3238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950" b="1" dirty="0">
                <a:solidFill>
                  <a:srgbClr val="FFFFFF"/>
                </a:solidFill>
                <a:latin typeface="微軟正黑體"/>
                <a:cs typeface="微軟正黑體"/>
              </a:rPr>
              <a:t>確認</a:t>
            </a:r>
            <a:r>
              <a:rPr sz="1950" b="1" spc="-10" dirty="0">
                <a:solidFill>
                  <a:srgbClr val="FFFFFF"/>
                </a:solidFill>
                <a:latin typeface="微軟正黑體"/>
                <a:cs typeface="微軟正黑體"/>
              </a:rPr>
              <a:t>AI</a:t>
            </a:r>
            <a:r>
              <a:rPr sz="1950" b="1" spc="-15" dirty="0">
                <a:solidFill>
                  <a:srgbClr val="FFFFFF"/>
                </a:solidFill>
                <a:latin typeface="微軟正黑體"/>
                <a:cs typeface="微軟正黑體"/>
              </a:rPr>
              <a:t>應用情境</a:t>
            </a:r>
            <a:endParaRPr sz="1950">
              <a:latin typeface="微軟正黑體"/>
              <a:cs typeface="微軟正黑體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8272653" y="1285747"/>
            <a:ext cx="1273810" cy="3238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950" b="1" dirty="0">
                <a:solidFill>
                  <a:srgbClr val="FFFFFF"/>
                </a:solidFill>
                <a:latin typeface="微軟正黑體"/>
                <a:cs typeface="微軟正黑體"/>
              </a:rPr>
              <a:t>初估</a:t>
            </a:r>
            <a:r>
              <a:rPr sz="1950" b="1" spc="-10" dirty="0">
                <a:solidFill>
                  <a:srgbClr val="FFFFFF"/>
                </a:solidFill>
                <a:latin typeface="微軟正黑體"/>
                <a:cs typeface="微軟正黑體"/>
              </a:rPr>
              <a:t>AI</a:t>
            </a:r>
            <a:r>
              <a:rPr sz="1950" b="1" spc="-25" dirty="0">
                <a:solidFill>
                  <a:srgbClr val="FFFFFF"/>
                </a:solidFill>
                <a:latin typeface="微軟正黑體"/>
                <a:cs typeface="微軟正黑體"/>
              </a:rPr>
              <a:t>導入</a:t>
            </a:r>
            <a:endParaRPr sz="1950">
              <a:latin typeface="微軟正黑體"/>
              <a:cs typeface="微軟正黑體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8649081" y="1582623"/>
            <a:ext cx="522605" cy="32448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950" b="1" spc="-30" dirty="0">
                <a:solidFill>
                  <a:srgbClr val="FFFFFF"/>
                </a:solidFill>
                <a:latin typeface="微軟正黑體"/>
                <a:cs typeface="微軟正黑體"/>
              </a:rPr>
              <a:t>成本</a:t>
            </a:r>
            <a:endParaRPr sz="1950">
              <a:latin typeface="微軟正黑體"/>
              <a:cs typeface="微軟正黑體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2106167" y="3707891"/>
            <a:ext cx="986155" cy="428625"/>
          </a:xfrm>
          <a:custGeom>
            <a:avLst/>
            <a:gdLst/>
            <a:ahLst/>
            <a:cxnLst/>
            <a:rect l="l" t="t" r="r" b="b"/>
            <a:pathLst>
              <a:path w="986155" h="428625">
                <a:moveTo>
                  <a:pt x="493013" y="0"/>
                </a:moveTo>
                <a:lnTo>
                  <a:pt x="426114" y="1955"/>
                </a:lnTo>
                <a:lnTo>
                  <a:pt x="361950" y="7649"/>
                </a:lnTo>
                <a:lnTo>
                  <a:pt x="301109" y="16829"/>
                </a:lnTo>
                <a:lnTo>
                  <a:pt x="244178" y="29238"/>
                </a:lnTo>
                <a:lnTo>
                  <a:pt x="191746" y="44620"/>
                </a:lnTo>
                <a:lnTo>
                  <a:pt x="144399" y="62722"/>
                </a:lnTo>
                <a:lnTo>
                  <a:pt x="102724" y="83286"/>
                </a:lnTo>
                <a:lnTo>
                  <a:pt x="67310" y="106059"/>
                </a:lnTo>
                <a:lnTo>
                  <a:pt x="17610" y="157206"/>
                </a:lnTo>
                <a:lnTo>
                  <a:pt x="0" y="214121"/>
                </a:lnTo>
                <a:lnTo>
                  <a:pt x="4500" y="243173"/>
                </a:lnTo>
                <a:lnTo>
                  <a:pt x="38742" y="297459"/>
                </a:lnTo>
                <a:lnTo>
                  <a:pt x="102724" y="344957"/>
                </a:lnTo>
                <a:lnTo>
                  <a:pt x="144398" y="365521"/>
                </a:lnTo>
                <a:lnTo>
                  <a:pt x="191746" y="383623"/>
                </a:lnTo>
                <a:lnTo>
                  <a:pt x="244178" y="399005"/>
                </a:lnTo>
                <a:lnTo>
                  <a:pt x="301109" y="411414"/>
                </a:lnTo>
                <a:lnTo>
                  <a:pt x="361950" y="420594"/>
                </a:lnTo>
                <a:lnTo>
                  <a:pt x="426114" y="426288"/>
                </a:lnTo>
                <a:lnTo>
                  <a:pt x="493013" y="428243"/>
                </a:lnTo>
                <a:lnTo>
                  <a:pt x="559913" y="426288"/>
                </a:lnTo>
                <a:lnTo>
                  <a:pt x="624077" y="420594"/>
                </a:lnTo>
                <a:lnTo>
                  <a:pt x="684918" y="411414"/>
                </a:lnTo>
                <a:lnTo>
                  <a:pt x="741849" y="399005"/>
                </a:lnTo>
                <a:lnTo>
                  <a:pt x="794281" y="383623"/>
                </a:lnTo>
                <a:lnTo>
                  <a:pt x="841628" y="365521"/>
                </a:lnTo>
                <a:lnTo>
                  <a:pt x="883303" y="344957"/>
                </a:lnTo>
                <a:lnTo>
                  <a:pt x="918717" y="322184"/>
                </a:lnTo>
                <a:lnTo>
                  <a:pt x="968417" y="271037"/>
                </a:lnTo>
                <a:lnTo>
                  <a:pt x="986027" y="214121"/>
                </a:lnTo>
                <a:lnTo>
                  <a:pt x="981527" y="185070"/>
                </a:lnTo>
                <a:lnTo>
                  <a:pt x="947285" y="130784"/>
                </a:lnTo>
                <a:lnTo>
                  <a:pt x="883303" y="83286"/>
                </a:lnTo>
                <a:lnTo>
                  <a:pt x="841629" y="62722"/>
                </a:lnTo>
                <a:lnTo>
                  <a:pt x="794281" y="44620"/>
                </a:lnTo>
                <a:lnTo>
                  <a:pt x="741849" y="29238"/>
                </a:lnTo>
                <a:lnTo>
                  <a:pt x="684918" y="16829"/>
                </a:lnTo>
                <a:lnTo>
                  <a:pt x="624077" y="7649"/>
                </a:lnTo>
                <a:lnTo>
                  <a:pt x="559913" y="1955"/>
                </a:lnTo>
                <a:lnTo>
                  <a:pt x="493013" y="0"/>
                </a:lnTo>
                <a:close/>
              </a:path>
            </a:pathLst>
          </a:custGeom>
          <a:solidFill>
            <a:srgbClr val="89C9D3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0" name="object 20"/>
          <p:cNvGrpSpPr/>
          <p:nvPr/>
        </p:nvGrpSpPr>
        <p:grpSpPr>
          <a:xfrm>
            <a:off x="2322075" y="1728977"/>
            <a:ext cx="6807200" cy="2366010"/>
            <a:chOff x="2322075" y="1728977"/>
            <a:chExt cx="6807200" cy="2366010"/>
          </a:xfrm>
        </p:grpSpPr>
        <p:sp>
          <p:nvSpPr>
            <p:cNvPr id="21" name="object 21"/>
            <p:cNvSpPr/>
            <p:nvPr/>
          </p:nvSpPr>
          <p:spPr>
            <a:xfrm>
              <a:off x="2503932" y="1728977"/>
              <a:ext cx="86995" cy="1913889"/>
            </a:xfrm>
            <a:custGeom>
              <a:avLst/>
              <a:gdLst/>
              <a:ahLst/>
              <a:cxnLst/>
              <a:rect l="l" t="t" r="r" b="b"/>
              <a:pathLst>
                <a:path w="86994" h="1913889">
                  <a:moveTo>
                    <a:pt x="28956" y="1829561"/>
                  </a:moveTo>
                  <a:lnTo>
                    <a:pt x="26521" y="1830052"/>
                  </a:lnTo>
                  <a:lnTo>
                    <a:pt x="12715" y="1839356"/>
                  </a:lnTo>
                  <a:lnTo>
                    <a:pt x="3411" y="1853162"/>
                  </a:lnTo>
                  <a:lnTo>
                    <a:pt x="0" y="1870075"/>
                  </a:lnTo>
                  <a:lnTo>
                    <a:pt x="3411" y="1886987"/>
                  </a:lnTo>
                  <a:lnTo>
                    <a:pt x="12715" y="1900793"/>
                  </a:lnTo>
                  <a:lnTo>
                    <a:pt x="26521" y="1910097"/>
                  </a:lnTo>
                  <a:lnTo>
                    <a:pt x="43434" y="1913509"/>
                  </a:lnTo>
                  <a:lnTo>
                    <a:pt x="60346" y="1910097"/>
                  </a:lnTo>
                  <a:lnTo>
                    <a:pt x="74152" y="1900793"/>
                  </a:lnTo>
                  <a:lnTo>
                    <a:pt x="83456" y="1886987"/>
                  </a:lnTo>
                  <a:lnTo>
                    <a:pt x="86868" y="1870075"/>
                  </a:lnTo>
                  <a:lnTo>
                    <a:pt x="28956" y="1870075"/>
                  </a:lnTo>
                  <a:lnTo>
                    <a:pt x="28956" y="1829561"/>
                  </a:lnTo>
                  <a:close/>
                </a:path>
                <a:path w="86994" h="1913889">
                  <a:moveTo>
                    <a:pt x="43434" y="1826641"/>
                  </a:moveTo>
                  <a:lnTo>
                    <a:pt x="28956" y="1829561"/>
                  </a:lnTo>
                  <a:lnTo>
                    <a:pt x="28956" y="1870075"/>
                  </a:lnTo>
                  <a:lnTo>
                    <a:pt x="57912" y="1870075"/>
                  </a:lnTo>
                  <a:lnTo>
                    <a:pt x="57912" y="1829561"/>
                  </a:lnTo>
                  <a:lnTo>
                    <a:pt x="43434" y="1826641"/>
                  </a:lnTo>
                  <a:close/>
                </a:path>
                <a:path w="86994" h="1913889">
                  <a:moveTo>
                    <a:pt x="57912" y="1829561"/>
                  </a:moveTo>
                  <a:lnTo>
                    <a:pt x="57912" y="1870075"/>
                  </a:lnTo>
                  <a:lnTo>
                    <a:pt x="86868" y="1870075"/>
                  </a:lnTo>
                  <a:lnTo>
                    <a:pt x="83456" y="1853162"/>
                  </a:lnTo>
                  <a:lnTo>
                    <a:pt x="74152" y="1839356"/>
                  </a:lnTo>
                  <a:lnTo>
                    <a:pt x="60346" y="1830052"/>
                  </a:lnTo>
                  <a:lnTo>
                    <a:pt x="57912" y="1829561"/>
                  </a:lnTo>
                  <a:close/>
                </a:path>
                <a:path w="86994" h="1913889">
                  <a:moveTo>
                    <a:pt x="57912" y="0"/>
                  </a:moveTo>
                  <a:lnTo>
                    <a:pt x="28956" y="0"/>
                  </a:lnTo>
                  <a:lnTo>
                    <a:pt x="28956" y="1829561"/>
                  </a:lnTo>
                  <a:lnTo>
                    <a:pt x="43434" y="1826641"/>
                  </a:lnTo>
                  <a:lnTo>
                    <a:pt x="57912" y="1826641"/>
                  </a:lnTo>
                  <a:lnTo>
                    <a:pt x="57912" y="0"/>
                  </a:lnTo>
                  <a:close/>
                </a:path>
                <a:path w="86994" h="1913889">
                  <a:moveTo>
                    <a:pt x="57912" y="1826641"/>
                  </a:moveTo>
                  <a:lnTo>
                    <a:pt x="43434" y="1826641"/>
                  </a:lnTo>
                  <a:lnTo>
                    <a:pt x="57912" y="1829561"/>
                  </a:lnTo>
                  <a:lnTo>
                    <a:pt x="57912" y="1826641"/>
                  </a:lnTo>
                  <a:close/>
                </a:path>
              </a:pathLst>
            </a:custGeom>
            <a:solidFill>
              <a:srgbClr val="89C9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643627" y="1728977"/>
              <a:ext cx="86995" cy="1913889"/>
            </a:xfrm>
            <a:custGeom>
              <a:avLst/>
              <a:gdLst/>
              <a:ahLst/>
              <a:cxnLst/>
              <a:rect l="l" t="t" r="r" b="b"/>
              <a:pathLst>
                <a:path w="86995" h="1913889">
                  <a:moveTo>
                    <a:pt x="28956" y="1829815"/>
                  </a:moveTo>
                  <a:lnTo>
                    <a:pt x="26521" y="1830306"/>
                  </a:lnTo>
                  <a:lnTo>
                    <a:pt x="12715" y="1839610"/>
                  </a:lnTo>
                  <a:lnTo>
                    <a:pt x="3411" y="1853416"/>
                  </a:lnTo>
                  <a:lnTo>
                    <a:pt x="0" y="1870329"/>
                  </a:lnTo>
                  <a:lnTo>
                    <a:pt x="3411" y="1887241"/>
                  </a:lnTo>
                  <a:lnTo>
                    <a:pt x="12715" y="1901047"/>
                  </a:lnTo>
                  <a:lnTo>
                    <a:pt x="26521" y="1910351"/>
                  </a:lnTo>
                  <a:lnTo>
                    <a:pt x="43434" y="1913763"/>
                  </a:lnTo>
                  <a:lnTo>
                    <a:pt x="60346" y="1910351"/>
                  </a:lnTo>
                  <a:lnTo>
                    <a:pt x="74152" y="1901047"/>
                  </a:lnTo>
                  <a:lnTo>
                    <a:pt x="83456" y="1887241"/>
                  </a:lnTo>
                  <a:lnTo>
                    <a:pt x="86868" y="1870329"/>
                  </a:lnTo>
                  <a:lnTo>
                    <a:pt x="28956" y="1870329"/>
                  </a:lnTo>
                  <a:lnTo>
                    <a:pt x="28956" y="1829815"/>
                  </a:lnTo>
                  <a:close/>
                </a:path>
                <a:path w="86995" h="1913889">
                  <a:moveTo>
                    <a:pt x="43434" y="1826895"/>
                  </a:moveTo>
                  <a:lnTo>
                    <a:pt x="28956" y="1829815"/>
                  </a:lnTo>
                  <a:lnTo>
                    <a:pt x="28956" y="1870329"/>
                  </a:lnTo>
                  <a:lnTo>
                    <a:pt x="57912" y="1870329"/>
                  </a:lnTo>
                  <a:lnTo>
                    <a:pt x="57912" y="1829815"/>
                  </a:lnTo>
                  <a:lnTo>
                    <a:pt x="43434" y="1826895"/>
                  </a:lnTo>
                  <a:close/>
                </a:path>
                <a:path w="86995" h="1913889">
                  <a:moveTo>
                    <a:pt x="57912" y="1829815"/>
                  </a:moveTo>
                  <a:lnTo>
                    <a:pt x="57912" y="1870329"/>
                  </a:lnTo>
                  <a:lnTo>
                    <a:pt x="86868" y="1870329"/>
                  </a:lnTo>
                  <a:lnTo>
                    <a:pt x="83456" y="1853416"/>
                  </a:lnTo>
                  <a:lnTo>
                    <a:pt x="74152" y="1839610"/>
                  </a:lnTo>
                  <a:lnTo>
                    <a:pt x="60346" y="1830306"/>
                  </a:lnTo>
                  <a:lnTo>
                    <a:pt x="57912" y="1829815"/>
                  </a:lnTo>
                  <a:close/>
                </a:path>
                <a:path w="86995" h="1913889">
                  <a:moveTo>
                    <a:pt x="57912" y="0"/>
                  </a:moveTo>
                  <a:lnTo>
                    <a:pt x="28956" y="0"/>
                  </a:lnTo>
                  <a:lnTo>
                    <a:pt x="28956" y="1829815"/>
                  </a:lnTo>
                  <a:lnTo>
                    <a:pt x="43434" y="1826895"/>
                  </a:lnTo>
                  <a:lnTo>
                    <a:pt x="57912" y="1826895"/>
                  </a:lnTo>
                  <a:lnTo>
                    <a:pt x="57912" y="0"/>
                  </a:lnTo>
                  <a:close/>
                </a:path>
                <a:path w="86995" h="1913889">
                  <a:moveTo>
                    <a:pt x="57912" y="1826895"/>
                  </a:moveTo>
                  <a:lnTo>
                    <a:pt x="43434" y="1826895"/>
                  </a:lnTo>
                  <a:lnTo>
                    <a:pt x="57912" y="1829815"/>
                  </a:lnTo>
                  <a:lnTo>
                    <a:pt x="57912" y="1826895"/>
                  </a:lnTo>
                  <a:close/>
                </a:path>
              </a:pathLst>
            </a:custGeom>
            <a:solidFill>
              <a:srgbClr val="5CAC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6784848" y="1728977"/>
              <a:ext cx="86995" cy="1913889"/>
            </a:xfrm>
            <a:custGeom>
              <a:avLst/>
              <a:gdLst/>
              <a:ahLst/>
              <a:cxnLst/>
              <a:rect l="l" t="t" r="r" b="b"/>
              <a:pathLst>
                <a:path w="86995" h="1913889">
                  <a:moveTo>
                    <a:pt x="28955" y="1829815"/>
                  </a:moveTo>
                  <a:lnTo>
                    <a:pt x="26521" y="1830306"/>
                  </a:lnTo>
                  <a:lnTo>
                    <a:pt x="12715" y="1839610"/>
                  </a:lnTo>
                  <a:lnTo>
                    <a:pt x="3411" y="1853416"/>
                  </a:lnTo>
                  <a:lnTo>
                    <a:pt x="0" y="1870329"/>
                  </a:lnTo>
                  <a:lnTo>
                    <a:pt x="3411" y="1887241"/>
                  </a:lnTo>
                  <a:lnTo>
                    <a:pt x="12715" y="1901047"/>
                  </a:lnTo>
                  <a:lnTo>
                    <a:pt x="26521" y="1910351"/>
                  </a:lnTo>
                  <a:lnTo>
                    <a:pt x="43433" y="1913763"/>
                  </a:lnTo>
                  <a:lnTo>
                    <a:pt x="60346" y="1910351"/>
                  </a:lnTo>
                  <a:lnTo>
                    <a:pt x="74152" y="1901047"/>
                  </a:lnTo>
                  <a:lnTo>
                    <a:pt x="83456" y="1887241"/>
                  </a:lnTo>
                  <a:lnTo>
                    <a:pt x="86868" y="1870329"/>
                  </a:lnTo>
                  <a:lnTo>
                    <a:pt x="28955" y="1870329"/>
                  </a:lnTo>
                  <a:lnTo>
                    <a:pt x="28955" y="1829815"/>
                  </a:lnTo>
                  <a:close/>
                </a:path>
                <a:path w="86995" h="1913889">
                  <a:moveTo>
                    <a:pt x="43433" y="1826895"/>
                  </a:moveTo>
                  <a:lnTo>
                    <a:pt x="28955" y="1829815"/>
                  </a:lnTo>
                  <a:lnTo>
                    <a:pt x="28955" y="1870329"/>
                  </a:lnTo>
                  <a:lnTo>
                    <a:pt x="57911" y="1870329"/>
                  </a:lnTo>
                  <a:lnTo>
                    <a:pt x="57911" y="1829815"/>
                  </a:lnTo>
                  <a:lnTo>
                    <a:pt x="43433" y="1826895"/>
                  </a:lnTo>
                  <a:close/>
                </a:path>
                <a:path w="86995" h="1913889">
                  <a:moveTo>
                    <a:pt x="57912" y="1829815"/>
                  </a:moveTo>
                  <a:lnTo>
                    <a:pt x="57911" y="1870329"/>
                  </a:lnTo>
                  <a:lnTo>
                    <a:pt x="86868" y="1870329"/>
                  </a:lnTo>
                  <a:lnTo>
                    <a:pt x="83456" y="1853416"/>
                  </a:lnTo>
                  <a:lnTo>
                    <a:pt x="74152" y="1839610"/>
                  </a:lnTo>
                  <a:lnTo>
                    <a:pt x="60346" y="1830306"/>
                  </a:lnTo>
                  <a:lnTo>
                    <a:pt x="57912" y="1829815"/>
                  </a:lnTo>
                  <a:close/>
                </a:path>
                <a:path w="86995" h="1913889">
                  <a:moveTo>
                    <a:pt x="57911" y="0"/>
                  </a:moveTo>
                  <a:lnTo>
                    <a:pt x="28955" y="0"/>
                  </a:lnTo>
                  <a:lnTo>
                    <a:pt x="28955" y="1829815"/>
                  </a:lnTo>
                  <a:lnTo>
                    <a:pt x="43433" y="1826895"/>
                  </a:lnTo>
                  <a:lnTo>
                    <a:pt x="57911" y="1826895"/>
                  </a:lnTo>
                  <a:lnTo>
                    <a:pt x="57911" y="0"/>
                  </a:lnTo>
                  <a:close/>
                </a:path>
                <a:path w="86995" h="1913889">
                  <a:moveTo>
                    <a:pt x="57911" y="1826895"/>
                  </a:moveTo>
                  <a:lnTo>
                    <a:pt x="43433" y="1826895"/>
                  </a:lnTo>
                  <a:lnTo>
                    <a:pt x="57912" y="1829815"/>
                  </a:lnTo>
                  <a:lnTo>
                    <a:pt x="57911" y="1826895"/>
                  </a:lnTo>
                  <a:close/>
                </a:path>
              </a:pathLst>
            </a:custGeom>
            <a:solidFill>
              <a:srgbClr val="B3D2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6643116" y="2289047"/>
              <a:ext cx="368935" cy="280670"/>
            </a:xfrm>
            <a:custGeom>
              <a:avLst/>
              <a:gdLst/>
              <a:ahLst/>
              <a:cxnLst/>
              <a:rect l="l" t="t" r="r" b="b"/>
              <a:pathLst>
                <a:path w="368934" h="280669">
                  <a:moveTo>
                    <a:pt x="108204" y="90424"/>
                  </a:moveTo>
                  <a:lnTo>
                    <a:pt x="103378" y="85344"/>
                  </a:lnTo>
                  <a:lnTo>
                    <a:pt x="97536" y="85344"/>
                  </a:lnTo>
                  <a:lnTo>
                    <a:pt x="91567" y="85344"/>
                  </a:lnTo>
                  <a:lnTo>
                    <a:pt x="86868" y="90424"/>
                  </a:lnTo>
                  <a:lnTo>
                    <a:pt x="86868" y="103124"/>
                  </a:lnTo>
                  <a:lnTo>
                    <a:pt x="91567" y="108204"/>
                  </a:lnTo>
                  <a:lnTo>
                    <a:pt x="103378" y="108204"/>
                  </a:lnTo>
                  <a:lnTo>
                    <a:pt x="108204" y="103124"/>
                  </a:lnTo>
                  <a:lnTo>
                    <a:pt x="108204" y="90424"/>
                  </a:lnTo>
                  <a:close/>
                </a:path>
                <a:path w="368934" h="280669">
                  <a:moveTo>
                    <a:pt x="368808" y="91109"/>
                  </a:moveTo>
                  <a:lnTo>
                    <a:pt x="366204" y="88455"/>
                  </a:lnTo>
                  <a:lnTo>
                    <a:pt x="363982" y="86233"/>
                  </a:lnTo>
                  <a:lnTo>
                    <a:pt x="352044" y="86233"/>
                  </a:lnTo>
                  <a:lnTo>
                    <a:pt x="349821" y="88455"/>
                  </a:lnTo>
                  <a:lnTo>
                    <a:pt x="347218" y="91109"/>
                  </a:lnTo>
                  <a:lnTo>
                    <a:pt x="347167" y="120777"/>
                  </a:lnTo>
                  <a:lnTo>
                    <a:pt x="346583" y="122555"/>
                  </a:lnTo>
                  <a:lnTo>
                    <a:pt x="345440" y="124206"/>
                  </a:lnTo>
                  <a:lnTo>
                    <a:pt x="332168" y="83743"/>
                  </a:lnTo>
                  <a:lnTo>
                    <a:pt x="324866" y="74625"/>
                  </a:lnTo>
                  <a:lnTo>
                    <a:pt x="324866" y="140208"/>
                  </a:lnTo>
                  <a:lnTo>
                    <a:pt x="320713" y="168211"/>
                  </a:lnTo>
                  <a:lnTo>
                    <a:pt x="308952" y="193319"/>
                  </a:lnTo>
                  <a:lnTo>
                    <a:pt x="290576" y="214058"/>
                  </a:lnTo>
                  <a:lnTo>
                    <a:pt x="266573" y="228981"/>
                  </a:lnTo>
                  <a:lnTo>
                    <a:pt x="262636" y="230759"/>
                  </a:lnTo>
                  <a:lnTo>
                    <a:pt x="260045" y="234569"/>
                  </a:lnTo>
                  <a:lnTo>
                    <a:pt x="260096" y="258826"/>
                  </a:lnTo>
                  <a:lnTo>
                    <a:pt x="238506" y="258826"/>
                  </a:lnTo>
                  <a:lnTo>
                    <a:pt x="238506" y="242062"/>
                  </a:lnTo>
                  <a:lnTo>
                    <a:pt x="233553" y="237236"/>
                  </a:lnTo>
                  <a:lnTo>
                    <a:pt x="135255" y="237236"/>
                  </a:lnTo>
                  <a:lnTo>
                    <a:pt x="130429" y="242062"/>
                  </a:lnTo>
                  <a:lnTo>
                    <a:pt x="130429" y="258826"/>
                  </a:lnTo>
                  <a:lnTo>
                    <a:pt x="108839" y="258826"/>
                  </a:lnTo>
                  <a:lnTo>
                    <a:pt x="108712" y="234569"/>
                  </a:lnTo>
                  <a:lnTo>
                    <a:pt x="106248" y="230759"/>
                  </a:lnTo>
                  <a:lnTo>
                    <a:pt x="106172" y="230632"/>
                  </a:lnTo>
                  <a:lnTo>
                    <a:pt x="72491" y="208749"/>
                  </a:lnTo>
                  <a:lnTo>
                    <a:pt x="50419" y="175133"/>
                  </a:lnTo>
                  <a:lnTo>
                    <a:pt x="46609" y="172593"/>
                  </a:lnTo>
                  <a:lnTo>
                    <a:pt x="21590" y="172593"/>
                  </a:lnTo>
                  <a:lnTo>
                    <a:pt x="21590" y="129413"/>
                  </a:lnTo>
                  <a:lnTo>
                    <a:pt x="40513" y="129413"/>
                  </a:lnTo>
                  <a:lnTo>
                    <a:pt x="44831" y="125857"/>
                  </a:lnTo>
                  <a:lnTo>
                    <a:pt x="59067" y="88455"/>
                  </a:lnTo>
                  <a:lnTo>
                    <a:pt x="87122" y="59817"/>
                  </a:lnTo>
                  <a:lnTo>
                    <a:pt x="88646" y="54991"/>
                  </a:lnTo>
                  <a:lnTo>
                    <a:pt x="87439" y="51193"/>
                  </a:lnTo>
                  <a:lnTo>
                    <a:pt x="87325" y="50825"/>
                  </a:lnTo>
                  <a:lnTo>
                    <a:pt x="87210" y="43180"/>
                  </a:lnTo>
                  <a:lnTo>
                    <a:pt x="87122" y="23495"/>
                  </a:lnTo>
                  <a:lnTo>
                    <a:pt x="95250" y="26416"/>
                  </a:lnTo>
                  <a:lnTo>
                    <a:pt x="101981" y="32385"/>
                  </a:lnTo>
                  <a:lnTo>
                    <a:pt x="105664" y="40386"/>
                  </a:lnTo>
                  <a:lnTo>
                    <a:pt x="107442" y="44196"/>
                  </a:lnTo>
                  <a:lnTo>
                    <a:pt x="111379" y="46609"/>
                  </a:lnTo>
                  <a:lnTo>
                    <a:pt x="116332" y="46609"/>
                  </a:lnTo>
                  <a:lnTo>
                    <a:pt x="117221" y="46482"/>
                  </a:lnTo>
                  <a:lnTo>
                    <a:pt x="117983" y="46228"/>
                  </a:lnTo>
                  <a:lnTo>
                    <a:pt x="125603" y="44196"/>
                  </a:lnTo>
                  <a:lnTo>
                    <a:pt x="133350" y="43180"/>
                  </a:lnTo>
                  <a:lnTo>
                    <a:pt x="227584" y="43180"/>
                  </a:lnTo>
                  <a:lnTo>
                    <a:pt x="265442" y="50825"/>
                  </a:lnTo>
                  <a:lnTo>
                    <a:pt x="296367" y="71653"/>
                  </a:lnTo>
                  <a:lnTo>
                    <a:pt x="317207" y="102501"/>
                  </a:lnTo>
                  <a:lnTo>
                    <a:pt x="324866" y="140208"/>
                  </a:lnTo>
                  <a:lnTo>
                    <a:pt x="324866" y="74625"/>
                  </a:lnTo>
                  <a:lnTo>
                    <a:pt x="292912" y="43180"/>
                  </a:lnTo>
                  <a:lnTo>
                    <a:pt x="238569" y="23622"/>
                  </a:lnTo>
                  <a:lnTo>
                    <a:pt x="227584" y="21590"/>
                  </a:lnTo>
                  <a:lnTo>
                    <a:pt x="134366" y="21590"/>
                  </a:lnTo>
                  <a:lnTo>
                    <a:pt x="127635" y="22225"/>
                  </a:lnTo>
                  <a:lnTo>
                    <a:pt x="120904" y="23622"/>
                  </a:lnTo>
                  <a:lnTo>
                    <a:pt x="120789" y="23495"/>
                  </a:lnTo>
                  <a:lnTo>
                    <a:pt x="112204" y="13716"/>
                  </a:lnTo>
                  <a:lnTo>
                    <a:pt x="101511" y="6286"/>
                  </a:lnTo>
                  <a:lnTo>
                    <a:pt x="89369" y="1625"/>
                  </a:lnTo>
                  <a:lnTo>
                    <a:pt x="76327" y="0"/>
                  </a:lnTo>
                  <a:lnTo>
                    <a:pt x="70358" y="0"/>
                  </a:lnTo>
                  <a:lnTo>
                    <a:pt x="65532" y="4826"/>
                  </a:lnTo>
                  <a:lnTo>
                    <a:pt x="65532" y="49149"/>
                  </a:lnTo>
                  <a:lnTo>
                    <a:pt x="52603" y="61518"/>
                  </a:lnTo>
                  <a:lnTo>
                    <a:pt x="41732" y="75590"/>
                  </a:lnTo>
                  <a:lnTo>
                    <a:pt x="33070" y="91109"/>
                  </a:lnTo>
                  <a:lnTo>
                    <a:pt x="26797" y="107823"/>
                  </a:lnTo>
                  <a:lnTo>
                    <a:pt x="4826" y="107823"/>
                  </a:lnTo>
                  <a:lnTo>
                    <a:pt x="0" y="112649"/>
                  </a:lnTo>
                  <a:lnTo>
                    <a:pt x="0" y="189230"/>
                  </a:lnTo>
                  <a:lnTo>
                    <a:pt x="4826" y="194183"/>
                  </a:lnTo>
                  <a:lnTo>
                    <a:pt x="35433" y="194183"/>
                  </a:lnTo>
                  <a:lnTo>
                    <a:pt x="45148" y="209956"/>
                  </a:lnTo>
                  <a:lnTo>
                    <a:pt x="57188" y="223951"/>
                  </a:lnTo>
                  <a:lnTo>
                    <a:pt x="71310" y="235927"/>
                  </a:lnTo>
                  <a:lnTo>
                    <a:pt x="87452" y="245745"/>
                  </a:lnTo>
                  <a:lnTo>
                    <a:pt x="87249" y="245745"/>
                  </a:lnTo>
                  <a:lnTo>
                    <a:pt x="87249" y="275590"/>
                  </a:lnTo>
                  <a:lnTo>
                    <a:pt x="91948" y="280416"/>
                  </a:lnTo>
                  <a:lnTo>
                    <a:pt x="147193" y="280416"/>
                  </a:lnTo>
                  <a:lnTo>
                    <a:pt x="152019" y="275590"/>
                  </a:lnTo>
                  <a:lnTo>
                    <a:pt x="152019" y="258826"/>
                  </a:lnTo>
                  <a:lnTo>
                    <a:pt x="216789" y="258826"/>
                  </a:lnTo>
                  <a:lnTo>
                    <a:pt x="216789" y="275590"/>
                  </a:lnTo>
                  <a:lnTo>
                    <a:pt x="221615" y="280416"/>
                  </a:lnTo>
                  <a:lnTo>
                    <a:pt x="276860" y="280416"/>
                  </a:lnTo>
                  <a:lnTo>
                    <a:pt x="281686" y="275590"/>
                  </a:lnTo>
                  <a:lnTo>
                    <a:pt x="281686" y="245745"/>
                  </a:lnTo>
                  <a:lnTo>
                    <a:pt x="306832" y="228549"/>
                  </a:lnTo>
                  <a:lnTo>
                    <a:pt x="326491" y="205943"/>
                  </a:lnTo>
                  <a:lnTo>
                    <a:pt x="339852" y="179133"/>
                  </a:lnTo>
                  <a:lnTo>
                    <a:pt x="346075" y="149352"/>
                  </a:lnTo>
                  <a:lnTo>
                    <a:pt x="350774" y="147701"/>
                  </a:lnTo>
                  <a:lnTo>
                    <a:pt x="355219" y="145161"/>
                  </a:lnTo>
                  <a:lnTo>
                    <a:pt x="358775" y="141605"/>
                  </a:lnTo>
                  <a:lnTo>
                    <a:pt x="365125" y="135636"/>
                  </a:lnTo>
                  <a:lnTo>
                    <a:pt x="368808" y="127381"/>
                  </a:lnTo>
                  <a:lnTo>
                    <a:pt x="368808" y="124206"/>
                  </a:lnTo>
                  <a:lnTo>
                    <a:pt x="368808" y="9110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" name="object 2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772656" y="2200655"/>
              <a:ext cx="108203" cy="109728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553711" y="2362200"/>
              <a:ext cx="65532" cy="158496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640580" y="2318004"/>
              <a:ext cx="64008" cy="202692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725924" y="2273808"/>
              <a:ext cx="65531" cy="246887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4511040" y="2200655"/>
              <a:ext cx="4617720" cy="368935"/>
            </a:xfrm>
            <a:custGeom>
              <a:avLst/>
              <a:gdLst/>
              <a:ahLst/>
              <a:cxnLst/>
              <a:rect l="l" t="t" r="r" b="b"/>
              <a:pathLst>
                <a:path w="4617720" h="368935">
                  <a:moveTo>
                    <a:pt x="350520" y="341249"/>
                  </a:moveTo>
                  <a:lnTo>
                    <a:pt x="345694" y="336550"/>
                  </a:lnTo>
                  <a:lnTo>
                    <a:pt x="21590" y="336550"/>
                  </a:lnTo>
                  <a:lnTo>
                    <a:pt x="21590" y="15494"/>
                  </a:lnTo>
                  <a:lnTo>
                    <a:pt x="16764" y="10668"/>
                  </a:lnTo>
                  <a:lnTo>
                    <a:pt x="10795" y="10668"/>
                  </a:lnTo>
                  <a:lnTo>
                    <a:pt x="4826" y="10668"/>
                  </a:lnTo>
                  <a:lnTo>
                    <a:pt x="0" y="15494"/>
                  </a:lnTo>
                  <a:lnTo>
                    <a:pt x="0" y="353314"/>
                  </a:lnTo>
                  <a:lnTo>
                    <a:pt x="4826" y="358140"/>
                  </a:lnTo>
                  <a:lnTo>
                    <a:pt x="345694" y="358140"/>
                  </a:lnTo>
                  <a:lnTo>
                    <a:pt x="350520" y="353314"/>
                  </a:lnTo>
                  <a:lnTo>
                    <a:pt x="350520" y="341249"/>
                  </a:lnTo>
                  <a:close/>
                </a:path>
                <a:path w="4617720" h="368935">
                  <a:moveTo>
                    <a:pt x="4617720" y="304038"/>
                  </a:moveTo>
                  <a:lnTo>
                    <a:pt x="4616247" y="294614"/>
                  </a:lnTo>
                  <a:lnTo>
                    <a:pt x="4610760" y="283933"/>
                  </a:lnTo>
                  <a:lnTo>
                    <a:pt x="4599610" y="272707"/>
                  </a:lnTo>
                  <a:lnTo>
                    <a:pt x="4596130" y="270624"/>
                  </a:lnTo>
                  <a:lnTo>
                    <a:pt x="4596130" y="304038"/>
                  </a:lnTo>
                  <a:lnTo>
                    <a:pt x="4594174" y="310032"/>
                  </a:lnTo>
                  <a:lnTo>
                    <a:pt x="4559173" y="331978"/>
                  </a:lnTo>
                  <a:lnTo>
                    <a:pt x="4512056" y="343268"/>
                  </a:lnTo>
                  <a:lnTo>
                    <a:pt x="4456176" y="347218"/>
                  </a:lnTo>
                  <a:lnTo>
                    <a:pt x="4427410" y="346214"/>
                  </a:lnTo>
                  <a:lnTo>
                    <a:pt x="4375289" y="338493"/>
                  </a:lnTo>
                  <a:lnTo>
                    <a:pt x="4335881" y="324497"/>
                  </a:lnTo>
                  <a:lnTo>
                    <a:pt x="4316222" y="304038"/>
                  </a:lnTo>
                  <a:lnTo>
                    <a:pt x="4321619" y="293662"/>
                  </a:lnTo>
                  <a:lnTo>
                    <a:pt x="4338256" y="282232"/>
                  </a:lnTo>
                  <a:lnTo>
                    <a:pt x="4366692" y="271614"/>
                  </a:lnTo>
                  <a:lnTo>
                    <a:pt x="4407535" y="263652"/>
                  </a:lnTo>
                  <a:lnTo>
                    <a:pt x="4447032" y="326009"/>
                  </a:lnTo>
                  <a:lnTo>
                    <a:pt x="4449191" y="329311"/>
                  </a:lnTo>
                  <a:lnTo>
                    <a:pt x="4452620" y="330962"/>
                  </a:lnTo>
                  <a:lnTo>
                    <a:pt x="4459605" y="330962"/>
                  </a:lnTo>
                  <a:lnTo>
                    <a:pt x="4463161" y="329311"/>
                  </a:lnTo>
                  <a:lnTo>
                    <a:pt x="4465193" y="326009"/>
                  </a:lnTo>
                  <a:lnTo>
                    <a:pt x="4481652" y="300101"/>
                  </a:lnTo>
                  <a:lnTo>
                    <a:pt x="4504817" y="263652"/>
                  </a:lnTo>
                  <a:lnTo>
                    <a:pt x="4545596" y="271614"/>
                  </a:lnTo>
                  <a:lnTo>
                    <a:pt x="4574044" y="282232"/>
                  </a:lnTo>
                  <a:lnTo>
                    <a:pt x="4590694" y="293662"/>
                  </a:lnTo>
                  <a:lnTo>
                    <a:pt x="4596130" y="304038"/>
                  </a:lnTo>
                  <a:lnTo>
                    <a:pt x="4596130" y="270624"/>
                  </a:lnTo>
                  <a:lnTo>
                    <a:pt x="4584522" y="263652"/>
                  </a:lnTo>
                  <a:lnTo>
                    <a:pt x="4581144" y="261620"/>
                  </a:lnTo>
                  <a:lnTo>
                    <a:pt x="4567593" y="256044"/>
                  </a:lnTo>
                  <a:lnTo>
                    <a:pt x="4552416" y="251142"/>
                  </a:lnTo>
                  <a:lnTo>
                    <a:pt x="4535843" y="247015"/>
                  </a:lnTo>
                  <a:lnTo>
                    <a:pt x="4517517" y="243586"/>
                  </a:lnTo>
                  <a:lnTo>
                    <a:pt x="4552569" y="188468"/>
                  </a:lnTo>
                  <a:lnTo>
                    <a:pt x="4552823" y="188214"/>
                  </a:lnTo>
                  <a:lnTo>
                    <a:pt x="4570641" y="150114"/>
                  </a:lnTo>
                  <a:lnTo>
                    <a:pt x="4574222" y="109385"/>
                  </a:lnTo>
                  <a:lnTo>
                    <a:pt x="4563884" y="69850"/>
                  </a:lnTo>
                  <a:lnTo>
                    <a:pt x="4553077" y="54229"/>
                  </a:lnTo>
                  <a:lnTo>
                    <a:pt x="4553077" y="119634"/>
                  </a:lnTo>
                  <a:lnTo>
                    <a:pt x="4551921" y="134531"/>
                  </a:lnTo>
                  <a:lnTo>
                    <a:pt x="4548517" y="148958"/>
                  </a:lnTo>
                  <a:lnTo>
                    <a:pt x="4542942" y="162699"/>
                  </a:lnTo>
                  <a:lnTo>
                    <a:pt x="4535297" y="175514"/>
                  </a:lnTo>
                  <a:lnTo>
                    <a:pt x="4534789" y="176403"/>
                  </a:lnTo>
                  <a:lnTo>
                    <a:pt x="4534408" y="176911"/>
                  </a:lnTo>
                  <a:lnTo>
                    <a:pt x="4534154" y="177165"/>
                  </a:lnTo>
                  <a:lnTo>
                    <a:pt x="4456176" y="300101"/>
                  </a:lnTo>
                  <a:lnTo>
                    <a:pt x="4433011" y="263652"/>
                  </a:lnTo>
                  <a:lnTo>
                    <a:pt x="4377893" y="176911"/>
                  </a:lnTo>
                  <a:lnTo>
                    <a:pt x="4375404" y="173482"/>
                  </a:lnTo>
                  <a:lnTo>
                    <a:pt x="4360049" y="131953"/>
                  </a:lnTo>
                  <a:lnTo>
                    <a:pt x="4359275" y="119634"/>
                  </a:lnTo>
                  <a:lnTo>
                    <a:pt x="4359402" y="114300"/>
                  </a:lnTo>
                  <a:lnTo>
                    <a:pt x="4368457" y="77901"/>
                  </a:lnTo>
                  <a:lnTo>
                    <a:pt x="4389539" y="48475"/>
                  </a:lnTo>
                  <a:lnTo>
                    <a:pt x="4419739" y="28778"/>
                  </a:lnTo>
                  <a:lnTo>
                    <a:pt x="4456176" y="21590"/>
                  </a:lnTo>
                  <a:lnTo>
                    <a:pt x="4493869" y="29324"/>
                  </a:lnTo>
                  <a:lnTo>
                    <a:pt x="4524667" y="50380"/>
                  </a:lnTo>
                  <a:lnTo>
                    <a:pt x="4545444" y="81546"/>
                  </a:lnTo>
                  <a:lnTo>
                    <a:pt x="4553077" y="119634"/>
                  </a:lnTo>
                  <a:lnTo>
                    <a:pt x="4553077" y="54229"/>
                  </a:lnTo>
                  <a:lnTo>
                    <a:pt x="4523524" y="21590"/>
                  </a:lnTo>
                  <a:lnTo>
                    <a:pt x="4478845" y="2222"/>
                  </a:lnTo>
                  <a:lnTo>
                    <a:pt x="4456176" y="0"/>
                  </a:lnTo>
                  <a:lnTo>
                    <a:pt x="4434192" y="2082"/>
                  </a:lnTo>
                  <a:lnTo>
                    <a:pt x="4392765" y="18656"/>
                  </a:lnTo>
                  <a:lnTo>
                    <a:pt x="4359795" y="50228"/>
                  </a:lnTo>
                  <a:lnTo>
                    <a:pt x="4341215" y="90805"/>
                  </a:lnTo>
                  <a:lnTo>
                    <a:pt x="4337685" y="119634"/>
                  </a:lnTo>
                  <a:lnTo>
                    <a:pt x="4338637" y="134531"/>
                  </a:lnTo>
                  <a:lnTo>
                    <a:pt x="4352429" y="176911"/>
                  </a:lnTo>
                  <a:lnTo>
                    <a:pt x="4352544" y="177165"/>
                  </a:lnTo>
                  <a:lnTo>
                    <a:pt x="4352671" y="177419"/>
                  </a:lnTo>
                  <a:lnTo>
                    <a:pt x="4354830" y="181356"/>
                  </a:lnTo>
                  <a:lnTo>
                    <a:pt x="4357370" y="185293"/>
                  </a:lnTo>
                  <a:lnTo>
                    <a:pt x="4360037" y="189103"/>
                  </a:lnTo>
                  <a:lnTo>
                    <a:pt x="4394746" y="243586"/>
                  </a:lnTo>
                  <a:lnTo>
                    <a:pt x="4394835" y="243713"/>
                  </a:lnTo>
                  <a:lnTo>
                    <a:pt x="4376712" y="247015"/>
                  </a:lnTo>
                  <a:lnTo>
                    <a:pt x="4359973" y="251142"/>
                  </a:lnTo>
                  <a:lnTo>
                    <a:pt x="4312729" y="272707"/>
                  </a:lnTo>
                  <a:lnTo>
                    <a:pt x="4294632" y="304038"/>
                  </a:lnTo>
                  <a:lnTo>
                    <a:pt x="4296676" y="315188"/>
                  </a:lnTo>
                  <a:lnTo>
                    <a:pt x="4345940" y="352425"/>
                  </a:lnTo>
                  <a:lnTo>
                    <a:pt x="4396575" y="364578"/>
                  </a:lnTo>
                  <a:lnTo>
                    <a:pt x="4456176" y="368808"/>
                  </a:lnTo>
                  <a:lnTo>
                    <a:pt x="4486694" y="367741"/>
                  </a:lnTo>
                  <a:lnTo>
                    <a:pt x="4515713" y="364578"/>
                  </a:lnTo>
                  <a:lnTo>
                    <a:pt x="4542523" y="359435"/>
                  </a:lnTo>
                  <a:lnTo>
                    <a:pt x="4566412" y="352425"/>
                  </a:lnTo>
                  <a:lnTo>
                    <a:pt x="4577550" y="347218"/>
                  </a:lnTo>
                  <a:lnTo>
                    <a:pt x="4592269" y="340347"/>
                  </a:lnTo>
                  <a:lnTo>
                    <a:pt x="4607915" y="327621"/>
                  </a:lnTo>
                  <a:lnTo>
                    <a:pt x="4615650" y="315188"/>
                  </a:lnTo>
                  <a:lnTo>
                    <a:pt x="4617720" y="30403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0" name="object 3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913816" y="2266187"/>
              <a:ext cx="108263" cy="108203"/>
            </a:xfrm>
            <a:prstGeom prst="rect">
              <a:avLst/>
            </a:prstGeom>
          </p:spPr>
        </p:pic>
        <p:sp>
          <p:nvSpPr>
            <p:cNvPr id="31" name="object 31"/>
            <p:cNvSpPr/>
            <p:nvPr/>
          </p:nvSpPr>
          <p:spPr>
            <a:xfrm>
              <a:off x="2322068" y="2183891"/>
              <a:ext cx="403860" cy="402590"/>
            </a:xfrm>
            <a:custGeom>
              <a:avLst/>
              <a:gdLst/>
              <a:ahLst/>
              <a:cxnLst/>
              <a:rect l="l" t="t" r="r" b="b"/>
              <a:pathLst>
                <a:path w="403860" h="402589">
                  <a:moveTo>
                    <a:pt x="146812" y="173736"/>
                  </a:moveTo>
                  <a:lnTo>
                    <a:pt x="144716" y="163804"/>
                  </a:lnTo>
                  <a:lnTo>
                    <a:pt x="139090" y="155549"/>
                  </a:lnTo>
                  <a:lnTo>
                    <a:pt x="130835" y="149923"/>
                  </a:lnTo>
                  <a:lnTo>
                    <a:pt x="120904" y="147828"/>
                  </a:lnTo>
                  <a:lnTo>
                    <a:pt x="110959" y="149923"/>
                  </a:lnTo>
                  <a:lnTo>
                    <a:pt x="102704" y="155549"/>
                  </a:lnTo>
                  <a:lnTo>
                    <a:pt x="97078" y="163804"/>
                  </a:lnTo>
                  <a:lnTo>
                    <a:pt x="94996" y="173736"/>
                  </a:lnTo>
                  <a:lnTo>
                    <a:pt x="97078" y="184111"/>
                  </a:lnTo>
                  <a:lnTo>
                    <a:pt x="102704" y="192316"/>
                  </a:lnTo>
                  <a:lnTo>
                    <a:pt x="110959" y="197713"/>
                  </a:lnTo>
                  <a:lnTo>
                    <a:pt x="120904" y="199644"/>
                  </a:lnTo>
                  <a:lnTo>
                    <a:pt x="130835" y="197713"/>
                  </a:lnTo>
                  <a:lnTo>
                    <a:pt x="139090" y="192316"/>
                  </a:lnTo>
                  <a:lnTo>
                    <a:pt x="144716" y="184111"/>
                  </a:lnTo>
                  <a:lnTo>
                    <a:pt x="146812" y="173736"/>
                  </a:lnTo>
                  <a:close/>
                </a:path>
                <a:path w="403860" h="402589">
                  <a:moveTo>
                    <a:pt x="229108" y="173736"/>
                  </a:moveTo>
                  <a:lnTo>
                    <a:pt x="227101" y="163804"/>
                  </a:lnTo>
                  <a:lnTo>
                    <a:pt x="221526" y="155549"/>
                  </a:lnTo>
                  <a:lnTo>
                    <a:pt x="213080" y="149923"/>
                  </a:lnTo>
                  <a:lnTo>
                    <a:pt x="202438" y="147828"/>
                  </a:lnTo>
                  <a:lnTo>
                    <a:pt x="192214" y="149923"/>
                  </a:lnTo>
                  <a:lnTo>
                    <a:pt x="183718" y="155549"/>
                  </a:lnTo>
                  <a:lnTo>
                    <a:pt x="177914" y="163804"/>
                  </a:lnTo>
                  <a:lnTo>
                    <a:pt x="175768" y="173736"/>
                  </a:lnTo>
                  <a:lnTo>
                    <a:pt x="177914" y="184111"/>
                  </a:lnTo>
                  <a:lnTo>
                    <a:pt x="183718" y="192316"/>
                  </a:lnTo>
                  <a:lnTo>
                    <a:pt x="192214" y="197713"/>
                  </a:lnTo>
                  <a:lnTo>
                    <a:pt x="202438" y="199644"/>
                  </a:lnTo>
                  <a:lnTo>
                    <a:pt x="213080" y="197713"/>
                  </a:lnTo>
                  <a:lnTo>
                    <a:pt x="221526" y="192316"/>
                  </a:lnTo>
                  <a:lnTo>
                    <a:pt x="227101" y="184111"/>
                  </a:lnTo>
                  <a:lnTo>
                    <a:pt x="229108" y="173736"/>
                  </a:lnTo>
                  <a:close/>
                </a:path>
                <a:path w="403860" h="402589">
                  <a:moveTo>
                    <a:pt x="308356" y="173736"/>
                  </a:moveTo>
                  <a:lnTo>
                    <a:pt x="306412" y="163804"/>
                  </a:lnTo>
                  <a:lnTo>
                    <a:pt x="301015" y="155549"/>
                  </a:lnTo>
                  <a:lnTo>
                    <a:pt x="292811" y="149923"/>
                  </a:lnTo>
                  <a:lnTo>
                    <a:pt x="282448" y="147828"/>
                  </a:lnTo>
                  <a:lnTo>
                    <a:pt x="272503" y="149923"/>
                  </a:lnTo>
                  <a:lnTo>
                    <a:pt x="264248" y="155549"/>
                  </a:lnTo>
                  <a:lnTo>
                    <a:pt x="258622" y="163804"/>
                  </a:lnTo>
                  <a:lnTo>
                    <a:pt x="256540" y="173736"/>
                  </a:lnTo>
                  <a:lnTo>
                    <a:pt x="258622" y="184111"/>
                  </a:lnTo>
                  <a:lnTo>
                    <a:pt x="264248" y="192316"/>
                  </a:lnTo>
                  <a:lnTo>
                    <a:pt x="272503" y="197713"/>
                  </a:lnTo>
                  <a:lnTo>
                    <a:pt x="282448" y="199644"/>
                  </a:lnTo>
                  <a:lnTo>
                    <a:pt x="292811" y="197713"/>
                  </a:lnTo>
                  <a:lnTo>
                    <a:pt x="301015" y="192316"/>
                  </a:lnTo>
                  <a:lnTo>
                    <a:pt x="306412" y="184111"/>
                  </a:lnTo>
                  <a:lnTo>
                    <a:pt x="308356" y="173736"/>
                  </a:lnTo>
                  <a:close/>
                </a:path>
                <a:path w="403860" h="402589">
                  <a:moveTo>
                    <a:pt x="403758" y="173659"/>
                  </a:moveTo>
                  <a:lnTo>
                    <a:pt x="399669" y="138887"/>
                  </a:lnTo>
                  <a:lnTo>
                    <a:pt x="387731" y="105410"/>
                  </a:lnTo>
                  <a:lnTo>
                    <a:pt x="377952" y="90347"/>
                  </a:lnTo>
                  <a:lnTo>
                    <a:pt x="377952" y="173659"/>
                  </a:lnTo>
                  <a:lnTo>
                    <a:pt x="374383" y="202095"/>
                  </a:lnTo>
                  <a:lnTo>
                    <a:pt x="337807" y="266090"/>
                  </a:lnTo>
                  <a:lnTo>
                    <a:pt x="301155" y="294855"/>
                  </a:lnTo>
                  <a:lnTo>
                    <a:pt x="255524" y="313829"/>
                  </a:lnTo>
                  <a:lnTo>
                    <a:pt x="202819" y="320675"/>
                  </a:lnTo>
                  <a:lnTo>
                    <a:pt x="198628" y="320675"/>
                  </a:lnTo>
                  <a:lnTo>
                    <a:pt x="190144" y="320294"/>
                  </a:lnTo>
                  <a:lnTo>
                    <a:pt x="183743" y="319824"/>
                  </a:lnTo>
                  <a:lnTo>
                    <a:pt x="177292" y="319151"/>
                  </a:lnTo>
                  <a:lnTo>
                    <a:pt x="173228" y="319151"/>
                  </a:lnTo>
                  <a:lnTo>
                    <a:pt x="169799" y="320294"/>
                  </a:lnTo>
                  <a:lnTo>
                    <a:pt x="170002" y="320294"/>
                  </a:lnTo>
                  <a:lnTo>
                    <a:pt x="166243" y="323088"/>
                  </a:lnTo>
                  <a:lnTo>
                    <a:pt x="132969" y="355219"/>
                  </a:lnTo>
                  <a:lnTo>
                    <a:pt x="132969" y="313055"/>
                  </a:lnTo>
                  <a:lnTo>
                    <a:pt x="129921" y="308102"/>
                  </a:lnTo>
                  <a:lnTo>
                    <a:pt x="124841" y="305054"/>
                  </a:lnTo>
                  <a:lnTo>
                    <a:pt x="103365" y="294855"/>
                  </a:lnTo>
                  <a:lnTo>
                    <a:pt x="83794" y="282219"/>
                  </a:lnTo>
                  <a:lnTo>
                    <a:pt x="67056" y="267792"/>
                  </a:lnTo>
                  <a:lnTo>
                    <a:pt x="53340" y="251841"/>
                  </a:lnTo>
                  <a:lnTo>
                    <a:pt x="32131" y="213055"/>
                  </a:lnTo>
                  <a:lnTo>
                    <a:pt x="25336" y="172427"/>
                  </a:lnTo>
                  <a:lnTo>
                    <a:pt x="32080" y="132334"/>
                  </a:lnTo>
                  <a:lnTo>
                    <a:pt x="51485" y="95173"/>
                  </a:lnTo>
                  <a:lnTo>
                    <a:pt x="82702" y="63309"/>
                  </a:lnTo>
                  <a:lnTo>
                    <a:pt x="124841" y="39116"/>
                  </a:lnTo>
                  <a:lnTo>
                    <a:pt x="180682" y="25069"/>
                  </a:lnTo>
                  <a:lnTo>
                    <a:pt x="201422" y="24130"/>
                  </a:lnTo>
                  <a:lnTo>
                    <a:pt x="255104" y="31216"/>
                  </a:lnTo>
                  <a:lnTo>
                    <a:pt x="301409" y="50723"/>
                  </a:lnTo>
                  <a:lnTo>
                    <a:pt x="338277" y="80022"/>
                  </a:lnTo>
                  <a:lnTo>
                    <a:pt x="363601" y="116459"/>
                  </a:lnTo>
                  <a:lnTo>
                    <a:pt x="377837" y="172427"/>
                  </a:lnTo>
                  <a:lnTo>
                    <a:pt x="377952" y="173659"/>
                  </a:lnTo>
                  <a:lnTo>
                    <a:pt x="377952" y="90347"/>
                  </a:lnTo>
                  <a:lnTo>
                    <a:pt x="333451" y="40995"/>
                  </a:lnTo>
                  <a:lnTo>
                    <a:pt x="294830" y="18897"/>
                  </a:lnTo>
                  <a:lnTo>
                    <a:pt x="250367" y="4902"/>
                  </a:lnTo>
                  <a:lnTo>
                    <a:pt x="201422" y="0"/>
                  </a:lnTo>
                  <a:lnTo>
                    <a:pt x="148043" y="6184"/>
                  </a:lnTo>
                  <a:lnTo>
                    <a:pt x="99974" y="23622"/>
                  </a:lnTo>
                  <a:lnTo>
                    <a:pt x="59156" y="50723"/>
                  </a:lnTo>
                  <a:lnTo>
                    <a:pt x="27609" y="85826"/>
                  </a:lnTo>
                  <a:lnTo>
                    <a:pt x="7226" y="127330"/>
                  </a:lnTo>
                  <a:lnTo>
                    <a:pt x="177" y="172427"/>
                  </a:lnTo>
                  <a:lnTo>
                    <a:pt x="0" y="173659"/>
                  </a:lnTo>
                  <a:lnTo>
                    <a:pt x="8051" y="222440"/>
                  </a:lnTo>
                  <a:lnTo>
                    <a:pt x="30454" y="265557"/>
                  </a:lnTo>
                  <a:lnTo>
                    <a:pt x="64554" y="301345"/>
                  </a:lnTo>
                  <a:lnTo>
                    <a:pt x="107696" y="328168"/>
                  </a:lnTo>
                  <a:lnTo>
                    <a:pt x="107696" y="392430"/>
                  </a:lnTo>
                  <a:lnTo>
                    <a:pt x="109728" y="397383"/>
                  </a:lnTo>
                  <a:lnTo>
                    <a:pt x="112776" y="399415"/>
                  </a:lnTo>
                  <a:lnTo>
                    <a:pt x="115189" y="401320"/>
                  </a:lnTo>
                  <a:lnTo>
                    <a:pt x="118237" y="402336"/>
                  </a:lnTo>
                  <a:lnTo>
                    <a:pt x="124714" y="402336"/>
                  </a:lnTo>
                  <a:lnTo>
                    <a:pt x="128270" y="401066"/>
                  </a:lnTo>
                  <a:lnTo>
                    <a:pt x="174218" y="355219"/>
                  </a:lnTo>
                  <a:lnTo>
                    <a:pt x="182245" y="347218"/>
                  </a:lnTo>
                  <a:lnTo>
                    <a:pt x="189738" y="347980"/>
                  </a:lnTo>
                  <a:lnTo>
                    <a:pt x="197231" y="348361"/>
                  </a:lnTo>
                  <a:lnTo>
                    <a:pt x="204470" y="348361"/>
                  </a:lnTo>
                  <a:lnTo>
                    <a:pt x="214998" y="347218"/>
                  </a:lnTo>
                  <a:lnTo>
                    <a:pt x="251980" y="343204"/>
                  </a:lnTo>
                  <a:lnTo>
                    <a:pt x="295567" y="328637"/>
                  </a:lnTo>
                  <a:lnTo>
                    <a:pt x="309016" y="320675"/>
                  </a:lnTo>
                  <a:lnTo>
                    <a:pt x="333844" y="305981"/>
                  </a:lnTo>
                  <a:lnTo>
                    <a:pt x="365366" y="276593"/>
                  </a:lnTo>
                  <a:lnTo>
                    <a:pt x="388747" y="241808"/>
                  </a:lnTo>
                  <a:lnTo>
                    <a:pt x="400088" y="208407"/>
                  </a:lnTo>
                  <a:lnTo>
                    <a:pt x="403758" y="17365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6333744" y="3666744"/>
              <a:ext cx="986155" cy="428625"/>
            </a:xfrm>
            <a:custGeom>
              <a:avLst/>
              <a:gdLst/>
              <a:ahLst/>
              <a:cxnLst/>
              <a:rect l="l" t="t" r="r" b="b"/>
              <a:pathLst>
                <a:path w="986154" h="428625">
                  <a:moveTo>
                    <a:pt x="493013" y="0"/>
                  </a:moveTo>
                  <a:lnTo>
                    <a:pt x="426114" y="1955"/>
                  </a:lnTo>
                  <a:lnTo>
                    <a:pt x="361950" y="7649"/>
                  </a:lnTo>
                  <a:lnTo>
                    <a:pt x="301109" y="16829"/>
                  </a:lnTo>
                  <a:lnTo>
                    <a:pt x="244178" y="29238"/>
                  </a:lnTo>
                  <a:lnTo>
                    <a:pt x="191746" y="44620"/>
                  </a:lnTo>
                  <a:lnTo>
                    <a:pt x="144398" y="62722"/>
                  </a:lnTo>
                  <a:lnTo>
                    <a:pt x="102724" y="83286"/>
                  </a:lnTo>
                  <a:lnTo>
                    <a:pt x="67309" y="106059"/>
                  </a:lnTo>
                  <a:lnTo>
                    <a:pt x="17610" y="157206"/>
                  </a:lnTo>
                  <a:lnTo>
                    <a:pt x="0" y="214121"/>
                  </a:lnTo>
                  <a:lnTo>
                    <a:pt x="4500" y="243173"/>
                  </a:lnTo>
                  <a:lnTo>
                    <a:pt x="38742" y="297459"/>
                  </a:lnTo>
                  <a:lnTo>
                    <a:pt x="102724" y="344957"/>
                  </a:lnTo>
                  <a:lnTo>
                    <a:pt x="144399" y="365521"/>
                  </a:lnTo>
                  <a:lnTo>
                    <a:pt x="191746" y="383623"/>
                  </a:lnTo>
                  <a:lnTo>
                    <a:pt x="244178" y="399005"/>
                  </a:lnTo>
                  <a:lnTo>
                    <a:pt x="301109" y="411414"/>
                  </a:lnTo>
                  <a:lnTo>
                    <a:pt x="361950" y="420594"/>
                  </a:lnTo>
                  <a:lnTo>
                    <a:pt x="426114" y="426288"/>
                  </a:lnTo>
                  <a:lnTo>
                    <a:pt x="493013" y="428243"/>
                  </a:lnTo>
                  <a:lnTo>
                    <a:pt x="559913" y="426288"/>
                  </a:lnTo>
                  <a:lnTo>
                    <a:pt x="624077" y="420594"/>
                  </a:lnTo>
                  <a:lnTo>
                    <a:pt x="684918" y="411414"/>
                  </a:lnTo>
                  <a:lnTo>
                    <a:pt x="741849" y="399005"/>
                  </a:lnTo>
                  <a:lnTo>
                    <a:pt x="794281" y="383623"/>
                  </a:lnTo>
                  <a:lnTo>
                    <a:pt x="841628" y="365521"/>
                  </a:lnTo>
                  <a:lnTo>
                    <a:pt x="883303" y="344957"/>
                  </a:lnTo>
                  <a:lnTo>
                    <a:pt x="918718" y="322184"/>
                  </a:lnTo>
                  <a:lnTo>
                    <a:pt x="968417" y="271037"/>
                  </a:lnTo>
                  <a:lnTo>
                    <a:pt x="986027" y="214121"/>
                  </a:lnTo>
                  <a:lnTo>
                    <a:pt x="981527" y="185070"/>
                  </a:lnTo>
                  <a:lnTo>
                    <a:pt x="947285" y="130784"/>
                  </a:lnTo>
                  <a:lnTo>
                    <a:pt x="883303" y="83286"/>
                  </a:lnTo>
                  <a:lnTo>
                    <a:pt x="841628" y="62722"/>
                  </a:lnTo>
                  <a:lnTo>
                    <a:pt x="794281" y="44620"/>
                  </a:lnTo>
                  <a:lnTo>
                    <a:pt x="741849" y="29238"/>
                  </a:lnTo>
                  <a:lnTo>
                    <a:pt x="684918" y="16829"/>
                  </a:lnTo>
                  <a:lnTo>
                    <a:pt x="624077" y="7649"/>
                  </a:lnTo>
                  <a:lnTo>
                    <a:pt x="559913" y="1955"/>
                  </a:lnTo>
                  <a:lnTo>
                    <a:pt x="493013" y="0"/>
                  </a:lnTo>
                  <a:close/>
                </a:path>
              </a:pathLst>
            </a:custGeom>
            <a:solidFill>
              <a:srgbClr val="B3D2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3"/>
          <p:cNvSpPr txBox="1"/>
          <p:nvPr/>
        </p:nvSpPr>
        <p:spPr>
          <a:xfrm>
            <a:off x="2526538" y="3780282"/>
            <a:ext cx="144780" cy="2724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600" spc="-50" dirty="0">
                <a:solidFill>
                  <a:srgbClr val="FFFFFF"/>
                </a:solidFill>
                <a:latin typeface="微軟正黑體"/>
                <a:cs typeface="微軟正黑體"/>
              </a:rPr>
              <a:t>1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4146803" y="3707891"/>
            <a:ext cx="986155" cy="428625"/>
          </a:xfrm>
          <a:custGeom>
            <a:avLst/>
            <a:gdLst/>
            <a:ahLst/>
            <a:cxnLst/>
            <a:rect l="l" t="t" r="r" b="b"/>
            <a:pathLst>
              <a:path w="986154" h="428625">
                <a:moveTo>
                  <a:pt x="493013" y="0"/>
                </a:moveTo>
                <a:lnTo>
                  <a:pt x="426114" y="1955"/>
                </a:lnTo>
                <a:lnTo>
                  <a:pt x="361949" y="7649"/>
                </a:lnTo>
                <a:lnTo>
                  <a:pt x="301109" y="16829"/>
                </a:lnTo>
                <a:lnTo>
                  <a:pt x="244178" y="29238"/>
                </a:lnTo>
                <a:lnTo>
                  <a:pt x="191746" y="44620"/>
                </a:lnTo>
                <a:lnTo>
                  <a:pt x="144398" y="62722"/>
                </a:lnTo>
                <a:lnTo>
                  <a:pt x="102724" y="83286"/>
                </a:lnTo>
                <a:lnTo>
                  <a:pt x="67309" y="106059"/>
                </a:lnTo>
                <a:lnTo>
                  <a:pt x="17610" y="157206"/>
                </a:lnTo>
                <a:lnTo>
                  <a:pt x="0" y="214121"/>
                </a:lnTo>
                <a:lnTo>
                  <a:pt x="4500" y="243173"/>
                </a:lnTo>
                <a:lnTo>
                  <a:pt x="38742" y="297459"/>
                </a:lnTo>
                <a:lnTo>
                  <a:pt x="102724" y="344957"/>
                </a:lnTo>
                <a:lnTo>
                  <a:pt x="144399" y="365521"/>
                </a:lnTo>
                <a:lnTo>
                  <a:pt x="191746" y="383623"/>
                </a:lnTo>
                <a:lnTo>
                  <a:pt x="244178" y="399005"/>
                </a:lnTo>
                <a:lnTo>
                  <a:pt x="301109" y="411414"/>
                </a:lnTo>
                <a:lnTo>
                  <a:pt x="361949" y="420594"/>
                </a:lnTo>
                <a:lnTo>
                  <a:pt x="426114" y="426288"/>
                </a:lnTo>
                <a:lnTo>
                  <a:pt x="493013" y="428243"/>
                </a:lnTo>
                <a:lnTo>
                  <a:pt x="559913" y="426288"/>
                </a:lnTo>
                <a:lnTo>
                  <a:pt x="624078" y="420594"/>
                </a:lnTo>
                <a:lnTo>
                  <a:pt x="684918" y="411414"/>
                </a:lnTo>
                <a:lnTo>
                  <a:pt x="741849" y="399005"/>
                </a:lnTo>
                <a:lnTo>
                  <a:pt x="794281" y="383623"/>
                </a:lnTo>
                <a:lnTo>
                  <a:pt x="841629" y="365521"/>
                </a:lnTo>
                <a:lnTo>
                  <a:pt x="883303" y="344957"/>
                </a:lnTo>
                <a:lnTo>
                  <a:pt x="918718" y="322184"/>
                </a:lnTo>
                <a:lnTo>
                  <a:pt x="968417" y="271037"/>
                </a:lnTo>
                <a:lnTo>
                  <a:pt x="986028" y="214121"/>
                </a:lnTo>
                <a:lnTo>
                  <a:pt x="981527" y="185070"/>
                </a:lnTo>
                <a:lnTo>
                  <a:pt x="947285" y="130784"/>
                </a:lnTo>
                <a:lnTo>
                  <a:pt x="883303" y="83286"/>
                </a:lnTo>
                <a:lnTo>
                  <a:pt x="841629" y="62722"/>
                </a:lnTo>
                <a:lnTo>
                  <a:pt x="794281" y="44620"/>
                </a:lnTo>
                <a:lnTo>
                  <a:pt x="741849" y="29238"/>
                </a:lnTo>
                <a:lnTo>
                  <a:pt x="684918" y="16829"/>
                </a:lnTo>
                <a:lnTo>
                  <a:pt x="624078" y="7649"/>
                </a:lnTo>
                <a:lnTo>
                  <a:pt x="559913" y="1955"/>
                </a:lnTo>
                <a:lnTo>
                  <a:pt x="493013" y="0"/>
                </a:lnTo>
                <a:close/>
              </a:path>
            </a:pathLst>
          </a:custGeom>
          <a:solidFill>
            <a:srgbClr val="5CACB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4567809" y="3780282"/>
            <a:ext cx="144780" cy="2724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600" spc="-50" dirty="0">
                <a:solidFill>
                  <a:srgbClr val="FFFFFF"/>
                </a:solidFill>
                <a:latin typeface="微軟正黑體"/>
                <a:cs typeface="微軟正黑體"/>
              </a:rPr>
              <a:t>2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6754748" y="3739388"/>
            <a:ext cx="144780" cy="2724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600" spc="-50" dirty="0">
                <a:solidFill>
                  <a:srgbClr val="FFFFFF"/>
                </a:solidFill>
                <a:latin typeface="微軟正黑體"/>
                <a:cs typeface="微軟正黑體"/>
              </a:rPr>
              <a:t>3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8471916" y="3709415"/>
            <a:ext cx="986155" cy="428625"/>
          </a:xfrm>
          <a:custGeom>
            <a:avLst/>
            <a:gdLst/>
            <a:ahLst/>
            <a:cxnLst/>
            <a:rect l="l" t="t" r="r" b="b"/>
            <a:pathLst>
              <a:path w="986154" h="428625">
                <a:moveTo>
                  <a:pt x="493013" y="0"/>
                </a:moveTo>
                <a:lnTo>
                  <a:pt x="426114" y="1955"/>
                </a:lnTo>
                <a:lnTo>
                  <a:pt x="361950" y="7649"/>
                </a:lnTo>
                <a:lnTo>
                  <a:pt x="301109" y="16829"/>
                </a:lnTo>
                <a:lnTo>
                  <a:pt x="244178" y="29238"/>
                </a:lnTo>
                <a:lnTo>
                  <a:pt x="191746" y="44620"/>
                </a:lnTo>
                <a:lnTo>
                  <a:pt x="144399" y="62722"/>
                </a:lnTo>
                <a:lnTo>
                  <a:pt x="102724" y="83286"/>
                </a:lnTo>
                <a:lnTo>
                  <a:pt x="67309" y="106059"/>
                </a:lnTo>
                <a:lnTo>
                  <a:pt x="17610" y="157206"/>
                </a:lnTo>
                <a:lnTo>
                  <a:pt x="0" y="214121"/>
                </a:lnTo>
                <a:lnTo>
                  <a:pt x="4500" y="243173"/>
                </a:lnTo>
                <a:lnTo>
                  <a:pt x="38742" y="297459"/>
                </a:lnTo>
                <a:lnTo>
                  <a:pt x="102724" y="344957"/>
                </a:lnTo>
                <a:lnTo>
                  <a:pt x="144399" y="365521"/>
                </a:lnTo>
                <a:lnTo>
                  <a:pt x="191746" y="383623"/>
                </a:lnTo>
                <a:lnTo>
                  <a:pt x="244178" y="399005"/>
                </a:lnTo>
                <a:lnTo>
                  <a:pt x="301109" y="411414"/>
                </a:lnTo>
                <a:lnTo>
                  <a:pt x="361950" y="420594"/>
                </a:lnTo>
                <a:lnTo>
                  <a:pt x="426114" y="426288"/>
                </a:lnTo>
                <a:lnTo>
                  <a:pt x="493013" y="428243"/>
                </a:lnTo>
                <a:lnTo>
                  <a:pt x="559913" y="426288"/>
                </a:lnTo>
                <a:lnTo>
                  <a:pt x="624077" y="420594"/>
                </a:lnTo>
                <a:lnTo>
                  <a:pt x="684918" y="411414"/>
                </a:lnTo>
                <a:lnTo>
                  <a:pt x="741849" y="399005"/>
                </a:lnTo>
                <a:lnTo>
                  <a:pt x="794281" y="383623"/>
                </a:lnTo>
                <a:lnTo>
                  <a:pt x="841628" y="365521"/>
                </a:lnTo>
                <a:lnTo>
                  <a:pt x="883303" y="344957"/>
                </a:lnTo>
                <a:lnTo>
                  <a:pt x="918718" y="322184"/>
                </a:lnTo>
                <a:lnTo>
                  <a:pt x="968417" y="271037"/>
                </a:lnTo>
                <a:lnTo>
                  <a:pt x="986027" y="214121"/>
                </a:lnTo>
                <a:lnTo>
                  <a:pt x="981527" y="185070"/>
                </a:lnTo>
                <a:lnTo>
                  <a:pt x="947285" y="130784"/>
                </a:lnTo>
                <a:lnTo>
                  <a:pt x="883303" y="83286"/>
                </a:lnTo>
                <a:lnTo>
                  <a:pt x="841628" y="62722"/>
                </a:lnTo>
                <a:lnTo>
                  <a:pt x="794281" y="44620"/>
                </a:lnTo>
                <a:lnTo>
                  <a:pt x="741849" y="29238"/>
                </a:lnTo>
                <a:lnTo>
                  <a:pt x="684918" y="16829"/>
                </a:lnTo>
                <a:lnTo>
                  <a:pt x="624077" y="7649"/>
                </a:lnTo>
                <a:lnTo>
                  <a:pt x="559913" y="1955"/>
                </a:lnTo>
                <a:lnTo>
                  <a:pt x="493013" y="0"/>
                </a:lnTo>
                <a:close/>
              </a:path>
            </a:pathLst>
          </a:custGeom>
          <a:solidFill>
            <a:srgbClr val="7BAA3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 txBox="1"/>
          <p:nvPr/>
        </p:nvSpPr>
        <p:spPr>
          <a:xfrm>
            <a:off x="8893302" y="3781805"/>
            <a:ext cx="144780" cy="27241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600" spc="-50" dirty="0">
                <a:solidFill>
                  <a:srgbClr val="FFFFFF"/>
                </a:solidFill>
                <a:latin typeface="微軟正黑體"/>
                <a:cs typeface="微軟正黑體"/>
              </a:rPr>
              <a:t>4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1722501" y="4361434"/>
            <a:ext cx="2052320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z="1600" spc="-25" dirty="0">
                <a:latin typeface="微軟正黑體"/>
                <a:cs typeface="微軟正黑體"/>
              </a:rPr>
              <a:t>設定可追蹤及檢視</a:t>
            </a:r>
            <a:r>
              <a:rPr sz="1600" spc="-20" dirty="0">
                <a:latin typeface="微軟正黑體"/>
                <a:cs typeface="微軟正黑體"/>
              </a:rPr>
              <a:t>AI</a:t>
            </a:r>
            <a:r>
              <a:rPr sz="1600" spc="-50" dirty="0">
                <a:latin typeface="微軟正黑體"/>
                <a:cs typeface="微軟正黑體"/>
              </a:rPr>
              <a:t>效</a:t>
            </a:r>
            <a:r>
              <a:rPr sz="1600" spc="-30" dirty="0">
                <a:latin typeface="微軟正黑體"/>
                <a:cs typeface="微軟正黑體"/>
              </a:rPr>
              <a:t>能的指標，以便後續評</a:t>
            </a:r>
            <a:r>
              <a:rPr sz="1600" spc="-35" dirty="0">
                <a:latin typeface="微軟正黑體"/>
                <a:cs typeface="微軟正黑體"/>
              </a:rPr>
              <a:t>估效益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1002791" y="4381500"/>
            <a:ext cx="641985" cy="585470"/>
          </a:xfrm>
          <a:custGeom>
            <a:avLst/>
            <a:gdLst/>
            <a:ahLst/>
            <a:cxnLst/>
            <a:rect l="l" t="t" r="r" b="b"/>
            <a:pathLst>
              <a:path w="641985" h="585470">
                <a:moveTo>
                  <a:pt x="544068" y="0"/>
                </a:moveTo>
                <a:lnTo>
                  <a:pt x="97536" y="0"/>
                </a:lnTo>
                <a:lnTo>
                  <a:pt x="59573" y="7667"/>
                </a:lnTo>
                <a:lnTo>
                  <a:pt x="28570" y="28575"/>
                </a:lnTo>
                <a:lnTo>
                  <a:pt x="7665" y="59578"/>
                </a:lnTo>
                <a:lnTo>
                  <a:pt x="0" y="97536"/>
                </a:lnTo>
                <a:lnTo>
                  <a:pt x="0" y="487680"/>
                </a:lnTo>
                <a:lnTo>
                  <a:pt x="7665" y="525637"/>
                </a:lnTo>
                <a:lnTo>
                  <a:pt x="28570" y="556641"/>
                </a:lnTo>
                <a:lnTo>
                  <a:pt x="59573" y="577548"/>
                </a:lnTo>
                <a:lnTo>
                  <a:pt x="97536" y="585216"/>
                </a:lnTo>
                <a:lnTo>
                  <a:pt x="544068" y="585216"/>
                </a:lnTo>
                <a:lnTo>
                  <a:pt x="582025" y="577548"/>
                </a:lnTo>
                <a:lnTo>
                  <a:pt x="613029" y="556640"/>
                </a:lnTo>
                <a:lnTo>
                  <a:pt x="633936" y="525637"/>
                </a:lnTo>
                <a:lnTo>
                  <a:pt x="641604" y="487680"/>
                </a:lnTo>
                <a:lnTo>
                  <a:pt x="641604" y="97536"/>
                </a:lnTo>
                <a:lnTo>
                  <a:pt x="633936" y="59578"/>
                </a:lnTo>
                <a:lnTo>
                  <a:pt x="613028" y="28575"/>
                </a:lnTo>
                <a:lnTo>
                  <a:pt x="582025" y="7667"/>
                </a:lnTo>
                <a:lnTo>
                  <a:pt x="544068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 txBox="1"/>
          <p:nvPr/>
        </p:nvSpPr>
        <p:spPr>
          <a:xfrm>
            <a:off x="1132433" y="4549266"/>
            <a:ext cx="382270" cy="239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b="1" spc="-25" dirty="0">
                <a:solidFill>
                  <a:srgbClr val="FFFFFF"/>
                </a:solidFill>
                <a:latin typeface="微軟正黑體"/>
                <a:cs typeface="微軟正黑體"/>
              </a:rPr>
              <a:t>目的</a:t>
            </a:r>
            <a:endParaRPr sz="1400">
              <a:latin typeface="微軟正黑體"/>
              <a:cs typeface="微軟正黑體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1002791" y="5262371"/>
            <a:ext cx="641985" cy="584200"/>
          </a:xfrm>
          <a:custGeom>
            <a:avLst/>
            <a:gdLst/>
            <a:ahLst/>
            <a:cxnLst/>
            <a:rect l="l" t="t" r="r" b="b"/>
            <a:pathLst>
              <a:path w="641985" h="584200">
                <a:moveTo>
                  <a:pt x="544322" y="0"/>
                </a:moveTo>
                <a:lnTo>
                  <a:pt x="97282" y="0"/>
                </a:lnTo>
                <a:lnTo>
                  <a:pt x="59418" y="7645"/>
                </a:lnTo>
                <a:lnTo>
                  <a:pt x="28495" y="28495"/>
                </a:lnTo>
                <a:lnTo>
                  <a:pt x="7645" y="59418"/>
                </a:lnTo>
                <a:lnTo>
                  <a:pt x="0" y="97281"/>
                </a:lnTo>
                <a:lnTo>
                  <a:pt x="0" y="486409"/>
                </a:lnTo>
                <a:lnTo>
                  <a:pt x="7645" y="524273"/>
                </a:lnTo>
                <a:lnTo>
                  <a:pt x="28495" y="555196"/>
                </a:lnTo>
                <a:lnTo>
                  <a:pt x="59418" y="576046"/>
                </a:lnTo>
                <a:lnTo>
                  <a:pt x="97282" y="583691"/>
                </a:lnTo>
                <a:lnTo>
                  <a:pt x="544322" y="583691"/>
                </a:lnTo>
                <a:lnTo>
                  <a:pt x="582185" y="576046"/>
                </a:lnTo>
                <a:lnTo>
                  <a:pt x="613108" y="555196"/>
                </a:lnTo>
                <a:lnTo>
                  <a:pt x="633958" y="524273"/>
                </a:lnTo>
                <a:lnTo>
                  <a:pt x="641604" y="486409"/>
                </a:lnTo>
                <a:lnTo>
                  <a:pt x="641604" y="97281"/>
                </a:lnTo>
                <a:lnTo>
                  <a:pt x="633958" y="59418"/>
                </a:lnTo>
                <a:lnTo>
                  <a:pt x="613108" y="28495"/>
                </a:lnTo>
                <a:lnTo>
                  <a:pt x="582185" y="7645"/>
                </a:lnTo>
                <a:lnTo>
                  <a:pt x="544322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 txBox="1"/>
          <p:nvPr/>
        </p:nvSpPr>
        <p:spPr>
          <a:xfrm>
            <a:off x="1132433" y="5429808"/>
            <a:ext cx="382270" cy="24002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30" dirty="0">
                <a:solidFill>
                  <a:srgbClr val="FFFFFF"/>
                </a:solidFill>
                <a:latin typeface="微軟正黑體"/>
                <a:cs typeface="微軟正黑體"/>
              </a:rPr>
              <a:t>作法</a:t>
            </a:r>
            <a:endParaRPr sz="1400">
              <a:latin typeface="微軟正黑體"/>
              <a:cs typeface="微軟正黑體"/>
            </a:endParaRPr>
          </a:p>
        </p:txBody>
      </p:sp>
      <p:sp>
        <p:nvSpPr>
          <p:cNvPr id="53" name="object 5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t>29</a:t>
            </a:fld>
            <a:endParaRPr spc="-25" dirty="0"/>
          </a:p>
        </p:txBody>
      </p:sp>
      <p:sp>
        <p:nvSpPr>
          <p:cNvPr id="44" name="object 44"/>
          <p:cNvSpPr txBox="1"/>
          <p:nvPr/>
        </p:nvSpPr>
        <p:spPr>
          <a:xfrm>
            <a:off x="1722501" y="5390184"/>
            <a:ext cx="192849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95"/>
              </a:spcBef>
              <a:buFont typeface="Wingdings"/>
              <a:buChar char=""/>
              <a:tabLst>
                <a:tab pos="299085" algn="l"/>
              </a:tabLst>
            </a:pPr>
            <a:r>
              <a:rPr sz="1600" spc="-30" dirty="0">
                <a:latin typeface="微軟正黑體"/>
                <a:cs typeface="微軟正黑體"/>
              </a:rPr>
              <a:t>企業部門主管</a:t>
            </a:r>
            <a:endParaRPr sz="1600">
              <a:latin typeface="微軟正黑體"/>
              <a:cs typeface="微軟正黑體"/>
            </a:endParaRPr>
          </a:p>
          <a:p>
            <a:pPr marL="299085" indent="-286385">
              <a:lnSpc>
                <a:spcPct val="100000"/>
              </a:lnSpc>
              <a:buFont typeface="Wingdings"/>
              <a:buChar char=""/>
              <a:tabLst>
                <a:tab pos="299085" algn="l"/>
              </a:tabLst>
            </a:pPr>
            <a:r>
              <a:rPr sz="1600" spc="-30" dirty="0">
                <a:latin typeface="微軟正黑體"/>
                <a:cs typeface="微軟正黑體"/>
              </a:rPr>
              <a:t>設定可量化且與</a:t>
            </a:r>
            <a:r>
              <a:rPr sz="1600" spc="-25" dirty="0">
                <a:latin typeface="微軟正黑體"/>
                <a:cs typeface="微軟正黑體"/>
              </a:rPr>
              <a:t>AI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2009013" y="5878169"/>
            <a:ext cx="164973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30" dirty="0">
                <a:latin typeface="微軟正黑體"/>
                <a:cs typeface="微軟正黑體"/>
              </a:rPr>
              <a:t>實際任務高度相關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2009013" y="6122009"/>
            <a:ext cx="635000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spc="-35" dirty="0">
                <a:latin typeface="微軟正黑體"/>
                <a:cs typeface="微軟正黑體"/>
              </a:rPr>
              <a:t>的指標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3955796" y="4361434"/>
            <a:ext cx="2052320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z="1600" spc="-30" dirty="0">
                <a:latin typeface="微軟正黑體"/>
                <a:cs typeface="微軟正黑體"/>
              </a:rPr>
              <a:t>確保輸入數據足夠且準</a:t>
            </a:r>
            <a:r>
              <a:rPr sz="1600" spc="-25" dirty="0">
                <a:latin typeface="微軟正黑體"/>
                <a:cs typeface="微軟正黑體"/>
              </a:rPr>
              <a:t>確，以提高</a:t>
            </a:r>
            <a:r>
              <a:rPr sz="1600" spc="-20" dirty="0">
                <a:latin typeface="微軟正黑體"/>
                <a:cs typeface="微軟正黑體"/>
              </a:rPr>
              <a:t>AI</a:t>
            </a:r>
            <a:r>
              <a:rPr sz="1600" spc="-35" dirty="0">
                <a:latin typeface="微軟正黑體"/>
                <a:cs typeface="微軟正黑體"/>
              </a:rPr>
              <a:t>模型的學</a:t>
            </a:r>
            <a:r>
              <a:rPr sz="1600" spc="-30" dirty="0">
                <a:latin typeface="微軟正黑體"/>
                <a:cs typeface="微軟正黑體"/>
              </a:rPr>
              <a:t>習效果和效能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6179946" y="4361434"/>
            <a:ext cx="204851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600" spc="-25" dirty="0">
                <a:latin typeface="微軟正黑體"/>
                <a:cs typeface="微軟正黑體"/>
              </a:rPr>
              <a:t>按業務需求設計</a:t>
            </a:r>
            <a:r>
              <a:rPr sz="1600" spc="-10" dirty="0">
                <a:latin typeface="微軟正黑體"/>
                <a:cs typeface="微軟正黑體"/>
              </a:rPr>
              <a:t>AI</a:t>
            </a:r>
            <a:r>
              <a:rPr sz="1600" spc="-40" dirty="0">
                <a:latin typeface="微軟正黑體"/>
                <a:cs typeface="微軟正黑體"/>
              </a:rPr>
              <a:t>分析項目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8551926" y="4361434"/>
            <a:ext cx="2052320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95"/>
              </a:spcBef>
            </a:pPr>
            <a:r>
              <a:rPr sz="1600" spc="-30" dirty="0">
                <a:latin typeface="微軟正黑體"/>
                <a:cs typeface="微軟正黑體"/>
              </a:rPr>
              <a:t>掌握建構方案及後續營</a:t>
            </a:r>
            <a:r>
              <a:rPr sz="1600" spc="-35" dirty="0">
                <a:latin typeface="微軟正黑體"/>
                <a:cs typeface="微軟正黑體"/>
              </a:rPr>
              <a:t>運成本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3872229" y="5390184"/>
            <a:ext cx="1933575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95"/>
              </a:spcBef>
              <a:buFont typeface="Wingdings"/>
              <a:buChar char=""/>
              <a:tabLst>
                <a:tab pos="299085" algn="l"/>
              </a:tabLst>
            </a:pPr>
            <a:r>
              <a:rPr sz="1600" spc="-30" dirty="0">
                <a:latin typeface="微軟正黑體"/>
                <a:cs typeface="微軟正黑體"/>
              </a:rPr>
              <a:t>企業部門主管</a:t>
            </a:r>
            <a:endParaRPr sz="1600">
              <a:latin typeface="微軟正黑體"/>
              <a:cs typeface="微軟正黑體"/>
            </a:endParaRPr>
          </a:p>
          <a:p>
            <a:pPr marL="299085" indent="-286385">
              <a:lnSpc>
                <a:spcPct val="100000"/>
              </a:lnSpc>
              <a:buFont typeface="Wingdings"/>
              <a:buChar char=""/>
              <a:tabLst>
                <a:tab pos="299085" algn="l"/>
              </a:tabLst>
            </a:pPr>
            <a:r>
              <a:rPr sz="1600" spc="-35" dirty="0">
                <a:latin typeface="微軟正黑體"/>
                <a:cs typeface="微軟正黑體"/>
              </a:rPr>
              <a:t>蒐集結構化、非結</a:t>
            </a:r>
            <a:endParaRPr sz="1600">
              <a:latin typeface="微軟正黑體"/>
              <a:cs typeface="微軟正黑體"/>
            </a:endParaRPr>
          </a:p>
          <a:p>
            <a:pPr marL="299085">
              <a:lnSpc>
                <a:spcPct val="100000"/>
              </a:lnSpc>
            </a:pPr>
            <a:r>
              <a:rPr sz="1600" spc="-35" dirty="0">
                <a:latin typeface="微軟正黑體"/>
                <a:cs typeface="微軟正黑體"/>
              </a:rPr>
              <a:t>構化數據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6134480" y="5390184"/>
            <a:ext cx="1929764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9085" indent="-286385">
              <a:lnSpc>
                <a:spcPct val="100000"/>
              </a:lnSpc>
              <a:spcBef>
                <a:spcPts val="95"/>
              </a:spcBef>
              <a:buFont typeface="Wingdings"/>
              <a:buChar char=""/>
              <a:tabLst>
                <a:tab pos="299085" algn="l"/>
              </a:tabLst>
            </a:pPr>
            <a:r>
              <a:rPr sz="1600" spc="-30" dirty="0">
                <a:latin typeface="微軟正黑體"/>
                <a:cs typeface="微軟正黑體"/>
              </a:rPr>
              <a:t>企業部門主管</a:t>
            </a:r>
            <a:endParaRPr sz="1600">
              <a:latin typeface="微軟正黑體"/>
              <a:cs typeface="微軟正黑體"/>
            </a:endParaRPr>
          </a:p>
          <a:p>
            <a:pPr marL="299085" indent="-286385">
              <a:lnSpc>
                <a:spcPct val="100000"/>
              </a:lnSpc>
              <a:buFont typeface="Wingdings"/>
              <a:buChar char=""/>
              <a:tabLst>
                <a:tab pos="299085" algn="l"/>
              </a:tabLst>
            </a:pPr>
            <a:r>
              <a:rPr sz="1600" spc="-30" dirty="0">
                <a:latin typeface="微軟正黑體"/>
                <a:cs typeface="微軟正黑體"/>
              </a:rPr>
              <a:t>設定</a:t>
            </a:r>
            <a:r>
              <a:rPr sz="1600" spc="-20" dirty="0">
                <a:latin typeface="微軟正黑體"/>
                <a:cs typeface="微軟正黑體"/>
              </a:rPr>
              <a:t>AI</a:t>
            </a:r>
            <a:r>
              <a:rPr sz="1600" spc="-35" dirty="0">
                <a:latin typeface="微軟正黑體"/>
                <a:cs typeface="微軟正黑體"/>
              </a:rPr>
              <a:t>分析項目、</a:t>
            </a:r>
            <a:endParaRPr sz="1600">
              <a:latin typeface="微軟正黑體"/>
              <a:cs typeface="微軟正黑體"/>
            </a:endParaRPr>
          </a:p>
          <a:p>
            <a:pPr marL="299085">
              <a:lnSpc>
                <a:spcPct val="100000"/>
              </a:lnSpc>
            </a:pPr>
            <a:r>
              <a:rPr sz="1600" spc="-30" dirty="0">
                <a:latin typeface="微軟正黑體"/>
                <a:cs typeface="微軟正黑體"/>
              </a:rPr>
              <a:t>預測時間範疇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8507094" y="5390184"/>
            <a:ext cx="1933575" cy="10007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98450" indent="-285750" algn="just">
              <a:lnSpc>
                <a:spcPct val="100000"/>
              </a:lnSpc>
              <a:spcBef>
                <a:spcPts val="95"/>
              </a:spcBef>
              <a:buFont typeface="Wingdings"/>
              <a:buChar char=""/>
              <a:tabLst>
                <a:tab pos="298450" algn="l"/>
              </a:tabLst>
            </a:pPr>
            <a:r>
              <a:rPr sz="1600" spc="-30" dirty="0">
                <a:latin typeface="微軟正黑體"/>
                <a:cs typeface="微軟正黑體"/>
              </a:rPr>
              <a:t>企業部門主管</a:t>
            </a:r>
            <a:endParaRPr sz="1600">
              <a:latin typeface="微軟正黑體"/>
              <a:cs typeface="微軟正黑體"/>
            </a:endParaRPr>
          </a:p>
          <a:p>
            <a:pPr marL="297815" marR="5080" indent="-285750" algn="just">
              <a:lnSpc>
                <a:spcPct val="100000"/>
              </a:lnSpc>
              <a:buFont typeface="Wingdings"/>
              <a:buChar char=""/>
              <a:tabLst>
                <a:tab pos="299085" algn="l"/>
              </a:tabLst>
            </a:pPr>
            <a:r>
              <a:rPr sz="1600" spc="-35" dirty="0">
                <a:latin typeface="微軟正黑體"/>
                <a:cs typeface="微軟正黑體"/>
              </a:rPr>
              <a:t>計算人事、方案軟	</a:t>
            </a:r>
            <a:r>
              <a:rPr sz="1600" spc="-30" dirty="0">
                <a:latin typeface="微軟正黑體"/>
                <a:cs typeface="微軟正黑體"/>
              </a:rPr>
              <a:t>硬體、開發、系統	整合、營運等費用</a:t>
            </a:r>
            <a:endParaRPr sz="1600">
              <a:latin typeface="微軟正黑體"/>
              <a:cs typeface="微軟正黑體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步驟四：初估</a:t>
            </a:r>
            <a:r>
              <a:rPr spc="-25" dirty="0"/>
              <a:t>AI</a:t>
            </a:r>
            <a:r>
              <a:rPr spc="-15" dirty="0"/>
              <a:t>導入成本</a:t>
            </a:r>
          </a:p>
        </p:txBody>
      </p:sp>
      <p:sp>
        <p:nvSpPr>
          <p:cNvPr id="5" name="object 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t>30</a:t>
            </a:fld>
            <a:endParaRPr spc="-25" dirty="0"/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1526857" y="1331213"/>
          <a:ext cx="9346563" cy="495109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379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71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01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355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0365">
                <a:tc>
                  <a:txBody>
                    <a:bodyPr/>
                    <a:lstStyle/>
                    <a:p>
                      <a:pPr marL="11747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800" b="1" spc="-15" dirty="0">
                          <a:latin typeface="微軟正黑體"/>
                          <a:cs typeface="微軟正黑體"/>
                        </a:rPr>
                        <a:t>費用項目</a:t>
                      </a:r>
                      <a:endParaRPr sz="1800">
                        <a:latin typeface="微軟正黑體"/>
                        <a:cs typeface="微軟正黑體"/>
                      </a:endParaRPr>
                    </a:p>
                  </a:txBody>
                  <a:tcPr marL="0" marR="0" marT="44450" marB="0">
                    <a:lnL w="9525">
                      <a:solidFill>
                        <a:srgbClr val="D6D7D7"/>
                      </a:solidFill>
                      <a:prstDash val="solid"/>
                    </a:lnL>
                    <a:solidFill>
                      <a:srgbClr val="DCDDDD"/>
                    </a:solidFill>
                  </a:tcPr>
                </a:tc>
                <a:tc>
                  <a:txBody>
                    <a:bodyPr/>
                    <a:lstStyle/>
                    <a:p>
                      <a:pPr marR="24130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800" b="1" spc="-15" dirty="0">
                          <a:latin typeface="微軟正黑體"/>
                          <a:cs typeface="微軟正黑體"/>
                        </a:rPr>
                        <a:t>計算項目</a:t>
                      </a:r>
                      <a:endParaRPr sz="1800">
                        <a:latin typeface="微軟正黑體"/>
                        <a:cs typeface="微軟正黑體"/>
                      </a:endParaRPr>
                    </a:p>
                  </a:txBody>
                  <a:tcPr marL="0" marR="0" marT="44450" marB="0">
                    <a:solidFill>
                      <a:srgbClr val="DCDDDD"/>
                    </a:solidFill>
                  </a:tcPr>
                </a:tc>
                <a:tc>
                  <a:txBody>
                    <a:bodyPr/>
                    <a:lstStyle/>
                    <a:p>
                      <a:pPr marL="885825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800" b="1" spc="-15" dirty="0">
                          <a:latin typeface="微軟正黑體"/>
                          <a:cs typeface="微軟正黑體"/>
                        </a:rPr>
                        <a:t>自建方案</a:t>
                      </a:r>
                      <a:endParaRPr sz="1800">
                        <a:latin typeface="微軟正黑體"/>
                        <a:cs typeface="微軟正黑體"/>
                      </a:endParaRPr>
                    </a:p>
                  </a:txBody>
                  <a:tcPr marL="0" marR="0" marT="44450" marB="0">
                    <a:solidFill>
                      <a:srgbClr val="DCDDDD"/>
                    </a:solidFill>
                  </a:tcPr>
                </a:tc>
                <a:tc>
                  <a:txBody>
                    <a:bodyPr/>
                    <a:lstStyle/>
                    <a:p>
                      <a:pPr marL="29845" algn="ctr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sz="1800" b="1" spc="-25" dirty="0">
                          <a:latin typeface="微軟正黑體"/>
                          <a:cs typeface="微軟正黑體"/>
                        </a:rPr>
                        <a:t>委外</a:t>
                      </a:r>
                      <a:endParaRPr sz="1800">
                        <a:latin typeface="微軟正黑體"/>
                        <a:cs typeface="微軟正黑體"/>
                      </a:endParaRPr>
                    </a:p>
                  </a:txBody>
                  <a:tcPr marL="0" marR="0" marT="44450" marB="0">
                    <a:lnR w="9525">
                      <a:solidFill>
                        <a:srgbClr val="D6D7D7"/>
                      </a:solidFill>
                      <a:prstDash val="solid"/>
                    </a:lnR>
                    <a:solidFill>
                      <a:srgbClr val="DC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78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600" b="1" spc="-35" dirty="0">
                          <a:latin typeface="微軟正黑體"/>
                          <a:cs typeface="微軟正黑體"/>
                        </a:rPr>
                        <a:t>人力費用</a:t>
                      </a:r>
                      <a:endParaRPr sz="1600">
                        <a:latin typeface="微軟正黑體"/>
                        <a:cs typeface="微軟正黑體"/>
                      </a:endParaRPr>
                    </a:p>
                  </a:txBody>
                  <a:tcPr marL="0" marR="0" marT="44450" marB="0">
                    <a:lnL w="9525">
                      <a:solidFill>
                        <a:srgbClr val="D6D7D7"/>
                      </a:solidFill>
                      <a:prstDash val="solid"/>
                    </a:lnL>
                    <a:lnB w="9525">
                      <a:solidFill>
                        <a:srgbClr val="D6D7D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77495" marR="155575" indent="-172720">
                        <a:lnSpc>
                          <a:spcPct val="100000"/>
                        </a:lnSpc>
                        <a:spcBef>
                          <a:spcPts val="1010"/>
                        </a:spcBef>
                        <a:buFont typeface="Arial"/>
                        <a:buChar char="•"/>
                        <a:tabLst>
                          <a:tab pos="277495" algn="l"/>
                        </a:tabLst>
                      </a:pPr>
                      <a:r>
                        <a:rPr sz="1200" spc="-10" dirty="0">
                          <a:latin typeface="微軟正黑體"/>
                          <a:cs typeface="微軟正黑體"/>
                        </a:rPr>
                        <a:t>自建:專案項目管理人員、執行人員、技術人</a:t>
                      </a:r>
                      <a:r>
                        <a:rPr sz="1200" spc="-20" dirty="0">
                          <a:latin typeface="微軟正黑體"/>
                          <a:cs typeface="微軟正黑體"/>
                        </a:rPr>
                        <a:t>員投入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  <a:p>
                      <a:pPr marL="278130" indent="-17272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278130" algn="l"/>
                        </a:tabLst>
                      </a:pPr>
                      <a:r>
                        <a:rPr sz="1200" spc="-15" dirty="0">
                          <a:latin typeface="微軟正黑體"/>
                          <a:cs typeface="微軟正黑體"/>
                        </a:rPr>
                        <a:t>委外:專案項目管理人員，加上委外費用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</a:txBody>
                  <a:tcPr marL="0" marR="0" marT="128270" marB="0">
                    <a:lnB w="9525">
                      <a:solidFill>
                        <a:srgbClr val="D6D7D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19075" indent="-173355">
                        <a:lnSpc>
                          <a:spcPct val="100000"/>
                        </a:lnSpc>
                        <a:spcBef>
                          <a:spcPts val="1010"/>
                        </a:spcBef>
                        <a:buFont typeface="Arial"/>
                        <a:buChar char="•"/>
                        <a:tabLst>
                          <a:tab pos="219075" algn="l"/>
                        </a:tabLst>
                      </a:pPr>
                      <a:r>
                        <a:rPr sz="1200" spc="-5" dirty="0">
                          <a:latin typeface="微軟正黑體"/>
                          <a:cs typeface="微軟正黑體"/>
                        </a:rPr>
                        <a:t>專案人員:人數</a:t>
                      </a:r>
                      <a:r>
                        <a:rPr sz="1200" spc="-20" dirty="0">
                          <a:latin typeface="微軟正黑體"/>
                          <a:cs typeface="微軟正黑體"/>
                        </a:rPr>
                        <a:t>X</a:t>
                      </a:r>
                      <a:r>
                        <a:rPr sz="1200" spc="-5" dirty="0">
                          <a:latin typeface="微軟正黑體"/>
                          <a:cs typeface="微軟正黑體"/>
                        </a:rPr>
                        <a:t>投入時間佔比</a:t>
                      </a:r>
                      <a:r>
                        <a:rPr sz="1200" spc="-20" dirty="0">
                          <a:latin typeface="微軟正黑體"/>
                          <a:cs typeface="微軟正黑體"/>
                        </a:rPr>
                        <a:t>X</a:t>
                      </a:r>
                      <a:r>
                        <a:rPr sz="1200" spc="-25" dirty="0">
                          <a:latin typeface="微軟正黑體"/>
                          <a:cs typeface="微軟正黑體"/>
                        </a:rPr>
                        <a:t>薪資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  <a:p>
                      <a:pPr marL="219075" indent="-17335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219075" algn="l"/>
                        </a:tabLst>
                      </a:pPr>
                      <a:r>
                        <a:rPr sz="1200" spc="-5" dirty="0">
                          <a:latin typeface="微軟正黑體"/>
                          <a:cs typeface="微軟正黑體"/>
                        </a:rPr>
                        <a:t>技術人員:人數</a:t>
                      </a:r>
                      <a:r>
                        <a:rPr sz="1200" spc="-20" dirty="0">
                          <a:latin typeface="微軟正黑體"/>
                          <a:cs typeface="微軟正黑體"/>
                        </a:rPr>
                        <a:t>X</a:t>
                      </a:r>
                      <a:r>
                        <a:rPr sz="1200" spc="-5" dirty="0">
                          <a:latin typeface="微軟正黑體"/>
                          <a:cs typeface="微軟正黑體"/>
                        </a:rPr>
                        <a:t>投入時間佔比</a:t>
                      </a:r>
                      <a:r>
                        <a:rPr sz="1200" spc="-20" dirty="0">
                          <a:latin typeface="微軟正黑體"/>
                          <a:cs typeface="微軟正黑體"/>
                        </a:rPr>
                        <a:t>X</a:t>
                      </a:r>
                      <a:r>
                        <a:rPr sz="1200" spc="-25" dirty="0">
                          <a:latin typeface="微軟正黑體"/>
                          <a:cs typeface="微軟正黑體"/>
                        </a:rPr>
                        <a:t>薪資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  <a:p>
                      <a:pPr marL="218440" indent="-17272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218440" algn="l"/>
                          <a:tab pos="1209675" algn="l"/>
                        </a:tabLst>
                      </a:pPr>
                      <a:r>
                        <a:rPr sz="1200" spc="-10" dirty="0">
                          <a:latin typeface="微軟正黑體"/>
                          <a:cs typeface="微軟正黑體"/>
                        </a:rPr>
                        <a:t>共</a:t>
                      </a:r>
                      <a:r>
                        <a:rPr sz="1200" spc="-50" dirty="0">
                          <a:latin typeface="微軟正黑體"/>
                          <a:cs typeface="微軟正黑體"/>
                        </a:rPr>
                        <a:t>計</a:t>
                      </a:r>
                      <a:r>
                        <a:rPr sz="1200" u="sng" dirty="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sz="1200" u="none" spc="-50" dirty="0">
                          <a:latin typeface="微軟正黑體"/>
                          <a:cs typeface="微軟正黑體"/>
                        </a:rPr>
                        <a:t>$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</a:txBody>
                  <a:tcPr marL="0" marR="0" marT="128270" marB="0">
                    <a:lnB w="9525">
                      <a:solidFill>
                        <a:srgbClr val="D6D7D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4005" marR="178435" indent="-172720">
                        <a:lnSpc>
                          <a:spcPct val="100000"/>
                        </a:lnSpc>
                        <a:spcBef>
                          <a:spcPts val="290"/>
                        </a:spcBef>
                        <a:buFont typeface="Arial"/>
                        <a:buChar char="•"/>
                        <a:tabLst>
                          <a:tab pos="294005" algn="l"/>
                        </a:tabLst>
                      </a:pPr>
                      <a:r>
                        <a:rPr sz="1200" spc="-5" dirty="0">
                          <a:latin typeface="微軟正黑體"/>
                          <a:cs typeface="微軟正黑體"/>
                        </a:rPr>
                        <a:t>專案人員:人數</a:t>
                      </a:r>
                      <a:r>
                        <a:rPr sz="1200" spc="-20" dirty="0">
                          <a:latin typeface="微軟正黑體"/>
                          <a:cs typeface="微軟正黑體"/>
                        </a:rPr>
                        <a:t>X</a:t>
                      </a:r>
                      <a:r>
                        <a:rPr sz="1200" spc="-15" dirty="0">
                          <a:latin typeface="微軟正黑體"/>
                          <a:cs typeface="微軟正黑體"/>
                        </a:rPr>
                        <a:t>投入時間</a:t>
                      </a:r>
                      <a:r>
                        <a:rPr sz="1200" dirty="0">
                          <a:latin typeface="微軟正黑體"/>
                          <a:cs typeface="微軟正黑體"/>
                        </a:rPr>
                        <a:t>佔比</a:t>
                      </a:r>
                      <a:r>
                        <a:rPr sz="1200" spc="-20" dirty="0">
                          <a:latin typeface="微軟正黑體"/>
                          <a:cs typeface="微軟正黑體"/>
                        </a:rPr>
                        <a:t>X</a:t>
                      </a:r>
                      <a:r>
                        <a:rPr sz="1200" spc="-25" dirty="0">
                          <a:latin typeface="微軟正黑體"/>
                          <a:cs typeface="微軟正黑體"/>
                        </a:rPr>
                        <a:t>薪資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  <a:p>
                      <a:pPr marL="295275" indent="-17335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295275" algn="l"/>
                          <a:tab pos="1590040" algn="l"/>
                        </a:tabLst>
                      </a:pPr>
                      <a:r>
                        <a:rPr sz="1200" dirty="0">
                          <a:latin typeface="微軟正黑體"/>
                          <a:cs typeface="微軟正黑體"/>
                        </a:rPr>
                        <a:t>委外費</a:t>
                      </a:r>
                      <a:r>
                        <a:rPr sz="1200" spc="-50" dirty="0">
                          <a:latin typeface="微軟正黑體"/>
                          <a:cs typeface="微軟正黑體"/>
                        </a:rPr>
                        <a:t>用</a:t>
                      </a:r>
                      <a:r>
                        <a:rPr sz="1200" u="sng" dirty="0">
                          <a:uFill>
                            <a:solidFill>
                              <a:srgbClr val="000000"/>
                            </a:solidFill>
                          </a:uFill>
                          <a:latin typeface="微軟正黑體"/>
                          <a:cs typeface="微軟正黑體"/>
                        </a:rPr>
                        <a:t>	</a:t>
                      </a:r>
                      <a:r>
                        <a:rPr sz="1200" u="none" spc="-50" dirty="0">
                          <a:latin typeface="微軟正黑體"/>
                          <a:cs typeface="微軟正黑體"/>
                        </a:rPr>
                        <a:t>$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  <a:p>
                      <a:pPr marL="295275" indent="-17335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295275" algn="l"/>
                          <a:tab pos="1560195" algn="l"/>
                        </a:tabLst>
                      </a:pPr>
                      <a:r>
                        <a:rPr sz="1200" dirty="0">
                          <a:latin typeface="微軟正黑體"/>
                          <a:cs typeface="微軟正黑體"/>
                        </a:rPr>
                        <a:t>共</a:t>
                      </a:r>
                      <a:r>
                        <a:rPr sz="1200" spc="-50" dirty="0">
                          <a:latin typeface="微軟正黑體"/>
                          <a:cs typeface="微軟正黑體"/>
                        </a:rPr>
                        <a:t>計</a:t>
                      </a:r>
                      <a:r>
                        <a:rPr sz="1200" u="sng" dirty="0">
                          <a:uFill>
                            <a:solidFill>
                              <a:srgbClr val="000000"/>
                            </a:solidFill>
                          </a:uFill>
                          <a:latin typeface="微軟正黑體"/>
                          <a:cs typeface="微軟正黑體"/>
                        </a:rPr>
                        <a:t>	</a:t>
                      </a:r>
                      <a:r>
                        <a:rPr sz="1200" u="none" spc="-50" dirty="0">
                          <a:latin typeface="微軟正黑體"/>
                          <a:cs typeface="微軟正黑體"/>
                        </a:rPr>
                        <a:t>$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</a:txBody>
                  <a:tcPr marL="0" marR="0" marT="36830" marB="0">
                    <a:lnR w="9525">
                      <a:solidFill>
                        <a:srgbClr val="D6D7D7"/>
                      </a:solidFill>
                      <a:prstDash val="solid"/>
                    </a:lnR>
                    <a:lnB w="9525">
                      <a:solidFill>
                        <a:srgbClr val="D6D7D7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0520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110"/>
                        </a:spcBef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sz="1600" b="1" spc="-35" dirty="0">
                          <a:latin typeface="微軟正黑體"/>
                          <a:cs typeface="微軟正黑體"/>
                        </a:rPr>
                        <a:t>軟體費用</a:t>
                      </a:r>
                      <a:endParaRPr sz="1600">
                        <a:latin typeface="微軟正黑體"/>
                        <a:cs typeface="微軟正黑體"/>
                      </a:endParaRPr>
                    </a:p>
                  </a:txBody>
                  <a:tcPr marL="0" marR="0" marT="140970" marB="0">
                    <a:lnL w="9525">
                      <a:solidFill>
                        <a:srgbClr val="D6D7D7"/>
                      </a:solidFill>
                      <a:prstDash val="solid"/>
                    </a:lnL>
                    <a:lnT w="9525">
                      <a:solidFill>
                        <a:srgbClr val="D6D7D7"/>
                      </a:solidFill>
                      <a:prstDash val="solid"/>
                    </a:lnT>
                    <a:lnB w="9525">
                      <a:solidFill>
                        <a:srgbClr val="D6D7D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78765" indent="-173355">
                        <a:lnSpc>
                          <a:spcPct val="100000"/>
                        </a:lnSpc>
                        <a:spcBef>
                          <a:spcPts val="330"/>
                        </a:spcBef>
                        <a:buFont typeface="Arial"/>
                        <a:buChar char="•"/>
                        <a:tabLst>
                          <a:tab pos="278765" algn="l"/>
                        </a:tabLst>
                      </a:pPr>
                      <a:r>
                        <a:rPr sz="1200" spc="-5" dirty="0">
                          <a:latin typeface="微軟正黑體"/>
                          <a:cs typeface="微軟正黑體"/>
                        </a:rPr>
                        <a:t>額外導入的資訊系統、資安軟體費用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  <a:p>
                      <a:pPr marL="278765" indent="-17335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278765" algn="l"/>
                        </a:tabLst>
                      </a:pPr>
                      <a:r>
                        <a:rPr sz="1200" spc="-20" dirty="0">
                          <a:latin typeface="微軟正黑體"/>
                          <a:cs typeface="微軟正黑體"/>
                        </a:rPr>
                        <a:t>AI</a:t>
                      </a:r>
                      <a:r>
                        <a:rPr sz="1200" spc="-5" dirty="0">
                          <a:latin typeface="微軟正黑體"/>
                          <a:cs typeface="微軟正黑體"/>
                        </a:rPr>
                        <a:t>開發環境相關軟體工具費用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  <a:p>
                      <a:pPr marL="278765" indent="-17335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278765" algn="l"/>
                        </a:tabLst>
                      </a:pPr>
                      <a:r>
                        <a:rPr sz="1200" spc="-5" dirty="0">
                          <a:latin typeface="微軟正黑體"/>
                          <a:cs typeface="微軟正黑體"/>
                        </a:rPr>
                        <a:t>數據標記、預處理工具費用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  <a:p>
                      <a:pPr marL="277495" marR="39370" indent="-17272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277495" algn="l"/>
                        </a:tabLst>
                      </a:pPr>
                      <a:r>
                        <a:rPr sz="1200" spc="-5" dirty="0">
                          <a:latin typeface="微軟正黑體"/>
                          <a:cs typeface="微軟正黑體"/>
                        </a:rPr>
                        <a:t>模型選擇與設計、訓練與調參、評估與驗證、部署與整合相關工具費用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</a:txBody>
                  <a:tcPr marL="0" marR="0" marT="41910" marB="0">
                    <a:lnT w="9525">
                      <a:solidFill>
                        <a:srgbClr val="D6D7D7"/>
                      </a:solidFill>
                      <a:prstDash val="solid"/>
                    </a:lnT>
                    <a:lnB w="9525">
                      <a:solidFill>
                        <a:srgbClr val="D6D7D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219075" indent="-17335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219075" algn="l"/>
                        </a:tabLst>
                      </a:pPr>
                      <a:r>
                        <a:rPr sz="1200" spc="-10" dirty="0">
                          <a:latin typeface="微軟正黑體"/>
                          <a:cs typeface="微軟正黑體"/>
                        </a:rPr>
                        <a:t>相關系統與工具費用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</a:txBody>
                  <a:tcPr marL="0" marR="0" marT="0" marB="0">
                    <a:lnT w="9525">
                      <a:solidFill>
                        <a:srgbClr val="D6D7D7"/>
                      </a:solidFill>
                      <a:prstDash val="solid"/>
                    </a:lnT>
                    <a:lnB w="9525">
                      <a:solidFill>
                        <a:srgbClr val="D6D7D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295275" indent="-17335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295275" algn="l"/>
                        </a:tabLst>
                      </a:pPr>
                      <a:r>
                        <a:rPr sz="1200" spc="-10" dirty="0">
                          <a:latin typeface="微軟正黑體"/>
                          <a:cs typeface="微軟正黑體"/>
                        </a:rPr>
                        <a:t>包含在整體方案費用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</a:txBody>
                  <a:tcPr marL="0" marR="0" marT="0" marB="0">
                    <a:lnR w="9525">
                      <a:solidFill>
                        <a:srgbClr val="D6D7D7"/>
                      </a:solidFill>
                      <a:prstDash val="solid"/>
                    </a:lnR>
                    <a:lnT w="9525">
                      <a:solidFill>
                        <a:srgbClr val="D6D7D7"/>
                      </a:solidFill>
                      <a:prstDash val="solid"/>
                    </a:lnT>
                    <a:lnB w="9525">
                      <a:solidFill>
                        <a:srgbClr val="D6D7D7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795"/>
                        </a:spcBef>
                      </a:pPr>
                      <a:r>
                        <a:rPr sz="1600" b="1" spc="-35" dirty="0">
                          <a:latin typeface="微軟正黑體"/>
                          <a:cs typeface="微軟正黑體"/>
                        </a:rPr>
                        <a:t>硬體費用</a:t>
                      </a:r>
                      <a:endParaRPr sz="1600">
                        <a:latin typeface="微軟正黑體"/>
                        <a:cs typeface="微軟正黑體"/>
                      </a:endParaRPr>
                    </a:p>
                  </a:txBody>
                  <a:tcPr marL="0" marR="0" marT="100965" marB="0">
                    <a:lnL w="9525">
                      <a:solidFill>
                        <a:srgbClr val="D6D7D7"/>
                      </a:solidFill>
                      <a:prstDash val="solid"/>
                    </a:lnL>
                    <a:lnT w="9525">
                      <a:solidFill>
                        <a:srgbClr val="D6D7D7"/>
                      </a:solidFill>
                      <a:prstDash val="solid"/>
                    </a:lnT>
                    <a:lnB w="9525">
                      <a:solidFill>
                        <a:srgbClr val="D6D7D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77495" marR="191770" indent="-172720">
                        <a:lnSpc>
                          <a:spcPct val="100000"/>
                        </a:lnSpc>
                        <a:spcBef>
                          <a:spcPts val="330"/>
                        </a:spcBef>
                        <a:buFont typeface="Arial"/>
                        <a:buChar char="•"/>
                        <a:tabLst>
                          <a:tab pos="277495" algn="l"/>
                        </a:tabLst>
                      </a:pPr>
                      <a:r>
                        <a:rPr sz="1200" spc="-5" dirty="0">
                          <a:latin typeface="微軟正黑體"/>
                          <a:cs typeface="微軟正黑體"/>
                        </a:rPr>
                        <a:t>高分辨率相機、專用光源、光學感測器、移</a:t>
                      </a:r>
                      <a:r>
                        <a:rPr sz="1200" spc="-10" dirty="0">
                          <a:latin typeface="微軟正黑體"/>
                          <a:cs typeface="微軟正黑體"/>
                        </a:rPr>
                        <a:t>動平台等費用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</a:txBody>
                  <a:tcPr marL="0" marR="0" marT="41910" marB="0">
                    <a:lnT w="9525">
                      <a:solidFill>
                        <a:srgbClr val="D6D7D7"/>
                      </a:solidFill>
                      <a:prstDash val="solid"/>
                    </a:lnT>
                    <a:lnB w="9525">
                      <a:solidFill>
                        <a:srgbClr val="D6D7D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19075" indent="-173355">
                        <a:lnSpc>
                          <a:spcPct val="100000"/>
                        </a:lnSpc>
                        <a:spcBef>
                          <a:spcPts val="1050"/>
                        </a:spcBef>
                        <a:buFont typeface="Arial"/>
                        <a:buChar char="•"/>
                        <a:tabLst>
                          <a:tab pos="219075" algn="l"/>
                          <a:tab pos="1179830" algn="l"/>
                        </a:tabLst>
                      </a:pPr>
                      <a:r>
                        <a:rPr sz="1200" u="sng" dirty="0">
                          <a:uFill>
                            <a:solidFill>
                              <a:srgbClr val="000000"/>
                            </a:solidFill>
                          </a:uFill>
                          <a:latin typeface="微軟正黑體"/>
                          <a:cs typeface="微軟正黑體"/>
                        </a:rPr>
                        <a:t>	</a:t>
                      </a:r>
                      <a:r>
                        <a:rPr sz="1200" u="none" spc="-50" dirty="0">
                          <a:latin typeface="微軟正黑體"/>
                          <a:cs typeface="微軟正黑體"/>
                        </a:rPr>
                        <a:t>$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</a:txBody>
                  <a:tcPr marL="0" marR="0" marT="133350" marB="0">
                    <a:lnT w="9525">
                      <a:solidFill>
                        <a:srgbClr val="D6D7D7"/>
                      </a:solidFill>
                      <a:prstDash val="solid"/>
                    </a:lnT>
                    <a:lnB w="9525">
                      <a:solidFill>
                        <a:srgbClr val="D6D7D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5275" indent="-173355">
                        <a:lnSpc>
                          <a:spcPct val="100000"/>
                        </a:lnSpc>
                        <a:spcBef>
                          <a:spcPts val="1050"/>
                        </a:spcBef>
                        <a:buFont typeface="Arial"/>
                        <a:buChar char="•"/>
                        <a:tabLst>
                          <a:tab pos="295275" algn="l"/>
                        </a:tabLst>
                      </a:pPr>
                      <a:r>
                        <a:rPr sz="1200" spc="-10" dirty="0">
                          <a:latin typeface="微軟正黑體"/>
                          <a:cs typeface="微軟正黑體"/>
                        </a:rPr>
                        <a:t>包含在整體方案費用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</a:txBody>
                  <a:tcPr marL="0" marR="0" marT="133350" marB="0">
                    <a:lnR w="9525">
                      <a:solidFill>
                        <a:srgbClr val="D6D7D7"/>
                      </a:solidFill>
                      <a:prstDash val="solid"/>
                    </a:lnR>
                    <a:lnT w="9525">
                      <a:solidFill>
                        <a:srgbClr val="D6D7D7"/>
                      </a:solidFill>
                      <a:prstDash val="solid"/>
                    </a:lnT>
                    <a:lnB w="9525">
                      <a:solidFill>
                        <a:srgbClr val="D6D7D7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23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endParaRPr sz="1600">
                        <a:latin typeface="Times New Roman"/>
                        <a:cs typeface="Times New Roman"/>
                      </a:endParaRPr>
                    </a:p>
                    <a:p>
                      <a:pPr marL="91440">
                        <a:lnSpc>
                          <a:spcPct val="100000"/>
                        </a:lnSpc>
                      </a:pPr>
                      <a:r>
                        <a:rPr sz="1600" b="1" spc="-35" dirty="0">
                          <a:latin typeface="微軟正黑體"/>
                          <a:cs typeface="微軟正黑體"/>
                        </a:rPr>
                        <a:t>開發費用</a:t>
                      </a:r>
                      <a:endParaRPr sz="1600">
                        <a:latin typeface="微軟正黑體"/>
                        <a:cs typeface="微軟正黑體"/>
                      </a:endParaRPr>
                    </a:p>
                  </a:txBody>
                  <a:tcPr marL="0" marR="0" marT="50165" marB="0">
                    <a:lnL w="9525">
                      <a:solidFill>
                        <a:srgbClr val="D6D7D7"/>
                      </a:solidFill>
                      <a:prstDash val="solid"/>
                    </a:lnL>
                    <a:lnT w="9525">
                      <a:solidFill>
                        <a:srgbClr val="D6D7D7"/>
                      </a:solidFill>
                      <a:prstDash val="solid"/>
                    </a:lnT>
                    <a:lnB w="9525">
                      <a:solidFill>
                        <a:srgbClr val="D6D7D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78765" indent="-173355">
                        <a:lnSpc>
                          <a:spcPct val="100000"/>
                        </a:lnSpc>
                        <a:spcBef>
                          <a:spcPts val="330"/>
                        </a:spcBef>
                        <a:buFont typeface="Arial"/>
                        <a:buChar char="•"/>
                        <a:tabLst>
                          <a:tab pos="278765" algn="l"/>
                        </a:tabLst>
                      </a:pPr>
                      <a:r>
                        <a:rPr sz="1200" spc="-5" dirty="0">
                          <a:latin typeface="微軟正黑體"/>
                          <a:cs typeface="微軟正黑體"/>
                        </a:rPr>
                        <a:t>使用者介面、通訊介面開發費用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  <a:p>
                      <a:pPr marL="278765" indent="-17335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278765" algn="l"/>
                        </a:tabLst>
                      </a:pPr>
                      <a:r>
                        <a:rPr sz="1200" spc="-5" dirty="0">
                          <a:latin typeface="微軟正黑體"/>
                          <a:cs typeface="微軟正黑體"/>
                        </a:rPr>
                        <a:t>數據蒐集、清洗、標記作業費用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  <a:p>
                      <a:pPr marL="277495" marR="39370" indent="-172720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277495" algn="l"/>
                        </a:tabLst>
                      </a:pPr>
                      <a:r>
                        <a:rPr sz="1200" spc="-5" dirty="0">
                          <a:latin typeface="微軟正黑體"/>
                          <a:cs typeface="微軟正黑體"/>
                        </a:rPr>
                        <a:t>模型選擇與設計、訓練與調參、評估與驗證、</a:t>
                      </a:r>
                      <a:r>
                        <a:rPr sz="1200" spc="-10" dirty="0">
                          <a:latin typeface="微軟正黑體"/>
                          <a:cs typeface="微軟正黑體"/>
                        </a:rPr>
                        <a:t>部署與整合作業費用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</a:txBody>
                  <a:tcPr marL="0" marR="0" marT="41910" marB="0">
                    <a:lnT w="9525">
                      <a:solidFill>
                        <a:srgbClr val="D6D7D7"/>
                      </a:solidFill>
                      <a:prstDash val="solid"/>
                    </a:lnT>
                    <a:lnB w="9525">
                      <a:solidFill>
                        <a:srgbClr val="D6D7D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11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219075" indent="-17335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219075" algn="l"/>
                        </a:tabLst>
                      </a:pPr>
                      <a:r>
                        <a:rPr sz="1200" spc="-5" dirty="0">
                          <a:latin typeface="微軟正黑體"/>
                          <a:cs typeface="微軟正黑體"/>
                        </a:rPr>
                        <a:t>納入技術人員投入時間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</a:txBody>
                  <a:tcPr marL="0" marR="0" marT="140970" marB="0">
                    <a:lnT w="9525">
                      <a:solidFill>
                        <a:srgbClr val="D6D7D7"/>
                      </a:solidFill>
                      <a:prstDash val="solid"/>
                    </a:lnT>
                    <a:lnB w="9525">
                      <a:solidFill>
                        <a:srgbClr val="D6D7D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110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295275" indent="-17335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295275" algn="l"/>
                        </a:tabLst>
                      </a:pPr>
                      <a:r>
                        <a:rPr sz="1200" spc="-10" dirty="0">
                          <a:latin typeface="微軟正黑體"/>
                          <a:cs typeface="微軟正黑體"/>
                        </a:rPr>
                        <a:t>包含在整體方案費用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</a:txBody>
                  <a:tcPr marL="0" marR="0" marT="140970" marB="0">
                    <a:lnR w="9525">
                      <a:solidFill>
                        <a:srgbClr val="D6D7D7"/>
                      </a:solidFill>
                      <a:prstDash val="solid"/>
                    </a:lnR>
                    <a:lnT w="9525">
                      <a:solidFill>
                        <a:srgbClr val="D6D7D7"/>
                      </a:solidFill>
                      <a:prstDash val="solid"/>
                    </a:lnT>
                    <a:lnB w="9525">
                      <a:solidFill>
                        <a:srgbClr val="D6D7D7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1515"/>
                        </a:spcBef>
                      </a:pPr>
                      <a:r>
                        <a:rPr sz="1600" b="1" spc="-35" dirty="0">
                          <a:latin typeface="微軟正黑體"/>
                          <a:cs typeface="微軟正黑體"/>
                        </a:rPr>
                        <a:t>營運費用</a:t>
                      </a:r>
                      <a:endParaRPr sz="1600">
                        <a:latin typeface="微軟正黑體"/>
                        <a:cs typeface="微軟正黑體"/>
                      </a:endParaRPr>
                    </a:p>
                  </a:txBody>
                  <a:tcPr marL="0" marR="0" marT="192405" marB="0">
                    <a:lnL w="9525">
                      <a:solidFill>
                        <a:srgbClr val="D6D7D7"/>
                      </a:solidFill>
                      <a:prstDash val="solid"/>
                    </a:lnL>
                    <a:lnT w="9525">
                      <a:solidFill>
                        <a:srgbClr val="D6D7D7"/>
                      </a:solidFill>
                      <a:prstDash val="solid"/>
                    </a:lnT>
                    <a:lnB w="9525">
                      <a:solidFill>
                        <a:srgbClr val="D6D7D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77495" marR="191770" indent="-172720">
                        <a:lnSpc>
                          <a:spcPct val="100000"/>
                        </a:lnSpc>
                        <a:spcBef>
                          <a:spcPts val="334"/>
                        </a:spcBef>
                        <a:buFont typeface="Arial"/>
                        <a:buChar char="•"/>
                        <a:tabLst>
                          <a:tab pos="277495" algn="l"/>
                        </a:tabLst>
                      </a:pPr>
                      <a:r>
                        <a:rPr sz="1200" spc="-5" dirty="0">
                          <a:latin typeface="微軟正黑體"/>
                          <a:cs typeface="微軟正黑體"/>
                        </a:rPr>
                        <a:t>數據儲存、運算費用，儲存可採雲儲存或本</a:t>
                      </a:r>
                      <a:r>
                        <a:rPr sz="1200" spc="-20" dirty="0">
                          <a:latin typeface="微軟正黑體"/>
                          <a:cs typeface="微軟正黑體"/>
                        </a:rPr>
                        <a:t>地儲存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  <a:p>
                      <a:pPr marL="278765" indent="-17335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278765" algn="l"/>
                        </a:tabLst>
                      </a:pPr>
                      <a:r>
                        <a:rPr sz="1200" spc="-5" dirty="0">
                          <a:latin typeface="微軟正黑體"/>
                          <a:cs typeface="微軟正黑體"/>
                        </a:rPr>
                        <a:t>運算可採租用算力或自建伺服器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</a:txBody>
                  <a:tcPr marL="0" marR="0" marT="42544" marB="0">
                    <a:lnT w="9525">
                      <a:solidFill>
                        <a:srgbClr val="D6D7D7"/>
                      </a:solidFill>
                      <a:prstDash val="solid"/>
                    </a:lnT>
                    <a:lnB w="9525">
                      <a:solidFill>
                        <a:srgbClr val="D6D7D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219075" indent="-17335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219075" algn="l"/>
                          <a:tab pos="728980" algn="l"/>
                        </a:tabLst>
                      </a:pPr>
                      <a:r>
                        <a:rPr sz="1200" dirty="0">
                          <a:latin typeface="微軟正黑體"/>
                          <a:cs typeface="微軟正黑體"/>
                        </a:rPr>
                        <a:t>每</a:t>
                      </a:r>
                      <a:r>
                        <a:rPr sz="1200" spc="-50" dirty="0">
                          <a:latin typeface="微軟正黑體"/>
                          <a:cs typeface="微軟正黑體"/>
                        </a:rPr>
                        <a:t>月</a:t>
                      </a:r>
                      <a:r>
                        <a:rPr sz="1200" u="sng" dirty="0">
                          <a:uFill>
                            <a:solidFill>
                              <a:srgbClr val="000000"/>
                            </a:solidFill>
                          </a:uFill>
                          <a:latin typeface="微軟正黑體"/>
                          <a:cs typeface="微軟正黑體"/>
                        </a:rPr>
                        <a:t>	</a:t>
                      </a:r>
                      <a:r>
                        <a:rPr sz="1200" u="none" spc="-20" dirty="0">
                          <a:latin typeface="微軟正黑體"/>
                          <a:cs typeface="微軟正黑體"/>
                        </a:rPr>
                        <a:t>$×</a:t>
                      </a:r>
                      <a:r>
                        <a:rPr sz="1200" u="none" dirty="0">
                          <a:latin typeface="微軟正黑體"/>
                          <a:cs typeface="微軟正黑體"/>
                        </a:rPr>
                        <a:t>月</a:t>
                      </a:r>
                      <a:r>
                        <a:rPr sz="1200" u="none" spc="-50" dirty="0">
                          <a:latin typeface="微軟正黑體"/>
                          <a:cs typeface="微軟正黑體"/>
                        </a:rPr>
                        <a:t>數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</a:txBody>
                  <a:tcPr marL="0" marR="0" marT="50165" marB="0">
                    <a:lnT w="9525">
                      <a:solidFill>
                        <a:srgbClr val="D6D7D7"/>
                      </a:solidFill>
                      <a:prstDash val="solid"/>
                    </a:lnT>
                    <a:lnB w="9525">
                      <a:solidFill>
                        <a:srgbClr val="D6D7D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295275" indent="-17335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295275" algn="l"/>
                          <a:tab pos="942340" algn="l"/>
                        </a:tabLst>
                      </a:pPr>
                      <a:r>
                        <a:rPr sz="1200" dirty="0">
                          <a:latin typeface="微軟正黑體"/>
                          <a:cs typeface="微軟正黑體"/>
                        </a:rPr>
                        <a:t>每</a:t>
                      </a:r>
                      <a:r>
                        <a:rPr sz="1200" spc="-50" dirty="0">
                          <a:latin typeface="微軟正黑體"/>
                          <a:cs typeface="微軟正黑體"/>
                        </a:rPr>
                        <a:t>月</a:t>
                      </a:r>
                      <a:r>
                        <a:rPr sz="1200" u="sng" dirty="0">
                          <a:uFill>
                            <a:solidFill>
                              <a:srgbClr val="000000"/>
                            </a:solidFill>
                          </a:uFill>
                          <a:latin typeface="微軟正黑體"/>
                          <a:cs typeface="微軟正黑體"/>
                        </a:rPr>
                        <a:t>	</a:t>
                      </a:r>
                      <a:r>
                        <a:rPr sz="1200" u="none" spc="-20" dirty="0">
                          <a:latin typeface="微軟正黑體"/>
                          <a:cs typeface="微軟正黑體"/>
                        </a:rPr>
                        <a:t>$×</a:t>
                      </a:r>
                      <a:r>
                        <a:rPr sz="1200" u="none" dirty="0">
                          <a:latin typeface="微軟正黑體"/>
                          <a:cs typeface="微軟正黑體"/>
                        </a:rPr>
                        <a:t>月</a:t>
                      </a:r>
                      <a:r>
                        <a:rPr sz="1200" u="none" spc="-50" dirty="0">
                          <a:latin typeface="微軟正黑體"/>
                          <a:cs typeface="微軟正黑體"/>
                        </a:rPr>
                        <a:t>數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</a:txBody>
                  <a:tcPr marL="0" marR="0" marT="50165" marB="0">
                    <a:lnR w="9525">
                      <a:solidFill>
                        <a:srgbClr val="D6D7D7"/>
                      </a:solidFill>
                      <a:prstDash val="solid"/>
                    </a:lnR>
                    <a:lnT w="9525">
                      <a:solidFill>
                        <a:srgbClr val="D6D7D7"/>
                      </a:solidFill>
                      <a:prstDash val="solid"/>
                    </a:lnT>
                    <a:lnB w="9525">
                      <a:solidFill>
                        <a:srgbClr val="D6D7D7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sz="1600" b="1" spc="-35" dirty="0">
                          <a:latin typeface="微軟正黑體"/>
                          <a:cs typeface="微軟正黑體"/>
                        </a:rPr>
                        <a:t>系統整合</a:t>
                      </a:r>
                      <a:endParaRPr sz="1600">
                        <a:latin typeface="微軟正黑體"/>
                        <a:cs typeface="微軟正黑體"/>
                      </a:endParaRPr>
                    </a:p>
                  </a:txBody>
                  <a:tcPr marL="0" marR="0" marT="57785" marB="0">
                    <a:lnL w="9525">
                      <a:solidFill>
                        <a:srgbClr val="D6D7D7"/>
                      </a:solidFill>
                      <a:prstDash val="solid"/>
                    </a:lnL>
                    <a:lnT w="9525">
                      <a:solidFill>
                        <a:srgbClr val="D6D7D7"/>
                      </a:solidFill>
                      <a:prstDash val="solid"/>
                    </a:lnT>
                    <a:lnB w="9525">
                      <a:solidFill>
                        <a:srgbClr val="D6D7D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78130" indent="-172720">
                        <a:lnSpc>
                          <a:spcPct val="100000"/>
                        </a:lnSpc>
                        <a:spcBef>
                          <a:spcPts val="715"/>
                        </a:spcBef>
                        <a:buFont typeface="Arial"/>
                        <a:buChar char="•"/>
                        <a:tabLst>
                          <a:tab pos="278130" algn="l"/>
                        </a:tabLst>
                      </a:pPr>
                      <a:r>
                        <a:rPr sz="1200" spc="-15" dirty="0">
                          <a:latin typeface="微軟正黑體"/>
                          <a:cs typeface="微軟正黑體"/>
                        </a:rPr>
                        <a:t>周邊系統整合費用，複雜度視情況而定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</a:txBody>
                  <a:tcPr marL="0" marR="0" marT="90805" marB="0">
                    <a:lnT w="9525">
                      <a:solidFill>
                        <a:srgbClr val="D6D7D7"/>
                      </a:solidFill>
                      <a:prstDash val="solid"/>
                    </a:lnT>
                    <a:lnB w="9525">
                      <a:solidFill>
                        <a:srgbClr val="D6D7D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18440" indent="-172720">
                        <a:lnSpc>
                          <a:spcPct val="100000"/>
                        </a:lnSpc>
                        <a:spcBef>
                          <a:spcPts val="715"/>
                        </a:spcBef>
                        <a:buFont typeface="Arial"/>
                        <a:buChar char="•"/>
                        <a:tabLst>
                          <a:tab pos="218440" algn="l"/>
                        </a:tabLst>
                      </a:pPr>
                      <a:r>
                        <a:rPr sz="1200" spc="-10" dirty="0">
                          <a:latin typeface="微軟正黑體"/>
                          <a:cs typeface="微軟正黑體"/>
                        </a:rPr>
                        <a:t>可能需請外部SI</a:t>
                      </a:r>
                      <a:r>
                        <a:rPr sz="1200" spc="-25" dirty="0">
                          <a:latin typeface="微軟正黑體"/>
                          <a:cs typeface="微軟正黑體"/>
                        </a:rPr>
                        <a:t>協助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</a:txBody>
                  <a:tcPr marL="0" marR="0" marT="90805" marB="0">
                    <a:lnT w="9525">
                      <a:solidFill>
                        <a:srgbClr val="D6D7D7"/>
                      </a:solidFill>
                      <a:prstDash val="solid"/>
                    </a:lnT>
                    <a:lnB w="9525">
                      <a:solidFill>
                        <a:srgbClr val="D6D7D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4640" indent="-172720">
                        <a:lnSpc>
                          <a:spcPct val="100000"/>
                        </a:lnSpc>
                        <a:spcBef>
                          <a:spcPts val="715"/>
                        </a:spcBef>
                        <a:buFont typeface="Arial"/>
                        <a:buChar char="•"/>
                        <a:tabLst>
                          <a:tab pos="294640" algn="l"/>
                        </a:tabLst>
                      </a:pPr>
                      <a:r>
                        <a:rPr sz="1200" spc="-15" dirty="0">
                          <a:latin typeface="微軟正黑體"/>
                          <a:cs typeface="微軟正黑體"/>
                        </a:rPr>
                        <a:t>包含在整體方案費用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</a:txBody>
                  <a:tcPr marL="0" marR="0" marT="90805" marB="0">
                    <a:lnR w="9525">
                      <a:solidFill>
                        <a:srgbClr val="D6D7D7"/>
                      </a:solidFill>
                      <a:prstDash val="solid"/>
                    </a:lnR>
                    <a:lnT w="9525">
                      <a:solidFill>
                        <a:srgbClr val="D6D7D7"/>
                      </a:solidFill>
                      <a:prstDash val="solid"/>
                    </a:lnT>
                    <a:lnB w="9525">
                      <a:solidFill>
                        <a:srgbClr val="D6D7D7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91440">
                        <a:lnSpc>
                          <a:spcPct val="100000"/>
                        </a:lnSpc>
                        <a:spcBef>
                          <a:spcPts val="800"/>
                        </a:spcBef>
                      </a:pPr>
                      <a:r>
                        <a:rPr sz="1600" b="1" spc="-35" dirty="0">
                          <a:latin typeface="微軟正黑體"/>
                          <a:cs typeface="微軟正黑體"/>
                        </a:rPr>
                        <a:t>支援服務</a:t>
                      </a:r>
                      <a:endParaRPr sz="1600">
                        <a:latin typeface="微軟正黑體"/>
                        <a:cs typeface="微軟正黑體"/>
                      </a:endParaRPr>
                    </a:p>
                  </a:txBody>
                  <a:tcPr marL="0" marR="0" marT="101600" marB="0">
                    <a:lnL w="9525">
                      <a:solidFill>
                        <a:srgbClr val="D6D7D7"/>
                      </a:solidFill>
                      <a:prstDash val="solid"/>
                    </a:lnL>
                    <a:lnT w="9525">
                      <a:solidFill>
                        <a:srgbClr val="D6D7D7"/>
                      </a:solidFill>
                      <a:prstDash val="solid"/>
                    </a:lnT>
                    <a:lnB w="9525">
                      <a:solidFill>
                        <a:srgbClr val="D6D7D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78765" indent="-173355">
                        <a:lnSpc>
                          <a:spcPct val="100000"/>
                        </a:lnSpc>
                        <a:spcBef>
                          <a:spcPts val="1055"/>
                        </a:spcBef>
                        <a:buFont typeface="Arial"/>
                        <a:buChar char="•"/>
                        <a:tabLst>
                          <a:tab pos="278765" algn="l"/>
                        </a:tabLst>
                      </a:pPr>
                      <a:r>
                        <a:rPr sz="1200" spc="-5" dirty="0">
                          <a:latin typeface="微軟正黑體"/>
                          <a:cs typeface="微軟正黑體"/>
                        </a:rPr>
                        <a:t>人員培訓、模型監控與優化、版本管理等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</a:txBody>
                  <a:tcPr marL="0" marR="0" marT="133985" marB="0">
                    <a:lnT w="9525">
                      <a:solidFill>
                        <a:srgbClr val="D6D7D7"/>
                      </a:solidFill>
                      <a:prstDash val="solid"/>
                    </a:lnT>
                    <a:lnB w="9525">
                      <a:solidFill>
                        <a:srgbClr val="D6D7D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19075" indent="-173355">
                        <a:lnSpc>
                          <a:spcPct val="100000"/>
                        </a:lnSpc>
                        <a:spcBef>
                          <a:spcPts val="335"/>
                        </a:spcBef>
                        <a:buFont typeface="Arial"/>
                        <a:buChar char="•"/>
                        <a:tabLst>
                          <a:tab pos="219075" algn="l"/>
                        </a:tabLst>
                      </a:pPr>
                      <a:r>
                        <a:rPr sz="1200" spc="-5" dirty="0">
                          <a:latin typeface="微軟正黑體"/>
                          <a:cs typeface="微軟正黑體"/>
                        </a:rPr>
                        <a:t>納入技術人員投入時間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  <a:p>
                      <a:pPr marL="219075" indent="-173355">
                        <a:lnSpc>
                          <a:spcPct val="100000"/>
                        </a:lnSpc>
                        <a:buFont typeface="Arial"/>
                        <a:buChar char="•"/>
                        <a:tabLst>
                          <a:tab pos="219075" algn="l"/>
                        </a:tabLst>
                      </a:pPr>
                      <a:r>
                        <a:rPr sz="1200" spc="-10" dirty="0">
                          <a:latin typeface="微軟正黑體"/>
                          <a:cs typeface="微軟正黑體"/>
                        </a:rPr>
                        <a:t>相關工具費用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</a:txBody>
                  <a:tcPr marL="0" marR="0" marT="42545" marB="0">
                    <a:lnT w="9525">
                      <a:solidFill>
                        <a:srgbClr val="D6D7D7"/>
                      </a:solidFill>
                      <a:prstDash val="solid"/>
                    </a:lnT>
                    <a:lnB w="9525">
                      <a:solidFill>
                        <a:srgbClr val="D6D7D7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95275" indent="-173355">
                        <a:lnSpc>
                          <a:spcPct val="100000"/>
                        </a:lnSpc>
                        <a:spcBef>
                          <a:spcPts val="1055"/>
                        </a:spcBef>
                        <a:buFont typeface="Arial"/>
                        <a:buChar char="•"/>
                        <a:tabLst>
                          <a:tab pos="295275" algn="l"/>
                        </a:tabLst>
                      </a:pPr>
                      <a:r>
                        <a:rPr sz="1200" spc="-15" dirty="0">
                          <a:latin typeface="微軟正黑體"/>
                          <a:cs typeface="微軟正黑體"/>
                        </a:rPr>
                        <a:t>額外收費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</a:txBody>
                  <a:tcPr marL="0" marR="0" marT="133985" marB="0">
                    <a:lnR w="9525">
                      <a:solidFill>
                        <a:srgbClr val="D6D7D7"/>
                      </a:solidFill>
                      <a:prstDash val="solid"/>
                    </a:lnR>
                    <a:lnT w="9525">
                      <a:solidFill>
                        <a:srgbClr val="D6D7D7"/>
                      </a:solidFill>
                      <a:prstDash val="solid"/>
                    </a:lnT>
                    <a:lnB w="9525">
                      <a:solidFill>
                        <a:srgbClr val="D6D7D7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" name="object 4"/>
          <p:cNvSpPr txBox="1"/>
          <p:nvPr/>
        </p:nvSpPr>
        <p:spPr>
          <a:xfrm>
            <a:off x="4851272" y="847470"/>
            <a:ext cx="206819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dirty="0">
                <a:latin typeface="微軟正黑體"/>
                <a:cs typeface="微軟正黑體"/>
              </a:rPr>
              <a:t>以</a:t>
            </a:r>
            <a:r>
              <a:rPr sz="2000" b="1" spc="-10" dirty="0">
                <a:latin typeface="微軟正黑體"/>
                <a:cs typeface="微軟正黑體"/>
              </a:rPr>
              <a:t>AI</a:t>
            </a:r>
            <a:r>
              <a:rPr sz="2000" b="1" spc="-15" dirty="0">
                <a:latin typeface="微軟正黑體"/>
                <a:cs typeface="微軟正黑體"/>
              </a:rPr>
              <a:t>瑕疵檢測為例</a:t>
            </a:r>
            <a:endParaRPr sz="2000">
              <a:latin typeface="微軟正黑體"/>
              <a:cs typeface="微軟正黑體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252721" y="208914"/>
            <a:ext cx="3688079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設計階段工作表彙整</a:t>
            </a:r>
          </a:p>
        </p:txBody>
      </p:sp>
      <p:sp>
        <p:nvSpPr>
          <p:cNvPr id="3" name="object 3"/>
          <p:cNvSpPr/>
          <p:nvPr/>
        </p:nvSpPr>
        <p:spPr>
          <a:xfrm>
            <a:off x="1403603" y="1181100"/>
            <a:ext cx="2809240" cy="433070"/>
          </a:xfrm>
          <a:custGeom>
            <a:avLst/>
            <a:gdLst/>
            <a:ahLst/>
            <a:cxnLst/>
            <a:rect l="l" t="t" r="r" b="b"/>
            <a:pathLst>
              <a:path w="2809240" h="433069">
                <a:moveTo>
                  <a:pt x="2802382" y="0"/>
                </a:moveTo>
                <a:lnTo>
                  <a:pt x="6350" y="0"/>
                </a:lnTo>
                <a:lnTo>
                  <a:pt x="0" y="6350"/>
                </a:lnTo>
                <a:lnTo>
                  <a:pt x="0" y="14097"/>
                </a:lnTo>
                <a:lnTo>
                  <a:pt x="0" y="426465"/>
                </a:lnTo>
                <a:lnTo>
                  <a:pt x="6350" y="432815"/>
                </a:lnTo>
                <a:lnTo>
                  <a:pt x="2802382" y="432815"/>
                </a:lnTo>
                <a:lnTo>
                  <a:pt x="2808732" y="426465"/>
                </a:lnTo>
                <a:lnTo>
                  <a:pt x="2808732" y="6350"/>
                </a:lnTo>
                <a:lnTo>
                  <a:pt x="2802382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895601" y="1241247"/>
            <a:ext cx="182562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 dirty="0">
                <a:solidFill>
                  <a:srgbClr val="FFFFFF"/>
                </a:solidFill>
                <a:latin typeface="微軟正黑體"/>
                <a:cs typeface="微軟正黑體"/>
              </a:rPr>
              <a:t>1</a:t>
            </a:r>
            <a:r>
              <a:rPr sz="1800" b="1" spc="-15" dirty="0">
                <a:solidFill>
                  <a:srgbClr val="FFFFFF"/>
                </a:solidFill>
                <a:latin typeface="微軟正黑體"/>
                <a:cs typeface="微軟正黑體"/>
              </a:rPr>
              <a:t>.確認</a:t>
            </a:r>
            <a:r>
              <a:rPr sz="1800" b="1" spc="-20" dirty="0">
                <a:solidFill>
                  <a:srgbClr val="FFFFFF"/>
                </a:solidFill>
                <a:latin typeface="微軟正黑體"/>
                <a:cs typeface="微軟正黑體"/>
              </a:rPr>
              <a:t>AI導入目標</a:t>
            </a:r>
            <a:endParaRPr sz="1800">
              <a:latin typeface="微軟正黑體"/>
              <a:cs typeface="微軟正黑體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1403603" y="1613916"/>
            <a:ext cx="2809240" cy="2880360"/>
            <a:chOff x="1403603" y="1613916"/>
            <a:chExt cx="2809240" cy="2880360"/>
          </a:xfrm>
        </p:grpSpPr>
        <p:sp>
          <p:nvSpPr>
            <p:cNvPr id="6" name="object 6"/>
            <p:cNvSpPr/>
            <p:nvPr/>
          </p:nvSpPr>
          <p:spPr>
            <a:xfrm>
              <a:off x="1403603" y="1613916"/>
              <a:ext cx="2809240" cy="2880360"/>
            </a:xfrm>
            <a:custGeom>
              <a:avLst/>
              <a:gdLst/>
              <a:ahLst/>
              <a:cxnLst/>
              <a:rect l="l" t="t" r="r" b="b"/>
              <a:pathLst>
                <a:path w="2809240" h="2880360">
                  <a:moveTo>
                    <a:pt x="2808732" y="0"/>
                  </a:moveTo>
                  <a:lnTo>
                    <a:pt x="0" y="0"/>
                  </a:lnTo>
                  <a:lnTo>
                    <a:pt x="0" y="2880360"/>
                  </a:lnTo>
                  <a:lnTo>
                    <a:pt x="2808732" y="2880360"/>
                  </a:lnTo>
                  <a:lnTo>
                    <a:pt x="2808732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475231" y="1661160"/>
              <a:ext cx="2676525" cy="2717800"/>
            </a:xfrm>
            <a:custGeom>
              <a:avLst/>
              <a:gdLst/>
              <a:ahLst/>
              <a:cxnLst/>
              <a:rect l="l" t="t" r="r" b="b"/>
              <a:pathLst>
                <a:path w="2676525" h="2717800">
                  <a:moveTo>
                    <a:pt x="0" y="2717292"/>
                  </a:moveTo>
                  <a:lnTo>
                    <a:pt x="2676144" y="2717292"/>
                  </a:lnTo>
                  <a:lnTo>
                    <a:pt x="2676144" y="0"/>
                  </a:lnTo>
                  <a:lnTo>
                    <a:pt x="0" y="0"/>
                  </a:lnTo>
                  <a:lnTo>
                    <a:pt x="0" y="2717292"/>
                  </a:lnTo>
                  <a:close/>
                </a:path>
              </a:pathLst>
            </a:custGeom>
            <a:ln w="9144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2032254" y="2007489"/>
            <a:ext cx="3302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25" dirty="0">
                <a:solidFill>
                  <a:srgbClr val="252525"/>
                </a:solidFill>
                <a:latin typeface="微軟正黑體"/>
                <a:cs typeface="微軟正黑體"/>
              </a:rPr>
              <a:t>內容</a:t>
            </a:r>
            <a:endParaRPr sz="1200">
              <a:latin typeface="微軟正黑體"/>
              <a:cs typeface="微軟正黑體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355342" y="1630314"/>
            <a:ext cx="916940" cy="585470"/>
          </a:xfrm>
          <a:prstGeom prst="rect">
            <a:avLst/>
          </a:prstGeom>
        </p:spPr>
        <p:txBody>
          <a:bodyPr vert="horz" wrap="square" lIns="0" tIns="100965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795"/>
              </a:spcBef>
            </a:pPr>
            <a:r>
              <a:rPr sz="1400" b="1" spc="-10" dirty="0">
                <a:solidFill>
                  <a:srgbClr val="252525"/>
                </a:solidFill>
                <a:latin typeface="微軟正黑體"/>
                <a:cs typeface="微軟正黑體"/>
              </a:rPr>
              <a:t>欲解決問題</a:t>
            </a:r>
            <a:endParaRPr sz="1400">
              <a:latin typeface="微軟正黑體"/>
              <a:cs typeface="微軟正黑體"/>
            </a:endParaRPr>
          </a:p>
          <a:p>
            <a:pPr marR="6350" algn="r">
              <a:lnSpc>
                <a:spcPct val="100000"/>
              </a:lnSpc>
              <a:spcBef>
                <a:spcPts val="595"/>
              </a:spcBef>
            </a:pPr>
            <a:r>
              <a:rPr sz="1200" b="1" spc="-25" dirty="0">
                <a:solidFill>
                  <a:srgbClr val="252525"/>
                </a:solidFill>
                <a:latin typeface="微軟正黑體"/>
                <a:cs typeface="微軟正黑體"/>
              </a:rPr>
              <a:t>數值</a:t>
            </a:r>
            <a:endParaRPr sz="1200">
              <a:latin typeface="微軟正黑體"/>
              <a:cs typeface="微軟正黑體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689984" y="2007489"/>
            <a:ext cx="3302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25" dirty="0">
                <a:solidFill>
                  <a:srgbClr val="252525"/>
                </a:solidFill>
                <a:latin typeface="微軟正黑體"/>
                <a:cs typeface="微軟正黑體"/>
              </a:rPr>
              <a:t>單位</a:t>
            </a:r>
            <a:endParaRPr sz="1200">
              <a:latin typeface="微軟正黑體"/>
              <a:cs typeface="微軟正黑體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634359" y="2229104"/>
            <a:ext cx="474345" cy="457834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127000" rIns="0" bIns="0" rtlCol="0">
            <a:spAutoFit/>
          </a:bodyPr>
          <a:lstStyle/>
          <a:p>
            <a:pPr marL="107950">
              <a:lnSpc>
                <a:spcPct val="100000"/>
              </a:lnSpc>
              <a:spcBef>
                <a:spcPts val="1000"/>
              </a:spcBef>
            </a:pPr>
            <a:r>
              <a:rPr sz="1200" spc="-10" dirty="0">
                <a:solidFill>
                  <a:srgbClr val="252525"/>
                </a:solidFill>
                <a:latin typeface="微軟正黑體"/>
                <a:cs typeface="微軟正黑體"/>
              </a:rPr>
              <a:t>10</a:t>
            </a:r>
            <a:r>
              <a:rPr sz="700" spc="-50" dirty="0">
                <a:solidFill>
                  <a:srgbClr val="252525"/>
                </a:solidFill>
                <a:latin typeface="微軟正黑體"/>
                <a:cs typeface="微軟正黑體"/>
              </a:rPr>
              <a:t>次</a:t>
            </a:r>
            <a:endParaRPr sz="700">
              <a:latin typeface="微軟正黑體"/>
              <a:cs typeface="微軟正黑體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430270" y="2373249"/>
            <a:ext cx="11430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spc="-50" dirty="0">
                <a:solidFill>
                  <a:srgbClr val="252525"/>
                </a:solidFill>
                <a:latin typeface="微軟正黑體"/>
                <a:cs typeface="微軟正黑體"/>
              </a:rPr>
              <a:t>X</a:t>
            </a:r>
            <a:endParaRPr sz="1100">
              <a:latin typeface="微軟正黑體"/>
              <a:cs typeface="微軟正黑體"/>
            </a:endParaRPr>
          </a:p>
        </p:txBody>
      </p:sp>
      <p:graphicFrame>
        <p:nvGraphicFramePr>
          <p:cNvPr id="13" name="object 13"/>
          <p:cNvGraphicFramePr>
            <a:graphicFrameLocks noGrp="1"/>
          </p:cNvGraphicFramePr>
          <p:nvPr/>
        </p:nvGraphicFramePr>
        <p:xfrm>
          <a:off x="1532382" y="2229104"/>
          <a:ext cx="1827530" cy="9779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201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73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88950">
                <a:tc>
                  <a:txBody>
                    <a:bodyPr/>
                    <a:lstStyle/>
                    <a:p>
                      <a:pPr marL="97790" marR="201930">
                        <a:lnSpc>
                          <a:spcPct val="100000"/>
                        </a:lnSpc>
                        <a:spcBef>
                          <a:spcPts val="525"/>
                        </a:spcBef>
                      </a:pPr>
                      <a:r>
                        <a:rPr sz="1000" spc="-2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因意外維修或故障而停止生產的時間</a:t>
                      </a:r>
                      <a:endParaRPr sz="1000">
                        <a:latin typeface="微軟正黑體"/>
                        <a:cs typeface="微軟正黑體"/>
                      </a:endParaRPr>
                    </a:p>
                  </a:txBody>
                  <a:tcPr marL="0" marR="0" marT="66675" marB="0">
                    <a:lnR w="76200">
                      <a:solidFill>
                        <a:srgbClr val="FFFFFF"/>
                      </a:solidFill>
                      <a:prstDash val="solid"/>
                    </a:lnR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95"/>
                        </a:spcBef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marL="39370" algn="ctr">
                        <a:lnSpc>
                          <a:spcPct val="100000"/>
                        </a:lnSpc>
                      </a:pPr>
                      <a:r>
                        <a:rPr sz="1200" spc="-1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2</a:t>
                      </a:r>
                      <a:r>
                        <a:rPr sz="700" spc="-3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小時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24765" marB="0">
                    <a:lnL w="76200">
                      <a:solidFill>
                        <a:srgbClr val="FFFFFF"/>
                      </a:solidFill>
                      <a:prstDash val="solid"/>
                    </a:lnL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8950">
                <a:tc>
                  <a:txBody>
                    <a:bodyPr/>
                    <a:lstStyle/>
                    <a:p>
                      <a:pPr marL="97790" marR="201930">
                        <a:lnSpc>
                          <a:spcPct val="100000"/>
                        </a:lnSpc>
                        <a:spcBef>
                          <a:spcPts val="780"/>
                        </a:spcBef>
                      </a:pPr>
                      <a:r>
                        <a:rPr sz="1000" spc="-2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每天生產線啟動前負責人檢查的時間</a:t>
                      </a:r>
                      <a:endParaRPr sz="1000">
                        <a:latin typeface="微軟正黑體"/>
                        <a:cs typeface="微軟正黑體"/>
                      </a:endParaRPr>
                    </a:p>
                  </a:txBody>
                  <a:tcPr marL="0" marR="0" marT="99060" marB="0">
                    <a:lnR w="76200">
                      <a:solidFill>
                        <a:srgbClr val="FFFFFF"/>
                      </a:solidFill>
                      <a:prstDash val="solid"/>
                    </a:lnR>
                    <a:lnT w="76200">
                      <a:solidFill>
                        <a:srgbClr val="FFFFFF"/>
                      </a:solidFill>
                      <a:prstDash val="solid"/>
                    </a:lnT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445"/>
                        </a:spcBef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marL="39370" algn="ctr">
                        <a:lnSpc>
                          <a:spcPct val="100000"/>
                        </a:lnSpc>
                      </a:pPr>
                      <a:r>
                        <a:rPr sz="1200" spc="-1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1</a:t>
                      </a:r>
                      <a:r>
                        <a:rPr sz="700" spc="-3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小時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56515" marB="0">
                    <a:lnL w="76200">
                      <a:solidFill>
                        <a:srgbClr val="FFFFFF"/>
                      </a:solidFill>
                      <a:prstDash val="solid"/>
                    </a:lnL>
                    <a:lnT w="76200">
                      <a:solidFill>
                        <a:srgbClr val="FFFFFF"/>
                      </a:solidFill>
                      <a:prstDash val="solid"/>
                    </a:lnT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object 14"/>
          <p:cNvSpPr txBox="1"/>
          <p:nvPr/>
        </p:nvSpPr>
        <p:spPr>
          <a:xfrm>
            <a:off x="3430270" y="2894838"/>
            <a:ext cx="11430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spc="-50" dirty="0">
                <a:solidFill>
                  <a:srgbClr val="252525"/>
                </a:solidFill>
                <a:latin typeface="微軟正黑體"/>
                <a:cs typeface="微軟正黑體"/>
              </a:rPr>
              <a:t>X</a:t>
            </a:r>
            <a:endParaRPr sz="1100">
              <a:latin typeface="微軟正黑體"/>
              <a:cs typeface="微軟正黑體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634359" y="2750439"/>
            <a:ext cx="479425" cy="908685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127000" rIns="0" bIns="0" rtlCol="0">
            <a:spAutoFit/>
          </a:bodyPr>
          <a:lstStyle/>
          <a:p>
            <a:pPr marL="107950">
              <a:lnSpc>
                <a:spcPct val="100000"/>
              </a:lnSpc>
              <a:spcBef>
                <a:spcPts val="1000"/>
              </a:spcBef>
            </a:pPr>
            <a:r>
              <a:rPr sz="1200" spc="-10" dirty="0">
                <a:solidFill>
                  <a:srgbClr val="252525"/>
                </a:solidFill>
                <a:latin typeface="微軟正黑體"/>
                <a:cs typeface="微軟正黑體"/>
              </a:rPr>
              <a:t>30</a:t>
            </a:r>
            <a:r>
              <a:rPr sz="700" spc="-50" dirty="0">
                <a:solidFill>
                  <a:srgbClr val="252525"/>
                </a:solidFill>
                <a:latin typeface="微軟正黑體"/>
                <a:cs typeface="微軟正黑體"/>
              </a:rPr>
              <a:t>次</a:t>
            </a:r>
            <a:endParaRPr sz="700">
              <a:latin typeface="微軟正黑體"/>
              <a:cs typeface="微軟正黑體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200">
              <a:latin typeface="微軟正黑體"/>
              <a:cs typeface="微軟正黑體"/>
            </a:endParaRPr>
          </a:p>
          <a:p>
            <a:pPr marL="113030">
              <a:lnSpc>
                <a:spcPct val="100000"/>
              </a:lnSpc>
            </a:pPr>
            <a:r>
              <a:rPr sz="1200" spc="-10" dirty="0">
                <a:solidFill>
                  <a:srgbClr val="252525"/>
                </a:solidFill>
                <a:latin typeface="微軟正黑體"/>
                <a:cs typeface="微軟正黑體"/>
              </a:rPr>
              <a:t>12</a:t>
            </a:r>
            <a:r>
              <a:rPr sz="700" spc="-50" dirty="0">
                <a:solidFill>
                  <a:srgbClr val="252525"/>
                </a:solidFill>
                <a:latin typeface="微軟正黑體"/>
                <a:cs typeface="微軟正黑體"/>
              </a:rPr>
              <a:t>月</a:t>
            </a:r>
            <a:endParaRPr sz="700">
              <a:latin typeface="微軟正黑體"/>
              <a:cs typeface="微軟正黑體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398646" y="3346195"/>
            <a:ext cx="11430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spc="-50" dirty="0">
                <a:solidFill>
                  <a:srgbClr val="252525"/>
                </a:solidFill>
                <a:latin typeface="微軟正黑體"/>
                <a:cs typeface="微軟正黑體"/>
              </a:rPr>
              <a:t>X</a:t>
            </a:r>
            <a:endParaRPr sz="1100">
              <a:latin typeface="微軟正黑體"/>
              <a:cs typeface="微軟正黑體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533016" y="3787266"/>
            <a:ext cx="1610360" cy="457834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143510" rIns="0" bIns="0" rtlCol="0">
            <a:spAutoFit/>
          </a:bodyPr>
          <a:lstStyle/>
          <a:p>
            <a:pPr marL="97790">
              <a:lnSpc>
                <a:spcPct val="100000"/>
              </a:lnSpc>
              <a:spcBef>
                <a:spcPts val="1130"/>
              </a:spcBef>
            </a:pPr>
            <a:r>
              <a:rPr sz="1000" spc="-20" dirty="0">
                <a:solidFill>
                  <a:srgbClr val="252525"/>
                </a:solidFill>
                <a:latin typeface="微軟正黑體"/>
                <a:cs typeface="微軟正黑體"/>
              </a:rPr>
              <a:t>消除既有人力投入</a:t>
            </a:r>
            <a:endParaRPr sz="1000">
              <a:latin typeface="微軟正黑體"/>
              <a:cs typeface="微軟正黑體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262121" y="3787266"/>
            <a:ext cx="847090" cy="457834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127000" rIns="0" bIns="0" rtlCol="0">
            <a:spAutoFit/>
          </a:bodyPr>
          <a:lstStyle/>
          <a:p>
            <a:pPr marL="285750">
              <a:lnSpc>
                <a:spcPct val="100000"/>
              </a:lnSpc>
              <a:spcBef>
                <a:spcPts val="1000"/>
              </a:spcBef>
            </a:pPr>
            <a:r>
              <a:rPr sz="1200" spc="-20" dirty="0">
                <a:solidFill>
                  <a:srgbClr val="252525"/>
                </a:solidFill>
                <a:latin typeface="微軟正黑體"/>
                <a:cs typeface="微軟正黑體"/>
              </a:rPr>
              <a:t>XX</a:t>
            </a:r>
            <a:r>
              <a:rPr sz="700" spc="-50" dirty="0">
                <a:solidFill>
                  <a:srgbClr val="252525"/>
                </a:solidFill>
                <a:latin typeface="微軟正黑體"/>
                <a:cs typeface="微軟正黑體"/>
              </a:rPr>
              <a:t>人</a:t>
            </a:r>
            <a:endParaRPr sz="700">
              <a:latin typeface="微軟正黑體"/>
              <a:cs typeface="微軟正黑體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4312920" y="1181100"/>
            <a:ext cx="2809240" cy="433070"/>
          </a:xfrm>
          <a:custGeom>
            <a:avLst/>
            <a:gdLst/>
            <a:ahLst/>
            <a:cxnLst/>
            <a:rect l="l" t="t" r="r" b="b"/>
            <a:pathLst>
              <a:path w="2809240" h="433069">
                <a:moveTo>
                  <a:pt x="2802381" y="0"/>
                </a:moveTo>
                <a:lnTo>
                  <a:pt x="6350" y="0"/>
                </a:lnTo>
                <a:lnTo>
                  <a:pt x="0" y="6350"/>
                </a:lnTo>
                <a:lnTo>
                  <a:pt x="0" y="14097"/>
                </a:lnTo>
                <a:lnTo>
                  <a:pt x="0" y="426465"/>
                </a:lnTo>
                <a:lnTo>
                  <a:pt x="6350" y="432815"/>
                </a:lnTo>
                <a:lnTo>
                  <a:pt x="2802381" y="432815"/>
                </a:lnTo>
                <a:lnTo>
                  <a:pt x="2808731" y="426465"/>
                </a:lnTo>
                <a:lnTo>
                  <a:pt x="2808731" y="6350"/>
                </a:lnTo>
                <a:lnTo>
                  <a:pt x="2802381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4723003" y="749220"/>
            <a:ext cx="2570480" cy="792480"/>
          </a:xfrm>
          <a:prstGeom prst="rect">
            <a:avLst/>
          </a:prstGeom>
        </p:spPr>
        <p:txBody>
          <a:bodyPr vert="horz" wrap="square" lIns="0" tIns="11112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75"/>
              </a:spcBef>
            </a:pPr>
            <a:r>
              <a:rPr sz="2000" b="1" spc="-5" dirty="0">
                <a:latin typeface="微軟正黑體"/>
                <a:cs typeface="微軟正黑體"/>
              </a:rPr>
              <a:t>以設備預測性維護為例</a:t>
            </a:r>
            <a:endParaRPr sz="2000">
              <a:latin typeface="微軟正黑體"/>
              <a:cs typeface="微軟正黑體"/>
            </a:endParaRPr>
          </a:p>
          <a:p>
            <a:pPr marL="95250">
              <a:lnSpc>
                <a:spcPct val="100000"/>
              </a:lnSpc>
              <a:spcBef>
                <a:spcPts val="700"/>
              </a:spcBef>
            </a:pPr>
            <a:r>
              <a:rPr sz="1800" b="1" spc="-25" dirty="0">
                <a:solidFill>
                  <a:srgbClr val="FFFFFF"/>
                </a:solidFill>
                <a:latin typeface="微軟正黑體"/>
                <a:cs typeface="微軟正黑體"/>
              </a:rPr>
              <a:t>3</a:t>
            </a:r>
            <a:r>
              <a:rPr sz="1800" b="1" spc="-20" dirty="0">
                <a:solidFill>
                  <a:srgbClr val="FFFFFF"/>
                </a:solidFill>
                <a:latin typeface="微軟正黑體"/>
                <a:cs typeface="微軟正黑體"/>
              </a:rPr>
              <a:t>.確認AI應用情境</a:t>
            </a:r>
            <a:endParaRPr sz="1800">
              <a:latin typeface="微軟正黑體"/>
              <a:cs typeface="微軟正黑體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4312920" y="1613916"/>
            <a:ext cx="2809240" cy="2880360"/>
          </a:xfrm>
          <a:custGeom>
            <a:avLst/>
            <a:gdLst/>
            <a:ahLst/>
            <a:cxnLst/>
            <a:rect l="l" t="t" r="r" b="b"/>
            <a:pathLst>
              <a:path w="2809240" h="2880360">
                <a:moveTo>
                  <a:pt x="2808731" y="0"/>
                </a:moveTo>
                <a:lnTo>
                  <a:pt x="0" y="0"/>
                </a:lnTo>
                <a:lnTo>
                  <a:pt x="0" y="2880360"/>
                </a:lnTo>
                <a:lnTo>
                  <a:pt x="2808731" y="2880360"/>
                </a:lnTo>
                <a:lnTo>
                  <a:pt x="2808731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4384547" y="1661160"/>
            <a:ext cx="2676525" cy="1323340"/>
          </a:xfrm>
          <a:prstGeom prst="rect">
            <a:avLst/>
          </a:prstGeom>
          <a:solidFill>
            <a:srgbClr val="F1F1F1"/>
          </a:solidFill>
          <a:ln w="9144">
            <a:solidFill>
              <a:srgbClr val="006FC0"/>
            </a:solidFill>
          </a:ln>
        </p:spPr>
        <p:txBody>
          <a:bodyPr vert="horz" wrap="square" lIns="0" tIns="69850" rIns="0" bIns="0" rtlCol="0">
            <a:spAutoFit/>
          </a:bodyPr>
          <a:lstStyle/>
          <a:p>
            <a:pPr marL="266700">
              <a:lnSpc>
                <a:spcPct val="100000"/>
              </a:lnSpc>
              <a:spcBef>
                <a:spcPts val="550"/>
              </a:spcBef>
            </a:pPr>
            <a:r>
              <a:rPr sz="1400" b="1" dirty="0">
                <a:solidFill>
                  <a:srgbClr val="252525"/>
                </a:solidFill>
                <a:latin typeface="微軟正黑體"/>
                <a:cs typeface="微軟正黑體"/>
              </a:rPr>
              <a:t>將</a:t>
            </a:r>
            <a:r>
              <a:rPr sz="1400" b="1" spc="-10" dirty="0">
                <a:solidFill>
                  <a:srgbClr val="252525"/>
                </a:solidFill>
                <a:latin typeface="微軟正黑體"/>
                <a:cs typeface="微軟正黑體"/>
              </a:rPr>
              <a:t>AI融入到現在的哪些業務</a:t>
            </a:r>
            <a:endParaRPr sz="1400">
              <a:latin typeface="微軟正黑體"/>
              <a:cs typeface="微軟正黑體"/>
            </a:endParaRPr>
          </a:p>
          <a:p>
            <a:pPr marL="569595">
              <a:lnSpc>
                <a:spcPct val="100000"/>
              </a:lnSpc>
              <a:spcBef>
                <a:spcPts val="595"/>
              </a:spcBef>
            </a:pPr>
            <a:r>
              <a:rPr sz="1200" b="1" spc="-25" dirty="0">
                <a:solidFill>
                  <a:srgbClr val="252525"/>
                </a:solidFill>
                <a:latin typeface="微軟正黑體"/>
                <a:cs typeface="微軟正黑體"/>
              </a:rPr>
              <a:t>內容</a:t>
            </a:r>
            <a:endParaRPr sz="1200">
              <a:latin typeface="微軟正黑體"/>
              <a:cs typeface="微軟正黑體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442459" y="2227452"/>
            <a:ext cx="2573020" cy="574040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48895" rIns="0" bIns="0" rtlCol="0">
            <a:spAutoFit/>
          </a:bodyPr>
          <a:lstStyle/>
          <a:p>
            <a:pPr marL="98425" marR="187960" algn="just">
              <a:lnSpc>
                <a:spcPct val="100000"/>
              </a:lnSpc>
              <a:spcBef>
                <a:spcPts val="385"/>
              </a:spcBef>
            </a:pPr>
            <a:r>
              <a:rPr sz="1000" spc="-10" dirty="0">
                <a:solidFill>
                  <a:srgbClr val="252525"/>
                </a:solidFill>
                <a:latin typeface="微軟正黑體"/>
                <a:cs typeface="微軟正黑體"/>
              </a:rPr>
              <a:t>想用</a:t>
            </a:r>
            <a:r>
              <a:rPr sz="1000" dirty="0">
                <a:solidFill>
                  <a:srgbClr val="252525"/>
                </a:solidFill>
                <a:latin typeface="微軟正黑體"/>
                <a:cs typeface="微軟正黑體"/>
              </a:rPr>
              <a:t>AI</a:t>
            </a:r>
            <a:r>
              <a:rPr sz="1000" spc="-15" dirty="0">
                <a:solidFill>
                  <a:srgbClr val="252525"/>
                </a:solidFill>
                <a:latin typeface="微軟正黑體"/>
                <a:cs typeface="微軟正黑體"/>
              </a:rPr>
              <a:t>取代生產線負責人每天早上進行的檢查工作，即使準確度不能和人工一樣，能定期通知預測就可以幫上大忙</a:t>
            </a:r>
            <a:endParaRPr sz="1000">
              <a:latin typeface="微軟正黑體"/>
              <a:cs typeface="微軟正黑體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7246619" y="1181100"/>
            <a:ext cx="3378835" cy="433070"/>
          </a:xfrm>
          <a:custGeom>
            <a:avLst/>
            <a:gdLst/>
            <a:ahLst/>
            <a:cxnLst/>
            <a:rect l="l" t="t" r="r" b="b"/>
            <a:pathLst>
              <a:path w="3378834" h="433069">
                <a:moveTo>
                  <a:pt x="3372357" y="0"/>
                </a:moveTo>
                <a:lnTo>
                  <a:pt x="6350" y="0"/>
                </a:lnTo>
                <a:lnTo>
                  <a:pt x="0" y="6350"/>
                </a:lnTo>
                <a:lnTo>
                  <a:pt x="0" y="14097"/>
                </a:lnTo>
                <a:lnTo>
                  <a:pt x="0" y="426465"/>
                </a:lnTo>
                <a:lnTo>
                  <a:pt x="6350" y="432815"/>
                </a:lnTo>
                <a:lnTo>
                  <a:pt x="3372357" y="432815"/>
                </a:lnTo>
                <a:lnTo>
                  <a:pt x="3378707" y="426465"/>
                </a:lnTo>
                <a:lnTo>
                  <a:pt x="3378707" y="6350"/>
                </a:lnTo>
                <a:lnTo>
                  <a:pt x="3372357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8024241" y="1241247"/>
            <a:ext cx="1825625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 dirty="0">
                <a:solidFill>
                  <a:srgbClr val="FFFFFF"/>
                </a:solidFill>
                <a:latin typeface="微軟正黑體"/>
                <a:cs typeface="微軟正黑體"/>
              </a:rPr>
              <a:t>4</a:t>
            </a:r>
            <a:r>
              <a:rPr sz="1800" b="1" spc="-15" dirty="0">
                <a:solidFill>
                  <a:srgbClr val="FFFFFF"/>
                </a:solidFill>
                <a:latin typeface="微軟正黑體"/>
                <a:cs typeface="微軟正黑體"/>
              </a:rPr>
              <a:t>.初估</a:t>
            </a:r>
            <a:r>
              <a:rPr sz="1800" b="1" spc="-20" dirty="0">
                <a:solidFill>
                  <a:srgbClr val="FFFFFF"/>
                </a:solidFill>
                <a:latin typeface="微軟正黑體"/>
                <a:cs typeface="微軟正黑體"/>
              </a:rPr>
              <a:t>AI導入成本</a:t>
            </a:r>
            <a:endParaRPr sz="1800">
              <a:latin typeface="微軟正黑體"/>
              <a:cs typeface="微軟正黑體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7246619" y="1613916"/>
            <a:ext cx="3378835" cy="4897120"/>
            <a:chOff x="7246619" y="1613916"/>
            <a:chExt cx="3378835" cy="4897120"/>
          </a:xfrm>
        </p:grpSpPr>
        <p:sp>
          <p:nvSpPr>
            <p:cNvPr id="27" name="object 27"/>
            <p:cNvSpPr/>
            <p:nvPr/>
          </p:nvSpPr>
          <p:spPr>
            <a:xfrm>
              <a:off x="7246619" y="1613916"/>
              <a:ext cx="3378835" cy="4897120"/>
            </a:xfrm>
            <a:custGeom>
              <a:avLst/>
              <a:gdLst/>
              <a:ahLst/>
              <a:cxnLst/>
              <a:rect l="l" t="t" r="r" b="b"/>
              <a:pathLst>
                <a:path w="3378834" h="4897120">
                  <a:moveTo>
                    <a:pt x="3378708" y="0"/>
                  </a:moveTo>
                  <a:lnTo>
                    <a:pt x="0" y="0"/>
                  </a:lnTo>
                  <a:lnTo>
                    <a:pt x="0" y="4896612"/>
                  </a:lnTo>
                  <a:lnTo>
                    <a:pt x="3378708" y="4896612"/>
                  </a:lnTo>
                  <a:lnTo>
                    <a:pt x="3378708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7318247" y="1661160"/>
              <a:ext cx="3220720" cy="1655445"/>
            </a:xfrm>
            <a:custGeom>
              <a:avLst/>
              <a:gdLst/>
              <a:ahLst/>
              <a:cxnLst/>
              <a:rect l="l" t="t" r="r" b="b"/>
              <a:pathLst>
                <a:path w="3220720" h="1655445">
                  <a:moveTo>
                    <a:pt x="0" y="1655064"/>
                  </a:moveTo>
                  <a:lnTo>
                    <a:pt x="3220211" y="1655064"/>
                  </a:lnTo>
                  <a:lnTo>
                    <a:pt x="3220211" y="0"/>
                  </a:lnTo>
                  <a:lnTo>
                    <a:pt x="0" y="0"/>
                  </a:lnTo>
                  <a:lnTo>
                    <a:pt x="0" y="1655064"/>
                  </a:lnTo>
                  <a:close/>
                </a:path>
              </a:pathLst>
            </a:custGeom>
            <a:ln w="9144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7705090" y="2007489"/>
            <a:ext cx="3302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25" dirty="0">
                <a:solidFill>
                  <a:srgbClr val="252525"/>
                </a:solidFill>
                <a:latin typeface="微軟正黑體"/>
                <a:cs typeface="微軟正黑體"/>
              </a:rPr>
              <a:t>角色</a:t>
            </a:r>
            <a:endParaRPr sz="1200">
              <a:latin typeface="微軟正黑體"/>
              <a:cs typeface="微軟正黑體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8395207" y="1630314"/>
            <a:ext cx="903605" cy="585470"/>
          </a:xfrm>
          <a:prstGeom prst="rect">
            <a:avLst/>
          </a:prstGeom>
        </p:spPr>
        <p:txBody>
          <a:bodyPr vert="horz" wrap="square" lIns="0" tIns="100965" rIns="0" bIns="0" rtlCol="0">
            <a:spAutoFit/>
          </a:bodyPr>
          <a:lstStyle/>
          <a:p>
            <a:pPr marL="177165">
              <a:lnSpc>
                <a:spcPct val="100000"/>
              </a:lnSpc>
              <a:spcBef>
                <a:spcPts val="795"/>
              </a:spcBef>
            </a:pPr>
            <a:r>
              <a:rPr sz="1400" b="1" spc="-15" dirty="0">
                <a:solidFill>
                  <a:srgbClr val="252525"/>
                </a:solidFill>
                <a:latin typeface="微軟正黑體"/>
                <a:cs typeface="微軟正黑體"/>
              </a:rPr>
              <a:t>推進體制</a:t>
            </a:r>
            <a:endParaRPr sz="1400">
              <a:latin typeface="微軟正黑體"/>
              <a:cs typeface="微軟正黑體"/>
            </a:endParaRPr>
          </a:p>
          <a:p>
            <a:pPr marL="12700">
              <a:lnSpc>
                <a:spcPct val="100000"/>
              </a:lnSpc>
              <a:spcBef>
                <a:spcPts val="595"/>
              </a:spcBef>
            </a:pPr>
            <a:r>
              <a:rPr sz="1200" b="1" spc="-10" dirty="0">
                <a:solidFill>
                  <a:srgbClr val="252525"/>
                </a:solidFill>
                <a:latin typeface="微軟正黑體"/>
                <a:cs typeface="微軟正黑體"/>
              </a:rPr>
              <a:t>部門／成員</a:t>
            </a:r>
            <a:endParaRPr sz="1200">
              <a:latin typeface="微軟正黑體"/>
              <a:cs typeface="微軟正黑體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9705847" y="2007489"/>
            <a:ext cx="3302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25" dirty="0">
                <a:solidFill>
                  <a:srgbClr val="252525"/>
                </a:solidFill>
                <a:latin typeface="微軟正黑體"/>
                <a:cs typeface="微軟正黑體"/>
              </a:rPr>
              <a:t>投入</a:t>
            </a:r>
            <a:endParaRPr sz="1200">
              <a:latin typeface="微軟正黑體"/>
              <a:cs typeface="微軟正黑體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10007854" y="2227452"/>
            <a:ext cx="483234" cy="299720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47625" rIns="0" bIns="0" rtlCol="0">
            <a:spAutoFit/>
          </a:bodyPr>
          <a:lstStyle/>
          <a:p>
            <a:pPr marL="113664">
              <a:lnSpc>
                <a:spcPct val="100000"/>
              </a:lnSpc>
              <a:spcBef>
                <a:spcPts val="375"/>
              </a:spcBef>
            </a:pPr>
            <a:r>
              <a:rPr sz="1200" spc="-10" dirty="0">
                <a:solidFill>
                  <a:srgbClr val="252525"/>
                </a:solidFill>
                <a:latin typeface="微軟正黑體"/>
                <a:cs typeface="微軟正黑體"/>
              </a:rPr>
              <a:t>3</a:t>
            </a:r>
            <a:r>
              <a:rPr sz="700" spc="-30" dirty="0">
                <a:solidFill>
                  <a:srgbClr val="252525"/>
                </a:solidFill>
                <a:latin typeface="微軟正黑體"/>
                <a:cs typeface="微軟正黑體"/>
              </a:rPr>
              <a:t>個月</a:t>
            </a:r>
            <a:endParaRPr sz="700">
              <a:latin typeface="微軟正黑體"/>
              <a:cs typeface="微軟正黑體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9865868" y="2287905"/>
            <a:ext cx="114300" cy="53276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spc="-50" dirty="0">
                <a:solidFill>
                  <a:srgbClr val="252525"/>
                </a:solidFill>
                <a:latin typeface="微軟正黑體"/>
                <a:cs typeface="微軟正黑體"/>
              </a:rPr>
              <a:t>X</a:t>
            </a:r>
            <a:endParaRPr sz="1100">
              <a:latin typeface="微軟正黑體"/>
              <a:cs typeface="微軟正黑體"/>
            </a:endParaRPr>
          </a:p>
          <a:p>
            <a:pPr marL="12700">
              <a:lnSpc>
                <a:spcPct val="100000"/>
              </a:lnSpc>
              <a:spcBef>
                <a:spcPts val="1345"/>
              </a:spcBef>
            </a:pPr>
            <a:r>
              <a:rPr sz="1100" spc="-50" dirty="0">
                <a:solidFill>
                  <a:srgbClr val="252525"/>
                </a:solidFill>
                <a:latin typeface="微軟正黑體"/>
                <a:cs typeface="微軟正黑體"/>
              </a:rPr>
              <a:t>X</a:t>
            </a:r>
            <a:endParaRPr sz="1100">
              <a:latin typeface="微軟正黑體"/>
              <a:cs typeface="微軟正黑體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10007854" y="2566289"/>
            <a:ext cx="483234" cy="299720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48260" rIns="0" bIns="0" rtlCol="0">
            <a:spAutoFit/>
          </a:bodyPr>
          <a:lstStyle/>
          <a:p>
            <a:pPr marL="113664">
              <a:lnSpc>
                <a:spcPct val="100000"/>
              </a:lnSpc>
              <a:spcBef>
                <a:spcPts val="380"/>
              </a:spcBef>
            </a:pPr>
            <a:r>
              <a:rPr sz="1200" spc="-10" dirty="0">
                <a:solidFill>
                  <a:srgbClr val="252525"/>
                </a:solidFill>
                <a:latin typeface="微軟正黑體"/>
                <a:cs typeface="微軟正黑體"/>
              </a:rPr>
              <a:t>3</a:t>
            </a:r>
            <a:r>
              <a:rPr sz="700" spc="-30" dirty="0">
                <a:solidFill>
                  <a:srgbClr val="252525"/>
                </a:solidFill>
                <a:latin typeface="微軟正黑體"/>
                <a:cs typeface="微軟正黑體"/>
              </a:rPr>
              <a:t>個月</a:t>
            </a:r>
            <a:endParaRPr sz="700">
              <a:latin typeface="微軟正黑體"/>
              <a:cs typeface="微軟正黑體"/>
            </a:endParaRPr>
          </a:p>
        </p:txBody>
      </p:sp>
      <p:graphicFrame>
        <p:nvGraphicFramePr>
          <p:cNvPr id="35" name="object 35"/>
          <p:cNvGraphicFramePr>
            <a:graphicFrameLocks noGrp="1"/>
          </p:cNvGraphicFramePr>
          <p:nvPr/>
        </p:nvGraphicFramePr>
        <p:xfrm>
          <a:off x="7375906" y="2227452"/>
          <a:ext cx="2454907" cy="9982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299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04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45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8770">
                <a:tc>
                  <a:txBody>
                    <a:bodyPr/>
                    <a:lstStyle/>
                    <a:p>
                      <a:pPr marR="62865" algn="ctr">
                        <a:lnSpc>
                          <a:spcPct val="100000"/>
                        </a:lnSpc>
                        <a:spcBef>
                          <a:spcPts val="375"/>
                        </a:spcBef>
                      </a:pPr>
                      <a:r>
                        <a:rPr sz="1200" spc="-1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主要負責人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</a:txBody>
                  <a:tcPr marL="0" marR="0" marT="47625" marB="0">
                    <a:lnR w="38100">
                      <a:solidFill>
                        <a:srgbClr val="FFFFFF"/>
                      </a:solidFill>
                      <a:prstDash val="solid"/>
                    </a:lnR>
                    <a:lnB w="5715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6510" algn="ctr">
                        <a:lnSpc>
                          <a:spcPct val="100000"/>
                        </a:lnSpc>
                        <a:spcBef>
                          <a:spcPts val="375"/>
                        </a:spcBef>
                      </a:pPr>
                      <a:r>
                        <a:rPr sz="120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營業部</a:t>
                      </a:r>
                      <a:r>
                        <a:rPr sz="1200" spc="-5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A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</a:txBody>
                  <a:tcPr marL="0" marR="0" marT="47625" marB="0">
                    <a:lnL w="38100">
                      <a:solidFill>
                        <a:srgbClr val="FFFFFF"/>
                      </a:solidFill>
                      <a:prstDash val="solid"/>
                    </a:lnL>
                    <a:lnR w="57150">
                      <a:solidFill>
                        <a:srgbClr val="FFFFFF"/>
                      </a:solidFill>
                      <a:prstDash val="solid"/>
                    </a:lnR>
                    <a:lnB w="5715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1750" algn="ctr">
                        <a:lnSpc>
                          <a:spcPct val="100000"/>
                        </a:lnSpc>
                        <a:spcBef>
                          <a:spcPts val="375"/>
                        </a:spcBef>
                      </a:pPr>
                      <a:r>
                        <a:rPr sz="1200" spc="-1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0.5</a:t>
                      </a:r>
                      <a:r>
                        <a:rPr sz="700" spc="-3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人月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7625" marB="0">
                    <a:lnL w="57150">
                      <a:solidFill>
                        <a:srgbClr val="FFFFFF"/>
                      </a:solidFill>
                      <a:prstDash val="solid"/>
                    </a:lnL>
                    <a:lnB w="5715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8770">
                <a:tc>
                  <a:txBody>
                    <a:bodyPr/>
                    <a:lstStyle/>
                    <a:p>
                      <a:pPr marR="62865" algn="ctr">
                        <a:lnSpc>
                          <a:spcPct val="100000"/>
                        </a:lnSpc>
                        <a:spcBef>
                          <a:spcPts val="530"/>
                        </a:spcBef>
                      </a:pPr>
                      <a:r>
                        <a:rPr sz="1200" spc="-1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主要負責人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</a:txBody>
                  <a:tcPr marL="0" marR="0" marT="67310" marB="0">
                    <a:lnR w="38100">
                      <a:solidFill>
                        <a:srgbClr val="FFFFFF"/>
                      </a:solidFill>
                      <a:prstDash val="solid"/>
                    </a:lnR>
                    <a:lnT w="57150">
                      <a:solidFill>
                        <a:srgbClr val="FFFFFF"/>
                      </a:solidFill>
                      <a:prstDash val="solid"/>
                    </a:lnT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6510" algn="ctr">
                        <a:lnSpc>
                          <a:spcPct val="100000"/>
                        </a:lnSpc>
                        <a:spcBef>
                          <a:spcPts val="530"/>
                        </a:spcBef>
                      </a:pPr>
                      <a:r>
                        <a:rPr sz="120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營業部</a:t>
                      </a:r>
                      <a:r>
                        <a:rPr sz="1200" spc="-5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A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</a:txBody>
                  <a:tcPr marL="0" marR="0" marT="67310" marB="0">
                    <a:lnL w="38100">
                      <a:solidFill>
                        <a:srgbClr val="FFFFFF"/>
                      </a:solidFill>
                      <a:prstDash val="solid"/>
                    </a:lnL>
                    <a:lnR w="57150">
                      <a:solidFill>
                        <a:srgbClr val="FFFFFF"/>
                      </a:solidFill>
                      <a:prstDash val="solid"/>
                    </a:lnR>
                    <a:lnT w="57150">
                      <a:solidFill>
                        <a:srgbClr val="FFFFFF"/>
                      </a:solidFill>
                      <a:prstDash val="solid"/>
                    </a:lnT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1750" algn="ctr">
                        <a:lnSpc>
                          <a:spcPct val="100000"/>
                        </a:lnSpc>
                        <a:spcBef>
                          <a:spcPts val="530"/>
                        </a:spcBef>
                      </a:pPr>
                      <a:r>
                        <a:rPr sz="1200" spc="-1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0.5</a:t>
                      </a:r>
                      <a:r>
                        <a:rPr sz="700" spc="-3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人月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67310" marB="0">
                    <a:lnL w="57150">
                      <a:solidFill>
                        <a:srgbClr val="FFFFFF"/>
                      </a:solidFill>
                      <a:prstDash val="solid"/>
                    </a:lnL>
                    <a:lnT w="57150">
                      <a:solidFill>
                        <a:srgbClr val="FFFFFF"/>
                      </a:solidFill>
                      <a:prstDash val="solid"/>
                    </a:lnT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9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38100">
                      <a:solidFill>
                        <a:srgbClr val="FFFFFF"/>
                      </a:solidFill>
                      <a:prstDash val="solid"/>
                    </a:ln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38100">
                      <a:solidFill>
                        <a:srgbClr val="FFFFFF"/>
                      </a:solidFill>
                      <a:prstDash val="solid"/>
                    </a:lnL>
                    <a:lnR w="57150">
                      <a:solidFill>
                        <a:srgbClr val="FFFFFF"/>
                      </a:solidFill>
                      <a:prstDash val="solid"/>
                    </a:lnR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57150">
                      <a:solidFill>
                        <a:srgbClr val="FFFFFF"/>
                      </a:solidFill>
                      <a:prstDash val="solid"/>
                    </a:lnL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9720">
                <a:tc>
                  <a:txBody>
                    <a:bodyPr/>
                    <a:lstStyle/>
                    <a:p>
                      <a:pPr marR="62865" algn="ctr">
                        <a:lnSpc>
                          <a:spcPct val="100000"/>
                        </a:lnSpc>
                        <a:spcBef>
                          <a:spcPts val="380"/>
                        </a:spcBef>
                      </a:pPr>
                      <a:r>
                        <a:rPr sz="1200" spc="-1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主要負責人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</a:txBody>
                  <a:tcPr marL="0" marR="0" marT="48260" marB="0">
                    <a:lnR w="38100">
                      <a:solidFill>
                        <a:srgbClr val="FFFFFF"/>
                      </a:solidFill>
                      <a:prstDash val="solid"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6510" algn="ctr">
                        <a:lnSpc>
                          <a:spcPct val="100000"/>
                        </a:lnSpc>
                        <a:spcBef>
                          <a:spcPts val="380"/>
                        </a:spcBef>
                      </a:pPr>
                      <a:r>
                        <a:rPr sz="120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營業部</a:t>
                      </a:r>
                      <a:r>
                        <a:rPr sz="1200" spc="-5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A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</a:txBody>
                  <a:tcPr marL="0" marR="0" marT="48260" marB="0">
                    <a:lnL w="38100">
                      <a:solidFill>
                        <a:srgbClr val="FFFFFF"/>
                      </a:solidFill>
                      <a:prstDash val="solid"/>
                    </a:lnL>
                    <a:lnR w="57150">
                      <a:solidFill>
                        <a:srgbClr val="FFFFFF"/>
                      </a:solidFill>
                      <a:prstDash val="solid"/>
                    </a:ln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1750" algn="ctr">
                        <a:lnSpc>
                          <a:spcPct val="100000"/>
                        </a:lnSpc>
                        <a:spcBef>
                          <a:spcPts val="380"/>
                        </a:spcBef>
                      </a:pPr>
                      <a:r>
                        <a:rPr sz="1200" spc="-1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0.5</a:t>
                      </a:r>
                      <a:r>
                        <a:rPr sz="700" spc="-3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人月</a:t>
                      </a:r>
                      <a:endParaRPr sz="700">
                        <a:latin typeface="微軟正黑體"/>
                        <a:cs typeface="微軟正黑體"/>
                      </a:endParaRPr>
                    </a:p>
                  </a:txBody>
                  <a:tcPr marL="0" marR="0" marT="48260" marB="0">
                    <a:lnL w="57150">
                      <a:solidFill>
                        <a:srgbClr val="FFFFFF"/>
                      </a:solidFill>
                      <a:prstDash val="solid"/>
                    </a:lnL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6" name="object 36"/>
          <p:cNvSpPr txBox="1"/>
          <p:nvPr/>
        </p:nvSpPr>
        <p:spPr>
          <a:xfrm>
            <a:off x="9865868" y="2988056"/>
            <a:ext cx="11430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spc="-50" dirty="0">
                <a:solidFill>
                  <a:srgbClr val="252525"/>
                </a:solidFill>
                <a:latin typeface="微軟正黑體"/>
                <a:cs typeface="微軟正黑體"/>
              </a:rPr>
              <a:t>X</a:t>
            </a:r>
            <a:endParaRPr sz="1100">
              <a:latin typeface="微軟正黑體"/>
              <a:cs typeface="微軟正黑體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10007854" y="2927350"/>
            <a:ext cx="483234" cy="299720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48260" rIns="0" bIns="0" rtlCol="0">
            <a:spAutoFit/>
          </a:bodyPr>
          <a:lstStyle/>
          <a:p>
            <a:pPr marL="113664">
              <a:lnSpc>
                <a:spcPct val="100000"/>
              </a:lnSpc>
              <a:spcBef>
                <a:spcPts val="380"/>
              </a:spcBef>
            </a:pPr>
            <a:r>
              <a:rPr sz="1200" spc="-10" dirty="0">
                <a:solidFill>
                  <a:srgbClr val="252525"/>
                </a:solidFill>
                <a:latin typeface="微軟正黑體"/>
                <a:cs typeface="微軟正黑體"/>
              </a:rPr>
              <a:t>3</a:t>
            </a:r>
            <a:r>
              <a:rPr sz="700" spc="-30" dirty="0">
                <a:solidFill>
                  <a:srgbClr val="252525"/>
                </a:solidFill>
                <a:latin typeface="微軟正黑體"/>
                <a:cs typeface="微軟正黑體"/>
              </a:rPr>
              <a:t>個月</a:t>
            </a:r>
            <a:endParaRPr sz="700">
              <a:latin typeface="微軟正黑體"/>
              <a:cs typeface="微軟正黑體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7313485" y="3386137"/>
            <a:ext cx="3230245" cy="1607185"/>
            <a:chOff x="7313485" y="3386137"/>
            <a:chExt cx="3230245" cy="1607185"/>
          </a:xfrm>
        </p:grpSpPr>
        <p:sp>
          <p:nvSpPr>
            <p:cNvPr id="39" name="object 39"/>
            <p:cNvSpPr/>
            <p:nvPr/>
          </p:nvSpPr>
          <p:spPr>
            <a:xfrm>
              <a:off x="7318247" y="3390900"/>
              <a:ext cx="3220720" cy="1597660"/>
            </a:xfrm>
            <a:custGeom>
              <a:avLst/>
              <a:gdLst/>
              <a:ahLst/>
              <a:cxnLst/>
              <a:rect l="l" t="t" r="r" b="b"/>
              <a:pathLst>
                <a:path w="3220720" h="1597660">
                  <a:moveTo>
                    <a:pt x="0" y="1597152"/>
                  </a:moveTo>
                  <a:lnTo>
                    <a:pt x="3220211" y="1597152"/>
                  </a:lnTo>
                  <a:lnTo>
                    <a:pt x="3220211" y="0"/>
                  </a:lnTo>
                  <a:lnTo>
                    <a:pt x="0" y="0"/>
                  </a:lnTo>
                  <a:lnTo>
                    <a:pt x="0" y="1597152"/>
                  </a:lnTo>
                  <a:close/>
                </a:path>
              </a:pathLst>
            </a:custGeom>
            <a:ln w="9144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7382255" y="3917911"/>
              <a:ext cx="1005840" cy="288925"/>
            </a:xfrm>
            <a:custGeom>
              <a:avLst/>
              <a:gdLst/>
              <a:ahLst/>
              <a:cxnLst/>
              <a:rect l="l" t="t" r="r" b="b"/>
              <a:pathLst>
                <a:path w="1005840" h="288925">
                  <a:moveTo>
                    <a:pt x="1005776" y="0"/>
                  </a:moveTo>
                  <a:lnTo>
                    <a:pt x="0" y="0"/>
                  </a:lnTo>
                  <a:lnTo>
                    <a:pt x="0" y="288328"/>
                  </a:lnTo>
                  <a:lnTo>
                    <a:pt x="1005776" y="288328"/>
                  </a:lnTo>
                  <a:lnTo>
                    <a:pt x="100577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7375905" y="3911600"/>
              <a:ext cx="1012190" cy="313690"/>
            </a:xfrm>
            <a:custGeom>
              <a:avLst/>
              <a:gdLst/>
              <a:ahLst/>
              <a:cxnLst/>
              <a:rect l="l" t="t" r="r" b="b"/>
              <a:pathLst>
                <a:path w="1012190" h="313689">
                  <a:moveTo>
                    <a:pt x="6350" y="0"/>
                  </a:moveTo>
                  <a:lnTo>
                    <a:pt x="6350" y="313689"/>
                  </a:lnTo>
                </a:path>
                <a:path w="1012190" h="313689">
                  <a:moveTo>
                    <a:pt x="0" y="6350"/>
                  </a:moveTo>
                  <a:lnTo>
                    <a:pt x="1012190" y="6350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7375905" y="4206239"/>
              <a:ext cx="1012190" cy="0"/>
            </a:xfrm>
            <a:custGeom>
              <a:avLst/>
              <a:gdLst/>
              <a:ahLst/>
              <a:cxnLst/>
              <a:rect l="l" t="t" r="r" b="b"/>
              <a:pathLst>
                <a:path w="1012190">
                  <a:moveTo>
                    <a:pt x="0" y="0"/>
                  </a:moveTo>
                  <a:lnTo>
                    <a:pt x="1012190" y="0"/>
                  </a:lnTo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8416289" y="3917911"/>
              <a:ext cx="2074545" cy="288925"/>
            </a:xfrm>
            <a:custGeom>
              <a:avLst/>
              <a:gdLst/>
              <a:ahLst/>
              <a:cxnLst/>
              <a:rect l="l" t="t" r="r" b="b"/>
              <a:pathLst>
                <a:path w="2074545" h="288925">
                  <a:moveTo>
                    <a:pt x="2074418" y="0"/>
                  </a:moveTo>
                  <a:lnTo>
                    <a:pt x="0" y="0"/>
                  </a:lnTo>
                  <a:lnTo>
                    <a:pt x="0" y="288328"/>
                  </a:lnTo>
                  <a:lnTo>
                    <a:pt x="2074418" y="288328"/>
                  </a:lnTo>
                  <a:lnTo>
                    <a:pt x="207441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8409939" y="3911600"/>
              <a:ext cx="2080895" cy="313690"/>
            </a:xfrm>
            <a:custGeom>
              <a:avLst/>
              <a:gdLst/>
              <a:ahLst/>
              <a:cxnLst/>
              <a:rect l="l" t="t" r="r" b="b"/>
              <a:pathLst>
                <a:path w="2080895" h="313689">
                  <a:moveTo>
                    <a:pt x="6350" y="0"/>
                  </a:moveTo>
                  <a:lnTo>
                    <a:pt x="6350" y="313689"/>
                  </a:lnTo>
                </a:path>
                <a:path w="2080895" h="313689">
                  <a:moveTo>
                    <a:pt x="0" y="6350"/>
                  </a:moveTo>
                  <a:lnTo>
                    <a:pt x="2080767" y="6350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8409939" y="4206239"/>
              <a:ext cx="2080895" cy="0"/>
            </a:xfrm>
            <a:custGeom>
              <a:avLst/>
              <a:gdLst/>
              <a:ahLst/>
              <a:cxnLst/>
              <a:rect l="l" t="t" r="r" b="b"/>
              <a:pathLst>
                <a:path w="2080895">
                  <a:moveTo>
                    <a:pt x="0" y="0"/>
                  </a:moveTo>
                  <a:lnTo>
                    <a:pt x="2080767" y="0"/>
                  </a:lnTo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7382255" y="4261319"/>
              <a:ext cx="1005840" cy="288925"/>
            </a:xfrm>
            <a:custGeom>
              <a:avLst/>
              <a:gdLst/>
              <a:ahLst/>
              <a:cxnLst/>
              <a:rect l="l" t="t" r="r" b="b"/>
              <a:pathLst>
                <a:path w="1005840" h="288925">
                  <a:moveTo>
                    <a:pt x="1005776" y="0"/>
                  </a:moveTo>
                  <a:lnTo>
                    <a:pt x="0" y="0"/>
                  </a:lnTo>
                  <a:lnTo>
                    <a:pt x="0" y="288328"/>
                  </a:lnTo>
                  <a:lnTo>
                    <a:pt x="1005776" y="288328"/>
                  </a:lnTo>
                  <a:lnTo>
                    <a:pt x="100577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7375905" y="4255008"/>
              <a:ext cx="1012190" cy="313690"/>
            </a:xfrm>
            <a:custGeom>
              <a:avLst/>
              <a:gdLst/>
              <a:ahLst/>
              <a:cxnLst/>
              <a:rect l="l" t="t" r="r" b="b"/>
              <a:pathLst>
                <a:path w="1012190" h="313689">
                  <a:moveTo>
                    <a:pt x="6350" y="0"/>
                  </a:moveTo>
                  <a:lnTo>
                    <a:pt x="6350" y="313690"/>
                  </a:lnTo>
                </a:path>
                <a:path w="1012190" h="313689">
                  <a:moveTo>
                    <a:pt x="0" y="6350"/>
                  </a:moveTo>
                  <a:lnTo>
                    <a:pt x="1012190" y="6350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7375905" y="4549647"/>
              <a:ext cx="1012190" cy="0"/>
            </a:xfrm>
            <a:custGeom>
              <a:avLst/>
              <a:gdLst/>
              <a:ahLst/>
              <a:cxnLst/>
              <a:rect l="l" t="t" r="r" b="b"/>
              <a:pathLst>
                <a:path w="1012190">
                  <a:moveTo>
                    <a:pt x="0" y="0"/>
                  </a:moveTo>
                  <a:lnTo>
                    <a:pt x="1012190" y="0"/>
                  </a:lnTo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8416289" y="4261319"/>
              <a:ext cx="2074545" cy="288925"/>
            </a:xfrm>
            <a:custGeom>
              <a:avLst/>
              <a:gdLst/>
              <a:ahLst/>
              <a:cxnLst/>
              <a:rect l="l" t="t" r="r" b="b"/>
              <a:pathLst>
                <a:path w="2074545" h="288925">
                  <a:moveTo>
                    <a:pt x="2074418" y="0"/>
                  </a:moveTo>
                  <a:lnTo>
                    <a:pt x="0" y="0"/>
                  </a:lnTo>
                  <a:lnTo>
                    <a:pt x="0" y="288328"/>
                  </a:lnTo>
                  <a:lnTo>
                    <a:pt x="2074418" y="288328"/>
                  </a:lnTo>
                  <a:lnTo>
                    <a:pt x="207441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8409939" y="4255008"/>
              <a:ext cx="2080895" cy="313690"/>
            </a:xfrm>
            <a:custGeom>
              <a:avLst/>
              <a:gdLst/>
              <a:ahLst/>
              <a:cxnLst/>
              <a:rect l="l" t="t" r="r" b="b"/>
              <a:pathLst>
                <a:path w="2080895" h="313689">
                  <a:moveTo>
                    <a:pt x="6350" y="0"/>
                  </a:moveTo>
                  <a:lnTo>
                    <a:pt x="6350" y="313690"/>
                  </a:lnTo>
                </a:path>
                <a:path w="2080895" h="313689">
                  <a:moveTo>
                    <a:pt x="0" y="6350"/>
                  </a:moveTo>
                  <a:lnTo>
                    <a:pt x="2080767" y="6350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8409939" y="4549647"/>
              <a:ext cx="2080895" cy="0"/>
            </a:xfrm>
            <a:custGeom>
              <a:avLst/>
              <a:gdLst/>
              <a:ahLst/>
              <a:cxnLst/>
              <a:rect l="l" t="t" r="r" b="b"/>
              <a:pathLst>
                <a:path w="2080895">
                  <a:moveTo>
                    <a:pt x="0" y="0"/>
                  </a:moveTo>
                  <a:lnTo>
                    <a:pt x="2080767" y="0"/>
                  </a:lnTo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7382255" y="4599012"/>
              <a:ext cx="1005840" cy="288925"/>
            </a:xfrm>
            <a:custGeom>
              <a:avLst/>
              <a:gdLst/>
              <a:ahLst/>
              <a:cxnLst/>
              <a:rect l="l" t="t" r="r" b="b"/>
              <a:pathLst>
                <a:path w="1005840" h="288925">
                  <a:moveTo>
                    <a:pt x="1005776" y="0"/>
                  </a:moveTo>
                  <a:lnTo>
                    <a:pt x="0" y="0"/>
                  </a:lnTo>
                  <a:lnTo>
                    <a:pt x="0" y="288328"/>
                  </a:lnTo>
                  <a:lnTo>
                    <a:pt x="1005776" y="288328"/>
                  </a:lnTo>
                  <a:lnTo>
                    <a:pt x="100577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7375905" y="4592700"/>
              <a:ext cx="1012190" cy="313690"/>
            </a:xfrm>
            <a:custGeom>
              <a:avLst/>
              <a:gdLst/>
              <a:ahLst/>
              <a:cxnLst/>
              <a:rect l="l" t="t" r="r" b="b"/>
              <a:pathLst>
                <a:path w="1012190" h="313689">
                  <a:moveTo>
                    <a:pt x="6350" y="0"/>
                  </a:moveTo>
                  <a:lnTo>
                    <a:pt x="6350" y="313690"/>
                  </a:lnTo>
                </a:path>
                <a:path w="1012190" h="313689">
                  <a:moveTo>
                    <a:pt x="0" y="6350"/>
                  </a:moveTo>
                  <a:lnTo>
                    <a:pt x="1012190" y="6350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7375905" y="4887341"/>
              <a:ext cx="1012190" cy="0"/>
            </a:xfrm>
            <a:custGeom>
              <a:avLst/>
              <a:gdLst/>
              <a:ahLst/>
              <a:cxnLst/>
              <a:rect l="l" t="t" r="r" b="b"/>
              <a:pathLst>
                <a:path w="1012190">
                  <a:moveTo>
                    <a:pt x="0" y="0"/>
                  </a:moveTo>
                  <a:lnTo>
                    <a:pt x="1012190" y="0"/>
                  </a:lnTo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8416289" y="4599012"/>
              <a:ext cx="2074545" cy="288925"/>
            </a:xfrm>
            <a:custGeom>
              <a:avLst/>
              <a:gdLst/>
              <a:ahLst/>
              <a:cxnLst/>
              <a:rect l="l" t="t" r="r" b="b"/>
              <a:pathLst>
                <a:path w="2074545" h="288925">
                  <a:moveTo>
                    <a:pt x="2074418" y="0"/>
                  </a:moveTo>
                  <a:lnTo>
                    <a:pt x="0" y="0"/>
                  </a:lnTo>
                  <a:lnTo>
                    <a:pt x="0" y="288328"/>
                  </a:lnTo>
                  <a:lnTo>
                    <a:pt x="2074418" y="288328"/>
                  </a:lnTo>
                  <a:lnTo>
                    <a:pt x="2074418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8409939" y="4592700"/>
              <a:ext cx="2080895" cy="313690"/>
            </a:xfrm>
            <a:custGeom>
              <a:avLst/>
              <a:gdLst/>
              <a:ahLst/>
              <a:cxnLst/>
              <a:rect l="l" t="t" r="r" b="b"/>
              <a:pathLst>
                <a:path w="2080895" h="313689">
                  <a:moveTo>
                    <a:pt x="6350" y="0"/>
                  </a:moveTo>
                  <a:lnTo>
                    <a:pt x="6350" y="313690"/>
                  </a:lnTo>
                </a:path>
                <a:path w="2080895" h="313689">
                  <a:moveTo>
                    <a:pt x="0" y="6350"/>
                  </a:moveTo>
                  <a:lnTo>
                    <a:pt x="2080767" y="6350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8409939" y="4887341"/>
              <a:ext cx="2080895" cy="0"/>
            </a:xfrm>
            <a:custGeom>
              <a:avLst/>
              <a:gdLst/>
              <a:ahLst/>
              <a:cxnLst/>
              <a:rect l="l" t="t" r="r" b="b"/>
              <a:pathLst>
                <a:path w="2080895">
                  <a:moveTo>
                    <a:pt x="0" y="0"/>
                  </a:moveTo>
                  <a:lnTo>
                    <a:pt x="2080767" y="0"/>
                  </a:lnTo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8" name="object 58"/>
          <p:cNvSpPr txBox="1"/>
          <p:nvPr/>
        </p:nvSpPr>
        <p:spPr>
          <a:xfrm>
            <a:off x="7375906" y="5577078"/>
            <a:ext cx="3115310" cy="784860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5461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30"/>
              </a:spcBef>
            </a:pPr>
            <a:endParaRPr sz="1200">
              <a:latin typeface="Times New Roman"/>
              <a:cs typeface="Times New Roman"/>
            </a:endParaRPr>
          </a:p>
          <a:p>
            <a:pPr marL="98425">
              <a:lnSpc>
                <a:spcPct val="100000"/>
              </a:lnSpc>
            </a:pPr>
            <a:r>
              <a:rPr sz="1200" dirty="0">
                <a:solidFill>
                  <a:srgbClr val="252525"/>
                </a:solidFill>
                <a:latin typeface="微軟正黑體"/>
                <a:cs typeface="微軟正黑體"/>
              </a:rPr>
              <a:t>感覺值</a:t>
            </a:r>
            <a:r>
              <a:rPr sz="1200" spc="-20" dirty="0">
                <a:solidFill>
                  <a:srgbClr val="252525"/>
                </a:solidFill>
                <a:latin typeface="微軟正黑體"/>
                <a:cs typeface="微軟正黑體"/>
              </a:rPr>
              <a:t>70</a:t>
            </a:r>
            <a:r>
              <a:rPr sz="1200" spc="-25" dirty="0">
                <a:solidFill>
                  <a:srgbClr val="252525"/>
                </a:solidFill>
                <a:latin typeface="微軟正黑體"/>
                <a:cs typeface="微軟正黑體"/>
              </a:rPr>
              <a:t>%左右</a:t>
            </a:r>
            <a:endParaRPr sz="1200">
              <a:latin typeface="微軟正黑體"/>
              <a:cs typeface="微軟正黑體"/>
            </a:endParaRPr>
          </a:p>
          <a:p>
            <a:pPr marL="98425">
              <a:lnSpc>
                <a:spcPct val="100000"/>
              </a:lnSpc>
              <a:spcBef>
                <a:spcPts val="20"/>
              </a:spcBef>
            </a:pPr>
            <a:r>
              <a:rPr sz="800" spc="-15" dirty="0">
                <a:solidFill>
                  <a:srgbClr val="252525"/>
                </a:solidFill>
                <a:latin typeface="微軟正黑體"/>
                <a:cs typeface="微軟正黑體"/>
              </a:rPr>
              <a:t>(用人工檢查可疑設備時，</a:t>
            </a:r>
            <a:r>
              <a:rPr sz="800" spc="-10" dirty="0">
                <a:solidFill>
                  <a:srgbClr val="252525"/>
                </a:solidFill>
                <a:latin typeface="微軟正黑體"/>
                <a:cs typeface="微軟正黑體"/>
              </a:rPr>
              <a:t>10</a:t>
            </a:r>
            <a:r>
              <a:rPr sz="800" spc="-25" dirty="0">
                <a:solidFill>
                  <a:srgbClr val="252525"/>
                </a:solidFill>
                <a:latin typeface="微軟正黑體"/>
                <a:cs typeface="微軟正黑體"/>
              </a:rPr>
              <a:t>次中實際需要維護的情況有幾次呢？)</a:t>
            </a:r>
            <a:endParaRPr sz="800">
              <a:latin typeface="微軟正黑體"/>
              <a:cs typeface="微軟正黑體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7318247" y="5071871"/>
            <a:ext cx="3220720" cy="1327785"/>
          </a:xfrm>
          <a:prstGeom prst="rect">
            <a:avLst/>
          </a:prstGeom>
          <a:solidFill>
            <a:srgbClr val="F1F1F1"/>
          </a:solidFill>
          <a:ln w="9144">
            <a:solidFill>
              <a:srgbClr val="006FC0"/>
            </a:solidFill>
          </a:ln>
        </p:spPr>
        <p:txBody>
          <a:bodyPr vert="horz" wrap="square" lIns="0" tIns="53340" rIns="0" bIns="0" rtlCol="0">
            <a:spAutoFit/>
          </a:bodyPr>
          <a:lstStyle/>
          <a:p>
            <a:pPr marL="717550">
              <a:lnSpc>
                <a:spcPct val="100000"/>
              </a:lnSpc>
              <a:spcBef>
                <a:spcPts val="420"/>
              </a:spcBef>
            </a:pPr>
            <a:r>
              <a:rPr sz="1400" b="1" spc="-10" dirty="0">
                <a:solidFill>
                  <a:srgbClr val="252525"/>
                </a:solidFill>
                <a:latin typeface="微軟正黑體"/>
                <a:cs typeface="微軟正黑體"/>
              </a:rPr>
              <a:t>設定AI</a:t>
            </a:r>
            <a:r>
              <a:rPr sz="1400" b="1" spc="-20" dirty="0">
                <a:solidFill>
                  <a:srgbClr val="252525"/>
                </a:solidFill>
                <a:latin typeface="微軟正黑體"/>
                <a:cs typeface="微軟正黑體"/>
              </a:rPr>
              <a:t>模型精準度目標</a:t>
            </a:r>
            <a:endParaRPr sz="1400">
              <a:latin typeface="微軟正黑體"/>
              <a:cs typeface="微軟正黑體"/>
            </a:endParaRPr>
          </a:p>
          <a:p>
            <a:pPr marL="156210">
              <a:lnSpc>
                <a:spcPct val="100000"/>
              </a:lnSpc>
              <a:spcBef>
                <a:spcPts val="305"/>
              </a:spcBef>
            </a:pPr>
            <a:r>
              <a:rPr sz="1200" b="1" spc="-10" dirty="0">
                <a:solidFill>
                  <a:srgbClr val="252525"/>
                </a:solidFill>
                <a:latin typeface="微軟正黑體"/>
                <a:cs typeface="微軟正黑體"/>
              </a:rPr>
              <a:t>與現況比較</a:t>
            </a:r>
            <a:endParaRPr sz="1200">
              <a:latin typeface="微軟正黑體"/>
              <a:cs typeface="微軟正黑體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1403603" y="4576571"/>
            <a:ext cx="5718175" cy="361315"/>
          </a:xfrm>
          <a:prstGeom prst="rect">
            <a:avLst/>
          </a:prstGeom>
          <a:solidFill>
            <a:srgbClr val="006FC0"/>
          </a:solidFill>
        </p:spPr>
        <p:txBody>
          <a:bodyPr vert="horz" wrap="square" lIns="0" tIns="35560" rIns="0" bIns="0" rtlCol="0">
            <a:spAutoFit/>
          </a:bodyPr>
          <a:lstStyle/>
          <a:p>
            <a:pPr marL="2305050">
              <a:lnSpc>
                <a:spcPct val="100000"/>
              </a:lnSpc>
              <a:spcBef>
                <a:spcPts val="280"/>
              </a:spcBef>
            </a:pPr>
            <a:r>
              <a:rPr sz="1800" b="1" spc="-25" dirty="0">
                <a:solidFill>
                  <a:srgbClr val="FFFFFF"/>
                </a:solidFill>
                <a:latin typeface="微軟正黑體"/>
                <a:cs typeface="微軟正黑體"/>
              </a:rPr>
              <a:t>2</a:t>
            </a:r>
            <a:r>
              <a:rPr sz="1800" b="1" spc="-20" dirty="0">
                <a:solidFill>
                  <a:srgbClr val="FFFFFF"/>
                </a:solidFill>
                <a:latin typeface="微軟正黑體"/>
                <a:cs typeface="微軟正黑體"/>
              </a:rPr>
              <a:t>.數據確認</a:t>
            </a:r>
            <a:endParaRPr sz="1800">
              <a:latin typeface="微軟正黑體"/>
              <a:cs typeface="微軟正黑體"/>
            </a:endParaRPr>
          </a:p>
        </p:txBody>
      </p:sp>
      <p:grpSp>
        <p:nvGrpSpPr>
          <p:cNvPr id="61" name="object 61"/>
          <p:cNvGrpSpPr/>
          <p:nvPr/>
        </p:nvGrpSpPr>
        <p:grpSpPr>
          <a:xfrm>
            <a:off x="1403603" y="4937759"/>
            <a:ext cx="5718175" cy="1572895"/>
            <a:chOff x="1403603" y="4937759"/>
            <a:chExt cx="5718175" cy="1572895"/>
          </a:xfrm>
        </p:grpSpPr>
        <p:sp>
          <p:nvSpPr>
            <p:cNvPr id="62" name="object 62"/>
            <p:cNvSpPr/>
            <p:nvPr/>
          </p:nvSpPr>
          <p:spPr>
            <a:xfrm>
              <a:off x="1403603" y="4937759"/>
              <a:ext cx="5718175" cy="1572895"/>
            </a:xfrm>
            <a:custGeom>
              <a:avLst/>
              <a:gdLst/>
              <a:ahLst/>
              <a:cxnLst/>
              <a:rect l="l" t="t" r="r" b="b"/>
              <a:pathLst>
                <a:path w="5718175" h="1572895">
                  <a:moveTo>
                    <a:pt x="5718048" y="0"/>
                  </a:moveTo>
                  <a:lnTo>
                    <a:pt x="0" y="0"/>
                  </a:lnTo>
                  <a:lnTo>
                    <a:pt x="0" y="1572767"/>
                  </a:lnTo>
                  <a:lnTo>
                    <a:pt x="5718048" y="1572767"/>
                  </a:lnTo>
                  <a:lnTo>
                    <a:pt x="5718048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1475231" y="5015483"/>
              <a:ext cx="2676525" cy="1379220"/>
            </a:xfrm>
            <a:custGeom>
              <a:avLst/>
              <a:gdLst/>
              <a:ahLst/>
              <a:cxnLst/>
              <a:rect l="l" t="t" r="r" b="b"/>
              <a:pathLst>
                <a:path w="2676525" h="1379220">
                  <a:moveTo>
                    <a:pt x="0" y="1379220"/>
                  </a:moveTo>
                  <a:lnTo>
                    <a:pt x="2676144" y="1379220"/>
                  </a:lnTo>
                  <a:lnTo>
                    <a:pt x="2676144" y="0"/>
                  </a:lnTo>
                  <a:lnTo>
                    <a:pt x="0" y="0"/>
                  </a:lnTo>
                  <a:lnTo>
                    <a:pt x="0" y="1379220"/>
                  </a:lnTo>
                  <a:close/>
                </a:path>
              </a:pathLst>
            </a:custGeom>
            <a:ln w="9144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4" name="object 64"/>
          <p:cNvSpPr txBox="1"/>
          <p:nvPr/>
        </p:nvSpPr>
        <p:spPr>
          <a:xfrm>
            <a:off x="1916302" y="5022072"/>
            <a:ext cx="2104390" cy="509905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539750">
              <a:lnSpc>
                <a:spcPct val="100000"/>
              </a:lnSpc>
              <a:spcBef>
                <a:spcPts val="475"/>
              </a:spcBef>
            </a:pPr>
            <a:r>
              <a:rPr sz="1400" b="1" spc="-15" dirty="0">
                <a:solidFill>
                  <a:srgbClr val="252525"/>
                </a:solidFill>
                <a:latin typeface="微軟正黑體"/>
                <a:cs typeface="微軟正黑體"/>
              </a:rPr>
              <a:t>原始數據</a:t>
            </a:r>
            <a:endParaRPr sz="1400">
              <a:latin typeface="微軟正黑體"/>
              <a:cs typeface="微軟正黑體"/>
            </a:endParaRPr>
          </a:p>
          <a:p>
            <a:pPr>
              <a:lnSpc>
                <a:spcPct val="100000"/>
              </a:lnSpc>
              <a:spcBef>
                <a:spcPts val="315"/>
              </a:spcBef>
              <a:tabLst>
                <a:tab pos="1208405" algn="l"/>
                <a:tab pos="1786255" algn="l"/>
              </a:tabLst>
            </a:pPr>
            <a:r>
              <a:rPr sz="1200" b="1" dirty="0">
                <a:solidFill>
                  <a:srgbClr val="252525"/>
                </a:solidFill>
                <a:latin typeface="微軟正黑體"/>
                <a:cs typeface="微軟正黑體"/>
              </a:rPr>
              <a:t>數據類</a:t>
            </a:r>
            <a:r>
              <a:rPr sz="1200" b="1" spc="-50" dirty="0">
                <a:solidFill>
                  <a:srgbClr val="252525"/>
                </a:solidFill>
                <a:latin typeface="微軟正黑體"/>
                <a:cs typeface="微軟正黑體"/>
              </a:rPr>
              <a:t>型</a:t>
            </a:r>
            <a:r>
              <a:rPr sz="1200" b="1" dirty="0">
                <a:solidFill>
                  <a:srgbClr val="252525"/>
                </a:solidFill>
                <a:latin typeface="微軟正黑體"/>
                <a:cs typeface="微軟正黑體"/>
              </a:rPr>
              <a:t>	數</a:t>
            </a:r>
            <a:r>
              <a:rPr sz="1200" b="1" spc="-50" dirty="0">
                <a:solidFill>
                  <a:srgbClr val="252525"/>
                </a:solidFill>
                <a:latin typeface="微軟正黑體"/>
                <a:cs typeface="微軟正黑體"/>
              </a:rPr>
              <a:t>值</a:t>
            </a:r>
            <a:r>
              <a:rPr sz="1200" b="1" dirty="0">
                <a:solidFill>
                  <a:srgbClr val="252525"/>
                </a:solidFill>
                <a:latin typeface="微軟正黑體"/>
                <a:cs typeface="微軟正黑體"/>
              </a:rPr>
              <a:t>	單</a:t>
            </a:r>
            <a:r>
              <a:rPr sz="1200" b="1" spc="-50" dirty="0">
                <a:solidFill>
                  <a:srgbClr val="252525"/>
                </a:solidFill>
                <a:latin typeface="微軟正黑體"/>
                <a:cs typeface="微軟正黑體"/>
              </a:rPr>
              <a:t>位</a:t>
            </a:r>
            <a:endParaRPr sz="1200">
              <a:latin typeface="微軟正黑體"/>
              <a:cs typeface="微軟正黑體"/>
            </a:endParaRPr>
          </a:p>
        </p:txBody>
      </p:sp>
      <p:sp>
        <p:nvSpPr>
          <p:cNvPr id="75" name="object 7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t>31</a:t>
            </a:fld>
            <a:endParaRPr spc="-25" dirty="0"/>
          </a:p>
        </p:txBody>
      </p:sp>
      <p:sp>
        <p:nvSpPr>
          <p:cNvPr id="65" name="object 65"/>
          <p:cNvSpPr txBox="1"/>
          <p:nvPr/>
        </p:nvSpPr>
        <p:spPr>
          <a:xfrm>
            <a:off x="1532382" y="5564251"/>
            <a:ext cx="1372235" cy="299720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48895" rIns="0" bIns="0" rtlCol="0">
            <a:spAutoFit/>
          </a:bodyPr>
          <a:lstStyle/>
          <a:p>
            <a:pPr marL="97790">
              <a:lnSpc>
                <a:spcPct val="100000"/>
              </a:lnSpc>
              <a:spcBef>
                <a:spcPts val="385"/>
              </a:spcBef>
            </a:pPr>
            <a:r>
              <a:rPr sz="1200" spc="-15" dirty="0">
                <a:solidFill>
                  <a:srgbClr val="252525"/>
                </a:solidFill>
                <a:latin typeface="微軟正黑體"/>
                <a:cs typeface="微軟正黑體"/>
              </a:rPr>
              <a:t>聲音數據</a:t>
            </a:r>
            <a:endParaRPr sz="1200">
              <a:latin typeface="微軟正黑體"/>
              <a:cs typeface="微軟正黑體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3056508" y="5564251"/>
            <a:ext cx="448945" cy="299720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48895" rIns="0" bIns="0" rtlCol="0">
            <a:spAutoFit/>
          </a:bodyPr>
          <a:lstStyle/>
          <a:p>
            <a:pPr marL="7620" algn="ctr">
              <a:lnSpc>
                <a:spcPct val="100000"/>
              </a:lnSpc>
              <a:spcBef>
                <a:spcPts val="385"/>
              </a:spcBef>
            </a:pPr>
            <a:r>
              <a:rPr sz="1200" spc="-50" dirty="0">
                <a:solidFill>
                  <a:srgbClr val="252525"/>
                </a:solidFill>
                <a:latin typeface="微軟正黑體"/>
                <a:cs typeface="微軟正黑體"/>
              </a:rPr>
              <a:t>1</a:t>
            </a:r>
            <a:endParaRPr sz="1200">
              <a:latin typeface="微軟正黑體"/>
              <a:cs typeface="微軟正黑體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3613277" y="5564251"/>
            <a:ext cx="448945" cy="299720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48895" rIns="0" bIns="0" rtlCol="0">
            <a:spAutoFit/>
          </a:bodyPr>
          <a:lstStyle/>
          <a:p>
            <a:pPr marL="151765">
              <a:lnSpc>
                <a:spcPct val="100000"/>
              </a:lnSpc>
              <a:spcBef>
                <a:spcPts val="385"/>
              </a:spcBef>
            </a:pPr>
            <a:r>
              <a:rPr sz="1200" spc="-50" dirty="0">
                <a:solidFill>
                  <a:srgbClr val="252525"/>
                </a:solidFill>
                <a:latin typeface="微軟正黑體"/>
                <a:cs typeface="微軟正黑體"/>
              </a:rPr>
              <a:t>年</a:t>
            </a:r>
            <a:endParaRPr sz="1200">
              <a:latin typeface="微軟正黑體"/>
              <a:cs typeface="微軟正黑體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1532382" y="5961138"/>
            <a:ext cx="1372235" cy="299720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48895" rIns="0" bIns="0" rtlCol="0">
            <a:spAutoFit/>
          </a:bodyPr>
          <a:lstStyle/>
          <a:p>
            <a:pPr marL="97790">
              <a:lnSpc>
                <a:spcPct val="100000"/>
              </a:lnSpc>
              <a:spcBef>
                <a:spcPts val="385"/>
              </a:spcBef>
            </a:pPr>
            <a:r>
              <a:rPr sz="1200" spc="-15" dirty="0">
                <a:solidFill>
                  <a:srgbClr val="252525"/>
                </a:solidFill>
                <a:latin typeface="微軟正黑體"/>
                <a:cs typeface="微軟正黑體"/>
              </a:rPr>
              <a:t>震動數據</a:t>
            </a:r>
            <a:endParaRPr sz="1200">
              <a:latin typeface="微軟正黑體"/>
              <a:cs typeface="微軟正黑體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3056508" y="5961138"/>
            <a:ext cx="448945" cy="299720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48895" rIns="0" bIns="0" rtlCol="0">
            <a:spAutoFit/>
          </a:bodyPr>
          <a:lstStyle/>
          <a:p>
            <a:pPr marL="7620" algn="ctr">
              <a:lnSpc>
                <a:spcPct val="100000"/>
              </a:lnSpc>
              <a:spcBef>
                <a:spcPts val="385"/>
              </a:spcBef>
            </a:pPr>
            <a:r>
              <a:rPr sz="1200" spc="-50" dirty="0">
                <a:solidFill>
                  <a:srgbClr val="252525"/>
                </a:solidFill>
                <a:latin typeface="微軟正黑體"/>
                <a:cs typeface="微軟正黑體"/>
              </a:rPr>
              <a:t>1</a:t>
            </a:r>
            <a:endParaRPr sz="1200">
              <a:latin typeface="微軟正黑體"/>
              <a:cs typeface="微軟正黑體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3613277" y="5961138"/>
            <a:ext cx="448945" cy="299720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48895" rIns="0" bIns="0" rtlCol="0">
            <a:spAutoFit/>
          </a:bodyPr>
          <a:lstStyle/>
          <a:p>
            <a:pPr marL="151765">
              <a:lnSpc>
                <a:spcPct val="100000"/>
              </a:lnSpc>
              <a:spcBef>
                <a:spcPts val="385"/>
              </a:spcBef>
            </a:pPr>
            <a:r>
              <a:rPr sz="1200" spc="-50" dirty="0">
                <a:solidFill>
                  <a:srgbClr val="252525"/>
                </a:solidFill>
                <a:latin typeface="微軟正黑體"/>
                <a:cs typeface="微軟正黑體"/>
              </a:rPr>
              <a:t>年</a:t>
            </a:r>
            <a:endParaRPr sz="1200">
              <a:latin typeface="微軟正黑體"/>
              <a:cs typeface="微軟正黑體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4379976" y="5015484"/>
            <a:ext cx="2674620" cy="1379220"/>
          </a:xfrm>
          <a:prstGeom prst="rect">
            <a:avLst/>
          </a:prstGeom>
          <a:solidFill>
            <a:srgbClr val="F1F1F1"/>
          </a:solidFill>
          <a:ln w="9144">
            <a:solidFill>
              <a:srgbClr val="006FC0"/>
            </a:solidFill>
          </a:ln>
        </p:spPr>
        <p:txBody>
          <a:bodyPr vert="horz" wrap="square" lIns="0" tIns="66675" rIns="0" bIns="0" rtlCol="0">
            <a:spAutoFit/>
          </a:bodyPr>
          <a:lstStyle/>
          <a:p>
            <a:pPr marL="534670">
              <a:lnSpc>
                <a:spcPct val="100000"/>
              </a:lnSpc>
              <a:spcBef>
                <a:spcPts val="525"/>
              </a:spcBef>
            </a:pPr>
            <a:r>
              <a:rPr sz="1400" b="1" spc="-10" dirty="0">
                <a:solidFill>
                  <a:srgbClr val="252525"/>
                </a:solidFill>
                <a:latin typeface="微軟正黑體"/>
                <a:cs typeface="微軟正黑體"/>
              </a:rPr>
              <a:t>持續收集數據的方法</a:t>
            </a:r>
            <a:endParaRPr sz="1400">
              <a:latin typeface="微軟正黑體"/>
              <a:cs typeface="微軟正黑體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4441825" y="5564251"/>
            <a:ext cx="2573655" cy="579755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97155" rIns="0" bIns="0" rtlCol="0">
            <a:spAutoFit/>
          </a:bodyPr>
          <a:lstStyle/>
          <a:p>
            <a:pPr marL="98425" marR="28575">
              <a:lnSpc>
                <a:spcPct val="100000"/>
              </a:lnSpc>
              <a:spcBef>
                <a:spcPts val="765"/>
              </a:spcBef>
            </a:pPr>
            <a:r>
              <a:rPr sz="1200" spc="-5" dirty="0">
                <a:solidFill>
                  <a:srgbClr val="252525"/>
                </a:solidFill>
                <a:latin typeface="微軟正黑體"/>
                <a:cs typeface="微軟正黑體"/>
              </a:rPr>
              <a:t>由於目前尚未有故障時的相關數據，因此後續將開始蒐集故障數據</a:t>
            </a:r>
            <a:endParaRPr sz="1200">
              <a:latin typeface="微軟正黑體"/>
              <a:cs typeface="微軟正黑體"/>
            </a:endParaRPr>
          </a:p>
        </p:txBody>
      </p:sp>
      <p:graphicFrame>
        <p:nvGraphicFramePr>
          <p:cNvPr id="73" name="object 73"/>
          <p:cNvGraphicFramePr>
            <a:graphicFrameLocks noGrp="1"/>
          </p:cNvGraphicFramePr>
          <p:nvPr/>
        </p:nvGraphicFramePr>
        <p:xfrm>
          <a:off x="4379976" y="3051048"/>
          <a:ext cx="2677159" cy="13214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77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73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17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95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1498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65785">
                <a:tc gridSpan="5">
                  <a:txBody>
                    <a:bodyPr/>
                    <a:lstStyle/>
                    <a:p>
                      <a:pPr marL="715010">
                        <a:lnSpc>
                          <a:spcPct val="100000"/>
                        </a:lnSpc>
                        <a:spcBef>
                          <a:spcPts val="555"/>
                        </a:spcBef>
                      </a:pPr>
                      <a:r>
                        <a:rPr sz="1400" b="1" spc="-1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優先驗證的內容</a:t>
                      </a:r>
                      <a:endParaRPr sz="1400">
                        <a:latin typeface="微軟正黑體"/>
                        <a:cs typeface="微軟正黑體"/>
                      </a:endParaRPr>
                    </a:p>
                    <a:p>
                      <a:pPr marL="331470">
                        <a:lnSpc>
                          <a:spcPct val="100000"/>
                        </a:lnSpc>
                        <a:spcBef>
                          <a:spcPts val="595"/>
                        </a:spcBef>
                        <a:tabLst>
                          <a:tab pos="1817370" algn="l"/>
                          <a:tab pos="2261235" algn="l"/>
                        </a:tabLst>
                      </a:pPr>
                      <a:r>
                        <a:rPr sz="1200" b="1" spc="-1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內</a:t>
                      </a:r>
                      <a:r>
                        <a:rPr sz="1200" b="1" spc="-5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容</a:t>
                      </a:r>
                      <a:r>
                        <a:rPr sz="1200" b="1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	</a:t>
                      </a:r>
                      <a:r>
                        <a:rPr sz="1200" b="1" spc="-1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數</a:t>
                      </a:r>
                      <a:r>
                        <a:rPr sz="1200" b="1" spc="-5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量</a:t>
                      </a:r>
                      <a:r>
                        <a:rPr sz="1200" b="1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	單</a:t>
                      </a:r>
                      <a:r>
                        <a:rPr sz="1200" b="1" spc="-5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位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</a:txBody>
                  <a:tcPr marL="0" marR="0" marT="70485" marB="0">
                    <a:lnL w="9525">
                      <a:solidFill>
                        <a:srgbClr val="006FC0"/>
                      </a:solidFill>
                      <a:prstDash val="solid"/>
                    </a:lnL>
                    <a:lnR w="9525">
                      <a:solidFill>
                        <a:srgbClr val="006FC0"/>
                      </a:solidFill>
                      <a:prstDash val="solid"/>
                    </a:lnR>
                    <a:lnT w="9525">
                      <a:solidFill>
                        <a:srgbClr val="006FC0"/>
                      </a:solidFill>
                      <a:prstDash val="solid"/>
                    </a:lnT>
                    <a:solidFill>
                      <a:srgbClr val="F1F1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496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6FC0"/>
                      </a:solidFill>
                      <a:prstDash val="solid"/>
                    </a:lnL>
                    <a:lnB w="57150">
                      <a:solidFill>
                        <a:srgbClr val="FFFFFF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81915" marR="97155">
                        <a:lnSpc>
                          <a:spcPct val="100000"/>
                        </a:lnSpc>
                        <a:spcBef>
                          <a:spcPts val="285"/>
                        </a:spcBef>
                      </a:pPr>
                      <a:r>
                        <a:rPr sz="900" spc="-1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主要產品製造</a:t>
                      </a:r>
                      <a:r>
                        <a:rPr sz="90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設備</a:t>
                      </a:r>
                      <a:r>
                        <a:rPr sz="900" spc="-5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A</a:t>
                      </a:r>
                      <a:endParaRPr sz="900">
                        <a:latin typeface="微軟正黑體"/>
                        <a:cs typeface="微軟正黑體"/>
                      </a:endParaRPr>
                    </a:p>
                  </a:txBody>
                  <a:tcPr marL="0" marR="0" marT="36195" marB="0">
                    <a:lnR w="57150">
                      <a:solidFill>
                        <a:srgbClr val="FFFFFF"/>
                      </a:solidFill>
                      <a:prstDash val="solid"/>
                    </a:lnR>
                    <a:lnB w="5715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30480" algn="ctr">
                        <a:lnSpc>
                          <a:spcPct val="100000"/>
                        </a:lnSpc>
                        <a:spcBef>
                          <a:spcPts val="520"/>
                        </a:spcBef>
                      </a:pPr>
                      <a:r>
                        <a:rPr sz="1200" spc="-15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運行數據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</a:txBody>
                  <a:tcPr marL="0" marR="0" marT="66040" marB="0">
                    <a:lnL w="57150">
                      <a:solidFill>
                        <a:srgbClr val="FFFFFF"/>
                      </a:solidFill>
                      <a:prstDash val="solid"/>
                    </a:lnL>
                    <a:lnR w="57150">
                      <a:solidFill>
                        <a:srgbClr val="FFFFFF"/>
                      </a:solidFill>
                      <a:prstDash val="solid"/>
                    </a:lnR>
                    <a:lnB w="5715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57150">
                      <a:solidFill>
                        <a:srgbClr val="FFFFFF"/>
                      </a:solidFill>
                      <a:prstDash val="solid"/>
                    </a:lnL>
                    <a:lnR w="57150">
                      <a:solidFill>
                        <a:srgbClr val="FFFFFF"/>
                      </a:solidFill>
                      <a:prstDash val="solid"/>
                    </a:lnR>
                    <a:lnB w="5715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27000">
                        <a:lnSpc>
                          <a:spcPct val="100000"/>
                        </a:lnSpc>
                        <a:spcBef>
                          <a:spcPts val="520"/>
                        </a:spcBef>
                      </a:pPr>
                      <a:r>
                        <a:rPr sz="1200" spc="-5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年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</a:txBody>
                  <a:tcPr marL="0" marR="0" marT="66040" marB="0">
                    <a:lnL w="57150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006FC0"/>
                      </a:solidFill>
                      <a:prstDash val="solid"/>
                    </a:lnR>
                    <a:lnB w="5715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068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6FC0"/>
                      </a:solidFill>
                      <a:prstDash val="solid"/>
                    </a:lnL>
                    <a:lnT w="57150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006FC0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80645" marR="98425">
                        <a:lnSpc>
                          <a:spcPct val="100000"/>
                        </a:lnSpc>
                        <a:spcBef>
                          <a:spcPts val="400"/>
                        </a:spcBef>
                      </a:pPr>
                      <a:r>
                        <a:rPr sz="900" spc="-1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少量產品製造</a:t>
                      </a:r>
                      <a:r>
                        <a:rPr sz="90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設備</a:t>
                      </a:r>
                      <a:r>
                        <a:rPr sz="900" spc="-5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Z</a:t>
                      </a:r>
                      <a:endParaRPr sz="900">
                        <a:latin typeface="微軟正黑體"/>
                        <a:cs typeface="微軟正黑體"/>
                      </a:endParaRPr>
                    </a:p>
                  </a:txBody>
                  <a:tcPr marL="0" marR="0" marT="50800" marB="0">
                    <a:lnR w="57150">
                      <a:solidFill>
                        <a:srgbClr val="FFFFFF"/>
                      </a:solidFill>
                      <a:prstDash val="solid"/>
                    </a:lnR>
                    <a:lnT w="57150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006FC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30480" algn="ctr">
                        <a:lnSpc>
                          <a:spcPct val="100000"/>
                        </a:lnSpc>
                        <a:spcBef>
                          <a:spcPts val="680"/>
                        </a:spcBef>
                      </a:pPr>
                      <a:r>
                        <a:rPr sz="1200" spc="-15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運行數據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</a:txBody>
                  <a:tcPr marL="0" marR="0" marT="86360" marB="0">
                    <a:lnL w="57150">
                      <a:solidFill>
                        <a:srgbClr val="FFFFFF"/>
                      </a:solidFill>
                      <a:prstDash val="solid"/>
                    </a:lnL>
                    <a:lnR w="57150">
                      <a:solidFill>
                        <a:srgbClr val="FFFFFF"/>
                      </a:solidFill>
                      <a:prstDash val="solid"/>
                    </a:lnR>
                    <a:lnT w="57150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006FC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57150">
                      <a:solidFill>
                        <a:srgbClr val="FFFFFF"/>
                      </a:solidFill>
                      <a:prstDash val="solid"/>
                    </a:lnL>
                    <a:lnR w="57150">
                      <a:solidFill>
                        <a:srgbClr val="FFFFFF"/>
                      </a:solidFill>
                      <a:prstDash val="solid"/>
                    </a:lnR>
                    <a:lnT w="57150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006FC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27000">
                        <a:lnSpc>
                          <a:spcPct val="100000"/>
                        </a:lnSpc>
                        <a:spcBef>
                          <a:spcPts val="680"/>
                        </a:spcBef>
                      </a:pPr>
                      <a:r>
                        <a:rPr sz="1200" spc="-5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年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</a:txBody>
                  <a:tcPr marL="0" marR="0" marT="86360" marB="0">
                    <a:lnL w="57150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006FC0"/>
                      </a:solidFill>
                      <a:prstDash val="solid"/>
                    </a:lnR>
                    <a:lnT w="57150">
                      <a:solidFill>
                        <a:srgbClr val="FFFFFF"/>
                      </a:solidFill>
                      <a:prstDash val="solid"/>
                    </a:lnT>
                    <a:lnB w="9525">
                      <a:solidFill>
                        <a:srgbClr val="006FC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4" name="object 74"/>
          <p:cNvSpPr txBox="1"/>
          <p:nvPr/>
        </p:nvSpPr>
        <p:spPr>
          <a:xfrm>
            <a:off x="7399908" y="3390945"/>
            <a:ext cx="2874010" cy="1437640"/>
          </a:xfrm>
          <a:prstGeom prst="rect">
            <a:avLst/>
          </a:prstGeom>
        </p:spPr>
        <p:txBody>
          <a:bodyPr vert="horz" wrap="square" lIns="0" tIns="53340" rIns="0" bIns="0" rtlCol="0">
            <a:spAutoFit/>
          </a:bodyPr>
          <a:lstStyle/>
          <a:p>
            <a:pPr marR="801370" algn="r">
              <a:lnSpc>
                <a:spcPct val="100000"/>
              </a:lnSpc>
              <a:spcBef>
                <a:spcPts val="420"/>
              </a:spcBef>
            </a:pPr>
            <a:r>
              <a:rPr sz="1400" b="1" spc="-10" dirty="0">
                <a:solidFill>
                  <a:srgbClr val="252525"/>
                </a:solidFill>
                <a:latin typeface="微軟正黑體"/>
                <a:cs typeface="微軟正黑體"/>
              </a:rPr>
              <a:t>成本費用初估</a:t>
            </a:r>
            <a:endParaRPr sz="1400">
              <a:latin typeface="微軟正黑體"/>
              <a:cs typeface="微軟正黑體"/>
            </a:endParaRPr>
          </a:p>
          <a:p>
            <a:pPr marR="748665" algn="r">
              <a:lnSpc>
                <a:spcPct val="100000"/>
              </a:lnSpc>
              <a:spcBef>
                <a:spcPts val="275"/>
              </a:spcBef>
              <a:tabLst>
                <a:tab pos="1494155" algn="l"/>
              </a:tabLst>
            </a:pPr>
            <a:r>
              <a:rPr sz="1200" b="1" dirty="0">
                <a:solidFill>
                  <a:srgbClr val="252525"/>
                </a:solidFill>
                <a:latin typeface="微軟正黑體"/>
                <a:cs typeface="微軟正黑體"/>
              </a:rPr>
              <a:t>項</a:t>
            </a:r>
            <a:r>
              <a:rPr sz="1200" b="1" spc="-50" dirty="0">
                <a:solidFill>
                  <a:srgbClr val="252525"/>
                </a:solidFill>
                <a:latin typeface="微軟正黑體"/>
                <a:cs typeface="微軟正黑體"/>
              </a:rPr>
              <a:t>目</a:t>
            </a:r>
            <a:r>
              <a:rPr sz="1200" b="1" dirty="0">
                <a:solidFill>
                  <a:srgbClr val="252525"/>
                </a:solidFill>
                <a:latin typeface="微軟正黑體"/>
                <a:cs typeface="微軟正黑體"/>
              </a:rPr>
              <a:t>	內</a:t>
            </a:r>
            <a:r>
              <a:rPr sz="1200" b="1" spc="-50" dirty="0">
                <a:solidFill>
                  <a:srgbClr val="252525"/>
                </a:solidFill>
                <a:latin typeface="微軟正黑體"/>
                <a:cs typeface="微軟正黑體"/>
              </a:rPr>
              <a:t>容</a:t>
            </a:r>
            <a:endParaRPr sz="1200">
              <a:latin typeface="微軟正黑體"/>
              <a:cs typeface="微軟正黑體"/>
            </a:endParaRPr>
          </a:p>
          <a:p>
            <a:pPr marL="74295">
              <a:lnSpc>
                <a:spcPct val="100000"/>
              </a:lnSpc>
              <a:spcBef>
                <a:spcPts val="844"/>
              </a:spcBef>
              <a:tabLst>
                <a:tab pos="1108710" algn="l"/>
              </a:tabLst>
            </a:pPr>
            <a:r>
              <a:rPr sz="1000" spc="-15" dirty="0">
                <a:solidFill>
                  <a:srgbClr val="252525"/>
                </a:solidFill>
                <a:latin typeface="微軟正黑體"/>
                <a:cs typeface="微軟正黑體"/>
              </a:rPr>
              <a:t>人力對應工</a:t>
            </a:r>
            <a:r>
              <a:rPr sz="1000" spc="-50" dirty="0">
                <a:solidFill>
                  <a:srgbClr val="252525"/>
                </a:solidFill>
                <a:latin typeface="微軟正黑體"/>
                <a:cs typeface="微軟正黑體"/>
              </a:rPr>
              <a:t>時</a:t>
            </a:r>
            <a:r>
              <a:rPr sz="1000" dirty="0">
                <a:solidFill>
                  <a:srgbClr val="252525"/>
                </a:solidFill>
                <a:latin typeface="微軟正黑體"/>
                <a:cs typeface="微軟正黑體"/>
              </a:rPr>
              <a:t>	</a:t>
            </a:r>
            <a:r>
              <a:rPr sz="1000" spc="-10" dirty="0">
                <a:solidFill>
                  <a:srgbClr val="252525"/>
                </a:solidFill>
                <a:latin typeface="微軟正黑體"/>
                <a:cs typeface="微軟正黑體"/>
              </a:rPr>
              <a:t>(</a:t>
            </a:r>
            <a:r>
              <a:rPr sz="1000" spc="-15" dirty="0">
                <a:solidFill>
                  <a:srgbClr val="252525"/>
                </a:solidFill>
                <a:latin typeface="微軟正黑體"/>
                <a:cs typeface="微軟正黑體"/>
              </a:rPr>
              <a:t>如上所述，降低實務參與負</a:t>
            </a:r>
            <a:r>
              <a:rPr sz="1000" spc="-10" dirty="0">
                <a:solidFill>
                  <a:srgbClr val="252525"/>
                </a:solidFill>
                <a:latin typeface="微軟正黑體"/>
                <a:cs typeface="微軟正黑體"/>
              </a:rPr>
              <a:t>荷</a:t>
            </a:r>
            <a:r>
              <a:rPr sz="1000" spc="-50" dirty="0">
                <a:solidFill>
                  <a:srgbClr val="252525"/>
                </a:solidFill>
                <a:latin typeface="微軟正黑體"/>
                <a:cs typeface="微軟正黑體"/>
              </a:rPr>
              <a:t>)</a:t>
            </a:r>
            <a:endParaRPr sz="1000">
              <a:latin typeface="微軟正黑體"/>
              <a:cs typeface="微軟正黑體"/>
            </a:endParaRPr>
          </a:p>
          <a:p>
            <a:pPr marL="74295">
              <a:lnSpc>
                <a:spcPct val="100000"/>
              </a:lnSpc>
              <a:spcBef>
                <a:spcPts val="1505"/>
              </a:spcBef>
              <a:tabLst>
                <a:tab pos="1108710" algn="l"/>
              </a:tabLst>
            </a:pPr>
            <a:r>
              <a:rPr sz="1000" spc="-15" dirty="0">
                <a:solidFill>
                  <a:srgbClr val="252525"/>
                </a:solidFill>
                <a:latin typeface="微軟正黑體"/>
                <a:cs typeface="微軟正黑體"/>
              </a:rPr>
              <a:t>數據保管費</a:t>
            </a:r>
            <a:r>
              <a:rPr sz="1000" spc="-50" dirty="0">
                <a:solidFill>
                  <a:srgbClr val="252525"/>
                </a:solidFill>
                <a:latin typeface="微軟正黑體"/>
                <a:cs typeface="微軟正黑體"/>
              </a:rPr>
              <a:t>用</a:t>
            </a:r>
            <a:r>
              <a:rPr sz="1000" dirty="0">
                <a:solidFill>
                  <a:srgbClr val="252525"/>
                </a:solidFill>
                <a:latin typeface="微軟正黑體"/>
                <a:cs typeface="微軟正黑體"/>
              </a:rPr>
              <a:t>	</a:t>
            </a:r>
            <a:r>
              <a:rPr sz="1000" spc="-15" dirty="0">
                <a:solidFill>
                  <a:srgbClr val="252525"/>
                </a:solidFill>
                <a:latin typeface="微軟正黑體"/>
                <a:cs typeface="微軟正黑體"/>
              </a:rPr>
              <a:t>雲端服務使</a:t>
            </a:r>
            <a:r>
              <a:rPr sz="1000" spc="-10" dirty="0">
                <a:solidFill>
                  <a:srgbClr val="252525"/>
                </a:solidFill>
                <a:latin typeface="微軟正黑體"/>
                <a:cs typeface="微軟正黑體"/>
              </a:rPr>
              <a:t>用:2,000</a:t>
            </a:r>
            <a:r>
              <a:rPr sz="1000" spc="-50" dirty="0">
                <a:solidFill>
                  <a:srgbClr val="252525"/>
                </a:solidFill>
                <a:latin typeface="微軟正黑體"/>
                <a:cs typeface="微軟正黑體"/>
              </a:rPr>
              <a:t>元</a:t>
            </a:r>
            <a:endParaRPr sz="1000">
              <a:latin typeface="微軟正黑體"/>
              <a:cs typeface="微軟正黑體"/>
            </a:endParaRPr>
          </a:p>
          <a:p>
            <a:pPr marL="38100">
              <a:lnSpc>
                <a:spcPct val="100000"/>
              </a:lnSpc>
              <a:spcBef>
                <a:spcPts val="1450"/>
              </a:spcBef>
              <a:tabLst>
                <a:tab pos="1108710" algn="l"/>
              </a:tabLst>
            </a:pPr>
            <a:r>
              <a:rPr sz="1500" spc="-15" baseline="-5555" dirty="0">
                <a:solidFill>
                  <a:srgbClr val="252525"/>
                </a:solidFill>
                <a:latin typeface="微軟正黑體"/>
                <a:cs typeface="微軟正黑體"/>
              </a:rPr>
              <a:t>外部</a:t>
            </a:r>
            <a:r>
              <a:rPr sz="1500" baseline="-5555" dirty="0">
                <a:solidFill>
                  <a:srgbClr val="252525"/>
                </a:solidFill>
                <a:latin typeface="微軟正黑體"/>
                <a:cs typeface="微軟正黑體"/>
              </a:rPr>
              <a:t>AI</a:t>
            </a:r>
            <a:r>
              <a:rPr sz="1500" spc="-15" baseline="-5555" dirty="0">
                <a:solidFill>
                  <a:srgbClr val="252525"/>
                </a:solidFill>
                <a:latin typeface="微軟正黑體"/>
                <a:cs typeface="微軟正黑體"/>
              </a:rPr>
              <a:t>人力費</a:t>
            </a:r>
            <a:r>
              <a:rPr sz="1500" spc="-75" baseline="-5555" dirty="0">
                <a:solidFill>
                  <a:srgbClr val="252525"/>
                </a:solidFill>
                <a:latin typeface="微軟正黑體"/>
                <a:cs typeface="微軟正黑體"/>
              </a:rPr>
              <a:t>用</a:t>
            </a:r>
            <a:r>
              <a:rPr sz="1500" baseline="-5555" dirty="0">
                <a:solidFill>
                  <a:srgbClr val="252525"/>
                </a:solidFill>
                <a:latin typeface="微軟正黑體"/>
                <a:cs typeface="微軟正黑體"/>
              </a:rPr>
              <a:t>	</a:t>
            </a:r>
            <a:r>
              <a:rPr sz="1000" spc="-15" dirty="0">
                <a:solidFill>
                  <a:srgbClr val="252525"/>
                </a:solidFill>
                <a:latin typeface="微軟正黑體"/>
                <a:cs typeface="微軟正黑體"/>
              </a:rPr>
              <a:t>外部</a:t>
            </a:r>
            <a:r>
              <a:rPr sz="1000" dirty="0">
                <a:solidFill>
                  <a:srgbClr val="252525"/>
                </a:solidFill>
                <a:latin typeface="微軟正黑體"/>
                <a:cs typeface="微軟正黑體"/>
              </a:rPr>
              <a:t>AI</a:t>
            </a:r>
            <a:r>
              <a:rPr sz="1000" spc="-10" dirty="0">
                <a:solidFill>
                  <a:srgbClr val="252525"/>
                </a:solidFill>
                <a:latin typeface="微軟正黑體"/>
                <a:cs typeface="微軟正黑體"/>
              </a:rPr>
              <a:t>人</a:t>
            </a:r>
            <a:r>
              <a:rPr sz="1000" spc="-15" dirty="0">
                <a:solidFill>
                  <a:srgbClr val="252525"/>
                </a:solidFill>
                <a:latin typeface="微軟正黑體"/>
                <a:cs typeface="微軟正黑體"/>
              </a:rPr>
              <a:t>力</a:t>
            </a:r>
            <a:r>
              <a:rPr sz="1000" dirty="0">
                <a:solidFill>
                  <a:srgbClr val="252525"/>
                </a:solidFill>
                <a:latin typeface="微軟正黑體"/>
                <a:cs typeface="微軟正黑體"/>
              </a:rPr>
              <a:t>D</a:t>
            </a:r>
            <a:r>
              <a:rPr sz="1000" spc="-15" dirty="0">
                <a:solidFill>
                  <a:srgbClr val="252525"/>
                </a:solidFill>
                <a:latin typeface="微軟正黑體"/>
                <a:cs typeface="微軟正黑體"/>
              </a:rPr>
              <a:t>先生</a:t>
            </a:r>
            <a:r>
              <a:rPr sz="1000" spc="-10" dirty="0">
                <a:solidFill>
                  <a:srgbClr val="252525"/>
                </a:solidFill>
                <a:latin typeface="微軟正黑體"/>
                <a:cs typeface="微軟正黑體"/>
              </a:rPr>
              <a:t>:XX</a:t>
            </a:r>
            <a:r>
              <a:rPr sz="1000" spc="-15" dirty="0">
                <a:solidFill>
                  <a:srgbClr val="252525"/>
                </a:solidFill>
                <a:latin typeface="新細明體"/>
                <a:cs typeface="新細明體"/>
              </a:rPr>
              <a:t>萬</a:t>
            </a:r>
            <a:r>
              <a:rPr sz="1000" spc="-10" dirty="0">
                <a:solidFill>
                  <a:srgbClr val="252525"/>
                </a:solidFill>
                <a:latin typeface="新細明體"/>
                <a:cs typeface="新細明體"/>
              </a:rPr>
              <a:t>×</a:t>
            </a:r>
            <a:r>
              <a:rPr sz="1000" spc="-10" dirty="0">
                <a:solidFill>
                  <a:srgbClr val="252525"/>
                </a:solidFill>
                <a:latin typeface="微軟正黑體"/>
                <a:cs typeface="微軟正黑體"/>
              </a:rPr>
              <a:t>3</a:t>
            </a:r>
            <a:r>
              <a:rPr sz="1000" spc="-15" dirty="0">
                <a:solidFill>
                  <a:srgbClr val="252525"/>
                </a:solidFill>
                <a:latin typeface="新細明體"/>
                <a:cs typeface="新細明體"/>
              </a:rPr>
              <a:t>個</a:t>
            </a:r>
            <a:r>
              <a:rPr sz="1000" spc="-50" dirty="0">
                <a:solidFill>
                  <a:srgbClr val="252525"/>
                </a:solidFill>
                <a:latin typeface="新細明體"/>
                <a:cs typeface="新細明體"/>
              </a:rPr>
              <a:t>月</a:t>
            </a:r>
            <a:endParaRPr sz="1000">
              <a:latin typeface="新細明體"/>
              <a:cs typeface="新細明體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0844" y="3716682"/>
            <a:ext cx="4515485" cy="1360170"/>
          </a:xfrm>
          <a:prstGeom prst="rect">
            <a:avLst/>
          </a:prstGeom>
        </p:spPr>
        <p:txBody>
          <a:bodyPr vert="horz" wrap="square" lIns="0" tIns="1143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0"/>
              </a:spcBef>
            </a:pPr>
            <a:r>
              <a:rPr sz="4400" b="1" spc="-10" dirty="0">
                <a:latin typeface="微軟正黑體"/>
                <a:cs typeface="微軟正黑體"/>
              </a:rPr>
              <a:t>製造業</a:t>
            </a:r>
            <a:r>
              <a:rPr sz="4400" b="1" dirty="0">
                <a:latin typeface="微軟正黑體"/>
                <a:cs typeface="微軟正黑體"/>
              </a:rPr>
              <a:t>AI</a:t>
            </a:r>
            <a:r>
              <a:rPr sz="4400" b="1" spc="-20" dirty="0">
                <a:latin typeface="微軟正黑體"/>
                <a:cs typeface="微軟正黑體"/>
              </a:rPr>
              <a:t>指引內容</a:t>
            </a:r>
            <a:endParaRPr sz="4400">
              <a:latin typeface="微軟正黑體"/>
              <a:cs typeface="微軟正黑體"/>
            </a:endParaRPr>
          </a:p>
          <a:p>
            <a:pPr marL="12700">
              <a:lnSpc>
                <a:spcPct val="100000"/>
              </a:lnSpc>
              <a:spcBef>
                <a:spcPts val="585"/>
              </a:spcBef>
            </a:pPr>
            <a:r>
              <a:rPr sz="3200" b="1" spc="-10" dirty="0">
                <a:solidFill>
                  <a:srgbClr val="888888"/>
                </a:solidFill>
                <a:latin typeface="微軟正黑體"/>
                <a:cs typeface="微軟正黑體"/>
              </a:rPr>
              <a:t>驗證POC</a:t>
            </a:r>
            <a:r>
              <a:rPr sz="3200" b="1" spc="-25" dirty="0">
                <a:solidFill>
                  <a:srgbClr val="888888"/>
                </a:solidFill>
                <a:latin typeface="微軟正黑體"/>
                <a:cs typeface="微軟正黑體"/>
              </a:rPr>
              <a:t>階段</a:t>
            </a:r>
            <a:endParaRPr sz="3200">
              <a:latin typeface="微軟正黑體"/>
              <a:cs typeface="微軟正黑體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905255"/>
            <a:ext cx="12192000" cy="5948680"/>
            <a:chOff x="0" y="905255"/>
            <a:chExt cx="12192000" cy="5948680"/>
          </a:xfrm>
        </p:grpSpPr>
        <p:sp>
          <p:nvSpPr>
            <p:cNvPr id="3" name="object 3"/>
            <p:cNvSpPr/>
            <p:nvPr/>
          </p:nvSpPr>
          <p:spPr>
            <a:xfrm>
              <a:off x="1220724" y="905255"/>
              <a:ext cx="1764030" cy="5570220"/>
            </a:xfrm>
            <a:custGeom>
              <a:avLst/>
              <a:gdLst/>
              <a:ahLst/>
              <a:cxnLst/>
              <a:rect l="l" t="t" r="r" b="b"/>
              <a:pathLst>
                <a:path w="1764030" h="5570220">
                  <a:moveTo>
                    <a:pt x="1763902" y="0"/>
                  </a:moveTo>
                  <a:lnTo>
                    <a:pt x="0" y="0"/>
                  </a:lnTo>
                  <a:lnTo>
                    <a:pt x="0" y="5569712"/>
                  </a:lnTo>
                  <a:lnTo>
                    <a:pt x="1763902" y="5569712"/>
                  </a:lnTo>
                  <a:lnTo>
                    <a:pt x="1763902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373124" y="909827"/>
              <a:ext cx="1456055" cy="5560695"/>
            </a:xfrm>
            <a:custGeom>
              <a:avLst/>
              <a:gdLst/>
              <a:ahLst/>
              <a:cxnLst/>
              <a:rect l="l" t="t" r="r" b="b"/>
              <a:pathLst>
                <a:path w="1456055" h="5560695">
                  <a:moveTo>
                    <a:pt x="44831" y="0"/>
                  </a:moveTo>
                  <a:lnTo>
                    <a:pt x="0" y="0"/>
                  </a:lnTo>
                  <a:lnTo>
                    <a:pt x="0" y="5560568"/>
                  </a:lnTo>
                  <a:lnTo>
                    <a:pt x="44831" y="5560568"/>
                  </a:lnTo>
                  <a:lnTo>
                    <a:pt x="44831" y="0"/>
                  </a:lnTo>
                  <a:close/>
                </a:path>
                <a:path w="1456055" h="5560695">
                  <a:moveTo>
                    <a:pt x="758063" y="5364200"/>
                  </a:moveTo>
                  <a:lnTo>
                    <a:pt x="713232" y="5364200"/>
                  </a:lnTo>
                  <a:lnTo>
                    <a:pt x="713232" y="5560568"/>
                  </a:lnTo>
                  <a:lnTo>
                    <a:pt x="758063" y="5560568"/>
                  </a:lnTo>
                  <a:lnTo>
                    <a:pt x="758063" y="5364200"/>
                  </a:lnTo>
                  <a:close/>
                </a:path>
                <a:path w="1456055" h="5560695">
                  <a:moveTo>
                    <a:pt x="758063" y="4951730"/>
                  </a:moveTo>
                  <a:lnTo>
                    <a:pt x="713232" y="4951730"/>
                  </a:lnTo>
                  <a:lnTo>
                    <a:pt x="713232" y="5158219"/>
                  </a:lnTo>
                  <a:lnTo>
                    <a:pt x="758063" y="5158219"/>
                  </a:lnTo>
                  <a:lnTo>
                    <a:pt x="758063" y="4951730"/>
                  </a:lnTo>
                  <a:close/>
                </a:path>
                <a:path w="1456055" h="5560695">
                  <a:moveTo>
                    <a:pt x="758063" y="4538726"/>
                  </a:moveTo>
                  <a:lnTo>
                    <a:pt x="713232" y="4538726"/>
                  </a:lnTo>
                  <a:lnTo>
                    <a:pt x="713232" y="4745240"/>
                  </a:lnTo>
                  <a:lnTo>
                    <a:pt x="758063" y="4745240"/>
                  </a:lnTo>
                  <a:lnTo>
                    <a:pt x="758063" y="4538726"/>
                  </a:lnTo>
                  <a:close/>
                </a:path>
                <a:path w="1456055" h="5560695">
                  <a:moveTo>
                    <a:pt x="758063" y="4126230"/>
                  </a:moveTo>
                  <a:lnTo>
                    <a:pt x="713232" y="4126230"/>
                  </a:lnTo>
                  <a:lnTo>
                    <a:pt x="713232" y="4332732"/>
                  </a:lnTo>
                  <a:lnTo>
                    <a:pt x="758063" y="4332732"/>
                  </a:lnTo>
                  <a:lnTo>
                    <a:pt x="758063" y="4126230"/>
                  </a:lnTo>
                  <a:close/>
                </a:path>
                <a:path w="1456055" h="5560695">
                  <a:moveTo>
                    <a:pt x="758063" y="3713734"/>
                  </a:moveTo>
                  <a:lnTo>
                    <a:pt x="713232" y="3713734"/>
                  </a:lnTo>
                  <a:lnTo>
                    <a:pt x="713232" y="3919728"/>
                  </a:lnTo>
                  <a:lnTo>
                    <a:pt x="758063" y="3919728"/>
                  </a:lnTo>
                  <a:lnTo>
                    <a:pt x="758063" y="3713734"/>
                  </a:lnTo>
                  <a:close/>
                </a:path>
                <a:path w="1456055" h="5560695">
                  <a:moveTo>
                    <a:pt x="758063" y="3300857"/>
                  </a:moveTo>
                  <a:lnTo>
                    <a:pt x="713232" y="3300857"/>
                  </a:lnTo>
                  <a:lnTo>
                    <a:pt x="713232" y="3507359"/>
                  </a:lnTo>
                  <a:lnTo>
                    <a:pt x="758063" y="3507359"/>
                  </a:lnTo>
                  <a:lnTo>
                    <a:pt x="758063" y="3300857"/>
                  </a:lnTo>
                  <a:close/>
                </a:path>
                <a:path w="1456055" h="5560695">
                  <a:moveTo>
                    <a:pt x="758063" y="2888361"/>
                  </a:moveTo>
                  <a:lnTo>
                    <a:pt x="713232" y="2888361"/>
                  </a:lnTo>
                  <a:lnTo>
                    <a:pt x="713232" y="3094863"/>
                  </a:lnTo>
                  <a:lnTo>
                    <a:pt x="758063" y="3094863"/>
                  </a:lnTo>
                  <a:lnTo>
                    <a:pt x="758063" y="2888361"/>
                  </a:lnTo>
                  <a:close/>
                </a:path>
                <a:path w="1456055" h="5560695">
                  <a:moveTo>
                    <a:pt x="758063" y="2476373"/>
                  </a:moveTo>
                  <a:lnTo>
                    <a:pt x="713232" y="2476373"/>
                  </a:lnTo>
                  <a:lnTo>
                    <a:pt x="713232" y="2682379"/>
                  </a:lnTo>
                  <a:lnTo>
                    <a:pt x="758063" y="2682379"/>
                  </a:lnTo>
                  <a:lnTo>
                    <a:pt x="758063" y="2476373"/>
                  </a:lnTo>
                  <a:close/>
                </a:path>
                <a:path w="1456055" h="5560695">
                  <a:moveTo>
                    <a:pt x="758063" y="2063369"/>
                  </a:moveTo>
                  <a:lnTo>
                    <a:pt x="713232" y="2063369"/>
                  </a:lnTo>
                  <a:lnTo>
                    <a:pt x="713232" y="2269871"/>
                  </a:lnTo>
                  <a:lnTo>
                    <a:pt x="758063" y="2269871"/>
                  </a:lnTo>
                  <a:lnTo>
                    <a:pt x="758063" y="2063369"/>
                  </a:lnTo>
                  <a:close/>
                </a:path>
                <a:path w="1456055" h="5560695">
                  <a:moveTo>
                    <a:pt x="758063" y="1650873"/>
                  </a:moveTo>
                  <a:lnTo>
                    <a:pt x="713232" y="1650873"/>
                  </a:lnTo>
                  <a:lnTo>
                    <a:pt x="713232" y="1857375"/>
                  </a:lnTo>
                  <a:lnTo>
                    <a:pt x="758063" y="1857375"/>
                  </a:lnTo>
                  <a:lnTo>
                    <a:pt x="758063" y="1650873"/>
                  </a:lnTo>
                  <a:close/>
                </a:path>
                <a:path w="1456055" h="5560695">
                  <a:moveTo>
                    <a:pt x="758063" y="1238377"/>
                  </a:moveTo>
                  <a:lnTo>
                    <a:pt x="713232" y="1238377"/>
                  </a:lnTo>
                  <a:lnTo>
                    <a:pt x="713232" y="1444371"/>
                  </a:lnTo>
                  <a:lnTo>
                    <a:pt x="758063" y="1444371"/>
                  </a:lnTo>
                  <a:lnTo>
                    <a:pt x="758063" y="1238377"/>
                  </a:lnTo>
                  <a:close/>
                </a:path>
                <a:path w="1456055" h="5560695">
                  <a:moveTo>
                    <a:pt x="758063" y="825500"/>
                  </a:moveTo>
                  <a:lnTo>
                    <a:pt x="713232" y="825500"/>
                  </a:lnTo>
                  <a:lnTo>
                    <a:pt x="713232" y="1032002"/>
                  </a:lnTo>
                  <a:lnTo>
                    <a:pt x="758063" y="1032002"/>
                  </a:lnTo>
                  <a:lnTo>
                    <a:pt x="758063" y="825500"/>
                  </a:lnTo>
                  <a:close/>
                </a:path>
                <a:path w="1456055" h="5560695">
                  <a:moveTo>
                    <a:pt x="758063" y="413004"/>
                  </a:moveTo>
                  <a:lnTo>
                    <a:pt x="713232" y="413004"/>
                  </a:lnTo>
                  <a:lnTo>
                    <a:pt x="713232" y="618998"/>
                  </a:lnTo>
                  <a:lnTo>
                    <a:pt x="758063" y="618998"/>
                  </a:lnTo>
                  <a:lnTo>
                    <a:pt x="758063" y="413004"/>
                  </a:lnTo>
                  <a:close/>
                </a:path>
                <a:path w="1456055" h="5560695">
                  <a:moveTo>
                    <a:pt x="758063" y="0"/>
                  </a:moveTo>
                  <a:lnTo>
                    <a:pt x="713232" y="0"/>
                  </a:lnTo>
                  <a:lnTo>
                    <a:pt x="713232" y="206502"/>
                  </a:lnTo>
                  <a:lnTo>
                    <a:pt x="758063" y="206502"/>
                  </a:lnTo>
                  <a:lnTo>
                    <a:pt x="758063" y="0"/>
                  </a:lnTo>
                  <a:close/>
                </a:path>
                <a:path w="1456055" h="5560695">
                  <a:moveTo>
                    <a:pt x="1456055" y="0"/>
                  </a:moveTo>
                  <a:lnTo>
                    <a:pt x="1411224" y="0"/>
                  </a:lnTo>
                  <a:lnTo>
                    <a:pt x="1411224" y="5560568"/>
                  </a:lnTo>
                  <a:lnTo>
                    <a:pt x="1456055" y="5560568"/>
                  </a:lnTo>
                  <a:lnTo>
                    <a:pt x="14560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832354" y="989748"/>
              <a:ext cx="2331720" cy="770255"/>
            </a:xfrm>
            <a:custGeom>
              <a:avLst/>
              <a:gdLst/>
              <a:ahLst/>
              <a:cxnLst/>
              <a:rect l="l" t="t" r="r" b="b"/>
              <a:pathLst>
                <a:path w="2331720" h="770255">
                  <a:moveTo>
                    <a:pt x="2331605" y="362115"/>
                  </a:moveTo>
                  <a:lnTo>
                    <a:pt x="2326170" y="316788"/>
                  </a:lnTo>
                  <a:lnTo>
                    <a:pt x="2315286" y="272237"/>
                  </a:lnTo>
                  <a:lnTo>
                    <a:pt x="2298979" y="228981"/>
                  </a:lnTo>
                  <a:lnTo>
                    <a:pt x="2277224" y="187528"/>
                  </a:lnTo>
                  <a:lnTo>
                    <a:pt x="2250033" y="148399"/>
                  </a:lnTo>
                  <a:lnTo>
                    <a:pt x="2217420" y="112102"/>
                  </a:lnTo>
                  <a:lnTo>
                    <a:pt x="2180425" y="80073"/>
                  </a:lnTo>
                  <a:lnTo>
                    <a:pt x="2140547" y="53390"/>
                  </a:lnTo>
                  <a:lnTo>
                    <a:pt x="2098306" y="32029"/>
                  </a:lnTo>
                  <a:lnTo>
                    <a:pt x="2054237" y="16014"/>
                  </a:lnTo>
                  <a:lnTo>
                    <a:pt x="2008860" y="5334"/>
                  </a:lnTo>
                  <a:lnTo>
                    <a:pt x="1962696" y="0"/>
                  </a:lnTo>
                  <a:lnTo>
                    <a:pt x="1916277" y="0"/>
                  </a:lnTo>
                  <a:lnTo>
                    <a:pt x="1870125" y="5334"/>
                  </a:lnTo>
                  <a:lnTo>
                    <a:pt x="1824748" y="16014"/>
                  </a:lnTo>
                  <a:lnTo>
                    <a:pt x="1780692" y="32029"/>
                  </a:lnTo>
                  <a:lnTo>
                    <a:pt x="1738477" y="53390"/>
                  </a:lnTo>
                  <a:lnTo>
                    <a:pt x="1698625" y="80073"/>
                  </a:lnTo>
                  <a:lnTo>
                    <a:pt x="1661668" y="112102"/>
                  </a:lnTo>
                  <a:lnTo>
                    <a:pt x="1393101" y="375754"/>
                  </a:lnTo>
                  <a:lnTo>
                    <a:pt x="66281" y="375754"/>
                  </a:lnTo>
                  <a:lnTo>
                    <a:pt x="38100" y="347560"/>
                  </a:lnTo>
                  <a:lnTo>
                    <a:pt x="0" y="385660"/>
                  </a:lnTo>
                  <a:lnTo>
                    <a:pt x="38100" y="423760"/>
                  </a:lnTo>
                  <a:lnTo>
                    <a:pt x="66294" y="395566"/>
                  </a:lnTo>
                  <a:lnTo>
                    <a:pt x="1394155" y="395566"/>
                  </a:lnTo>
                  <a:lnTo>
                    <a:pt x="1661668" y="657694"/>
                  </a:lnTo>
                  <a:lnTo>
                    <a:pt x="1698625" y="689838"/>
                  </a:lnTo>
                  <a:lnTo>
                    <a:pt x="1738477" y="716622"/>
                  </a:lnTo>
                  <a:lnTo>
                    <a:pt x="1780692" y="738047"/>
                  </a:lnTo>
                  <a:lnTo>
                    <a:pt x="1824748" y="754113"/>
                  </a:lnTo>
                  <a:lnTo>
                    <a:pt x="1870125" y="764832"/>
                  </a:lnTo>
                  <a:lnTo>
                    <a:pt x="1916277" y="770191"/>
                  </a:lnTo>
                  <a:lnTo>
                    <a:pt x="1962696" y="770191"/>
                  </a:lnTo>
                  <a:lnTo>
                    <a:pt x="2008860" y="764832"/>
                  </a:lnTo>
                  <a:lnTo>
                    <a:pt x="2054237" y="754113"/>
                  </a:lnTo>
                  <a:lnTo>
                    <a:pt x="2098306" y="738047"/>
                  </a:lnTo>
                  <a:lnTo>
                    <a:pt x="2140547" y="716622"/>
                  </a:lnTo>
                  <a:lnTo>
                    <a:pt x="2180425" y="689838"/>
                  </a:lnTo>
                  <a:lnTo>
                    <a:pt x="2217420" y="657694"/>
                  </a:lnTo>
                  <a:lnTo>
                    <a:pt x="2250033" y="621411"/>
                  </a:lnTo>
                  <a:lnTo>
                    <a:pt x="2277224" y="582282"/>
                  </a:lnTo>
                  <a:lnTo>
                    <a:pt x="2298979" y="540829"/>
                  </a:lnTo>
                  <a:lnTo>
                    <a:pt x="2315286" y="497573"/>
                  </a:lnTo>
                  <a:lnTo>
                    <a:pt x="2326170" y="453021"/>
                  </a:lnTo>
                  <a:lnTo>
                    <a:pt x="2331605" y="407695"/>
                  </a:lnTo>
                  <a:lnTo>
                    <a:pt x="2331605" y="362115"/>
                  </a:lnTo>
                  <a:close/>
                </a:path>
              </a:pathLst>
            </a:custGeom>
            <a:solidFill>
              <a:srgbClr val="89C9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559807" y="1176527"/>
              <a:ext cx="403860" cy="396240"/>
            </a:xfrm>
            <a:custGeom>
              <a:avLst/>
              <a:gdLst/>
              <a:ahLst/>
              <a:cxnLst/>
              <a:rect l="l" t="t" r="r" b="b"/>
              <a:pathLst>
                <a:path w="403860" h="396240">
                  <a:moveTo>
                    <a:pt x="97281" y="221107"/>
                  </a:moveTo>
                  <a:lnTo>
                    <a:pt x="90424" y="221107"/>
                  </a:lnTo>
                  <a:lnTo>
                    <a:pt x="86867" y="222376"/>
                  </a:lnTo>
                  <a:lnTo>
                    <a:pt x="84454" y="224789"/>
                  </a:lnTo>
                  <a:lnTo>
                    <a:pt x="79375" y="229743"/>
                  </a:lnTo>
                  <a:lnTo>
                    <a:pt x="79375" y="238633"/>
                  </a:lnTo>
                  <a:lnTo>
                    <a:pt x="84454" y="243586"/>
                  </a:lnTo>
                  <a:lnTo>
                    <a:pt x="92455" y="252475"/>
                  </a:lnTo>
                  <a:lnTo>
                    <a:pt x="5079" y="338327"/>
                  </a:lnTo>
                  <a:lnTo>
                    <a:pt x="0" y="343154"/>
                  </a:lnTo>
                  <a:lnTo>
                    <a:pt x="0" y="352044"/>
                  </a:lnTo>
                  <a:lnTo>
                    <a:pt x="41275" y="392557"/>
                  </a:lnTo>
                  <a:lnTo>
                    <a:pt x="43687" y="394970"/>
                  </a:lnTo>
                  <a:lnTo>
                    <a:pt x="47243" y="396239"/>
                  </a:lnTo>
                  <a:lnTo>
                    <a:pt x="54228" y="396239"/>
                  </a:lnTo>
                  <a:lnTo>
                    <a:pt x="57784" y="394970"/>
                  </a:lnTo>
                  <a:lnTo>
                    <a:pt x="60325" y="392557"/>
                  </a:lnTo>
                  <a:lnTo>
                    <a:pt x="87468" y="365887"/>
                  </a:lnTo>
                  <a:lnTo>
                    <a:pt x="51307" y="365887"/>
                  </a:lnTo>
                  <a:lnTo>
                    <a:pt x="32130" y="347218"/>
                  </a:lnTo>
                  <a:lnTo>
                    <a:pt x="110616" y="270256"/>
                  </a:lnTo>
                  <a:lnTo>
                    <a:pt x="148740" y="270256"/>
                  </a:lnTo>
                  <a:lnTo>
                    <a:pt x="147700" y="269239"/>
                  </a:lnTo>
                  <a:lnTo>
                    <a:pt x="165782" y="252475"/>
                  </a:lnTo>
                  <a:lnTo>
                    <a:pt x="130682" y="252475"/>
                  </a:lnTo>
                  <a:lnTo>
                    <a:pt x="102488" y="224789"/>
                  </a:lnTo>
                  <a:lnTo>
                    <a:pt x="100456" y="222376"/>
                  </a:lnTo>
                  <a:lnTo>
                    <a:pt x="97281" y="221107"/>
                  </a:lnTo>
                  <a:close/>
                </a:path>
                <a:path w="403860" h="396240">
                  <a:moveTo>
                    <a:pt x="148740" y="270256"/>
                  </a:moveTo>
                  <a:lnTo>
                    <a:pt x="110616" y="270256"/>
                  </a:lnTo>
                  <a:lnTo>
                    <a:pt x="129666" y="288925"/>
                  </a:lnTo>
                  <a:lnTo>
                    <a:pt x="51307" y="365887"/>
                  </a:lnTo>
                  <a:lnTo>
                    <a:pt x="87468" y="365887"/>
                  </a:lnTo>
                  <a:lnTo>
                    <a:pt x="147700" y="306705"/>
                  </a:lnTo>
                  <a:lnTo>
                    <a:pt x="180847" y="306705"/>
                  </a:lnTo>
                  <a:lnTo>
                    <a:pt x="180847" y="301751"/>
                  </a:lnTo>
                  <a:lnTo>
                    <a:pt x="175894" y="296799"/>
                  </a:lnTo>
                  <a:lnTo>
                    <a:pt x="148740" y="270256"/>
                  </a:lnTo>
                  <a:close/>
                </a:path>
                <a:path w="403860" h="396240">
                  <a:moveTo>
                    <a:pt x="180847" y="306705"/>
                  </a:moveTo>
                  <a:lnTo>
                    <a:pt x="147700" y="306705"/>
                  </a:lnTo>
                  <a:lnTo>
                    <a:pt x="156844" y="314579"/>
                  </a:lnTo>
                  <a:lnTo>
                    <a:pt x="159257" y="317119"/>
                  </a:lnTo>
                  <a:lnTo>
                    <a:pt x="162813" y="318262"/>
                  </a:lnTo>
                  <a:lnTo>
                    <a:pt x="169799" y="318262"/>
                  </a:lnTo>
                  <a:lnTo>
                    <a:pt x="173354" y="317119"/>
                  </a:lnTo>
                  <a:lnTo>
                    <a:pt x="180847" y="309625"/>
                  </a:lnTo>
                  <a:lnTo>
                    <a:pt x="180847" y="306705"/>
                  </a:lnTo>
                  <a:close/>
                </a:path>
                <a:path w="403860" h="396240">
                  <a:moveTo>
                    <a:pt x="218999" y="251460"/>
                  </a:moveTo>
                  <a:lnTo>
                    <a:pt x="166877" y="251460"/>
                  </a:lnTo>
                  <a:lnTo>
                    <a:pt x="187805" y="265795"/>
                  </a:lnTo>
                  <a:lnTo>
                    <a:pt x="210565" y="276034"/>
                  </a:lnTo>
                  <a:lnTo>
                    <a:pt x="234565" y="282178"/>
                  </a:lnTo>
                  <a:lnTo>
                    <a:pt x="259206" y="284225"/>
                  </a:lnTo>
                  <a:lnTo>
                    <a:pt x="287097" y="281610"/>
                  </a:lnTo>
                  <a:lnTo>
                    <a:pt x="314213" y="273780"/>
                  </a:lnTo>
                  <a:lnTo>
                    <a:pt x="339734" y="260758"/>
                  </a:lnTo>
                  <a:lnTo>
                    <a:pt x="342190" y="258825"/>
                  </a:lnTo>
                  <a:lnTo>
                    <a:pt x="259841" y="258825"/>
                  </a:lnTo>
                  <a:lnTo>
                    <a:pt x="237116" y="256704"/>
                  </a:lnTo>
                  <a:lnTo>
                    <a:pt x="218999" y="251460"/>
                  </a:lnTo>
                  <a:close/>
                </a:path>
                <a:path w="403860" h="396240">
                  <a:moveTo>
                    <a:pt x="343761" y="26162"/>
                  </a:moveTo>
                  <a:lnTo>
                    <a:pt x="259841" y="26162"/>
                  </a:lnTo>
                  <a:lnTo>
                    <a:pt x="282493" y="28283"/>
                  </a:lnTo>
                  <a:lnTo>
                    <a:pt x="304466" y="34655"/>
                  </a:lnTo>
                  <a:lnTo>
                    <a:pt x="325082" y="45289"/>
                  </a:lnTo>
                  <a:lnTo>
                    <a:pt x="343662" y="60198"/>
                  </a:lnTo>
                  <a:lnTo>
                    <a:pt x="370236" y="98667"/>
                  </a:lnTo>
                  <a:lnTo>
                    <a:pt x="379094" y="142494"/>
                  </a:lnTo>
                  <a:lnTo>
                    <a:pt x="370236" y="186320"/>
                  </a:lnTo>
                  <a:lnTo>
                    <a:pt x="343662" y="224789"/>
                  </a:lnTo>
                  <a:lnTo>
                    <a:pt x="304466" y="250332"/>
                  </a:lnTo>
                  <a:lnTo>
                    <a:pt x="259841" y="258825"/>
                  </a:lnTo>
                  <a:lnTo>
                    <a:pt x="342190" y="258825"/>
                  </a:lnTo>
                  <a:lnTo>
                    <a:pt x="362838" y="242570"/>
                  </a:lnTo>
                  <a:lnTo>
                    <a:pt x="389844" y="205737"/>
                  </a:lnTo>
                  <a:lnTo>
                    <a:pt x="403346" y="163803"/>
                  </a:lnTo>
                  <a:lnTo>
                    <a:pt x="403346" y="120168"/>
                  </a:lnTo>
                  <a:lnTo>
                    <a:pt x="389844" y="78234"/>
                  </a:lnTo>
                  <a:lnTo>
                    <a:pt x="362838" y="41401"/>
                  </a:lnTo>
                  <a:lnTo>
                    <a:pt x="343761" y="26162"/>
                  </a:lnTo>
                  <a:close/>
                </a:path>
                <a:path w="403860" h="396240">
                  <a:moveTo>
                    <a:pt x="260730" y="0"/>
                  </a:moveTo>
                  <a:lnTo>
                    <a:pt x="206089" y="10366"/>
                  </a:lnTo>
                  <a:lnTo>
                    <a:pt x="157733" y="41401"/>
                  </a:lnTo>
                  <a:lnTo>
                    <a:pt x="131835" y="76443"/>
                  </a:lnTo>
                  <a:lnTo>
                    <a:pt x="118030" y="115905"/>
                  </a:lnTo>
                  <a:lnTo>
                    <a:pt x="116375" y="157073"/>
                  </a:lnTo>
                  <a:lnTo>
                    <a:pt x="126924" y="197236"/>
                  </a:lnTo>
                  <a:lnTo>
                    <a:pt x="149732" y="233680"/>
                  </a:lnTo>
                  <a:lnTo>
                    <a:pt x="130682" y="252475"/>
                  </a:lnTo>
                  <a:lnTo>
                    <a:pt x="165782" y="252475"/>
                  </a:lnTo>
                  <a:lnTo>
                    <a:pt x="166877" y="251460"/>
                  </a:lnTo>
                  <a:lnTo>
                    <a:pt x="218999" y="251460"/>
                  </a:lnTo>
                  <a:lnTo>
                    <a:pt x="175894" y="224789"/>
                  </a:lnTo>
                  <a:lnTo>
                    <a:pt x="149891" y="186320"/>
                  </a:lnTo>
                  <a:lnTo>
                    <a:pt x="141223" y="142494"/>
                  </a:lnTo>
                  <a:lnTo>
                    <a:pt x="149891" y="98667"/>
                  </a:lnTo>
                  <a:lnTo>
                    <a:pt x="175894" y="60198"/>
                  </a:lnTo>
                  <a:lnTo>
                    <a:pt x="215106" y="34655"/>
                  </a:lnTo>
                  <a:lnTo>
                    <a:pt x="259841" y="26162"/>
                  </a:lnTo>
                  <a:lnTo>
                    <a:pt x="343761" y="26162"/>
                  </a:lnTo>
                  <a:lnTo>
                    <a:pt x="340187" y="23306"/>
                  </a:lnTo>
                  <a:lnTo>
                    <a:pt x="315071" y="10366"/>
                  </a:lnTo>
                  <a:lnTo>
                    <a:pt x="288311" y="2593"/>
                  </a:lnTo>
                  <a:lnTo>
                    <a:pt x="26073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39639" y="1226819"/>
              <a:ext cx="158496" cy="169163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2859786" y="3022764"/>
              <a:ext cx="2331720" cy="770255"/>
            </a:xfrm>
            <a:custGeom>
              <a:avLst/>
              <a:gdLst/>
              <a:ahLst/>
              <a:cxnLst/>
              <a:rect l="l" t="t" r="r" b="b"/>
              <a:pathLst>
                <a:path w="2331720" h="770254">
                  <a:moveTo>
                    <a:pt x="2331542" y="361937"/>
                  </a:moveTo>
                  <a:lnTo>
                    <a:pt x="2326094" y="316649"/>
                  </a:lnTo>
                  <a:lnTo>
                    <a:pt x="2315197" y="272148"/>
                  </a:lnTo>
                  <a:lnTo>
                    <a:pt x="2298865" y="228917"/>
                  </a:lnTo>
                  <a:lnTo>
                    <a:pt x="2277072" y="187502"/>
                  </a:lnTo>
                  <a:lnTo>
                    <a:pt x="2249843" y="148386"/>
                  </a:lnTo>
                  <a:lnTo>
                    <a:pt x="2217166" y="112102"/>
                  </a:lnTo>
                  <a:lnTo>
                    <a:pt x="2180132" y="80073"/>
                  </a:lnTo>
                  <a:lnTo>
                    <a:pt x="2140204" y="53390"/>
                  </a:lnTo>
                  <a:lnTo>
                    <a:pt x="2097913" y="32029"/>
                  </a:lnTo>
                  <a:lnTo>
                    <a:pt x="2053780" y="16014"/>
                  </a:lnTo>
                  <a:lnTo>
                    <a:pt x="2008327" y="5334"/>
                  </a:lnTo>
                  <a:lnTo>
                    <a:pt x="1962086" y="0"/>
                  </a:lnTo>
                  <a:lnTo>
                    <a:pt x="1915591" y="0"/>
                  </a:lnTo>
                  <a:lnTo>
                    <a:pt x="1869351" y="5334"/>
                  </a:lnTo>
                  <a:lnTo>
                    <a:pt x="1823897" y="16014"/>
                  </a:lnTo>
                  <a:lnTo>
                    <a:pt x="1779765" y="32029"/>
                  </a:lnTo>
                  <a:lnTo>
                    <a:pt x="1737474" y="53390"/>
                  </a:lnTo>
                  <a:lnTo>
                    <a:pt x="1697545" y="80073"/>
                  </a:lnTo>
                  <a:lnTo>
                    <a:pt x="1660525" y="112102"/>
                  </a:lnTo>
                  <a:lnTo>
                    <a:pt x="1391589" y="375754"/>
                  </a:lnTo>
                  <a:lnTo>
                    <a:pt x="66294" y="375754"/>
                  </a:lnTo>
                  <a:lnTo>
                    <a:pt x="38100" y="347560"/>
                  </a:lnTo>
                  <a:lnTo>
                    <a:pt x="0" y="385660"/>
                  </a:lnTo>
                  <a:lnTo>
                    <a:pt x="38100" y="423760"/>
                  </a:lnTo>
                  <a:lnTo>
                    <a:pt x="66281" y="395566"/>
                  </a:lnTo>
                  <a:lnTo>
                    <a:pt x="1392643" y="395566"/>
                  </a:lnTo>
                  <a:lnTo>
                    <a:pt x="1660525" y="657694"/>
                  </a:lnTo>
                  <a:lnTo>
                    <a:pt x="1697545" y="689838"/>
                  </a:lnTo>
                  <a:lnTo>
                    <a:pt x="1737474" y="716622"/>
                  </a:lnTo>
                  <a:lnTo>
                    <a:pt x="1779765" y="738047"/>
                  </a:lnTo>
                  <a:lnTo>
                    <a:pt x="1823897" y="754113"/>
                  </a:lnTo>
                  <a:lnTo>
                    <a:pt x="1869351" y="764832"/>
                  </a:lnTo>
                  <a:lnTo>
                    <a:pt x="1915591" y="770191"/>
                  </a:lnTo>
                  <a:lnTo>
                    <a:pt x="1962086" y="770191"/>
                  </a:lnTo>
                  <a:lnTo>
                    <a:pt x="2008327" y="764832"/>
                  </a:lnTo>
                  <a:lnTo>
                    <a:pt x="2053780" y="754113"/>
                  </a:lnTo>
                  <a:lnTo>
                    <a:pt x="2097913" y="738047"/>
                  </a:lnTo>
                  <a:lnTo>
                    <a:pt x="2140204" y="716622"/>
                  </a:lnTo>
                  <a:lnTo>
                    <a:pt x="2180132" y="689838"/>
                  </a:lnTo>
                  <a:lnTo>
                    <a:pt x="2217166" y="657694"/>
                  </a:lnTo>
                  <a:lnTo>
                    <a:pt x="2249843" y="621309"/>
                  </a:lnTo>
                  <a:lnTo>
                    <a:pt x="2277072" y="582117"/>
                  </a:lnTo>
                  <a:lnTo>
                    <a:pt x="2298865" y="540613"/>
                  </a:lnTo>
                  <a:lnTo>
                    <a:pt x="2315197" y="497344"/>
                  </a:lnTo>
                  <a:lnTo>
                    <a:pt x="2326094" y="452793"/>
                  </a:lnTo>
                  <a:lnTo>
                    <a:pt x="2331542" y="407492"/>
                  </a:lnTo>
                  <a:lnTo>
                    <a:pt x="2331542" y="361937"/>
                  </a:lnTo>
                  <a:close/>
                </a:path>
              </a:pathLst>
            </a:custGeom>
            <a:solidFill>
              <a:srgbClr val="5CAC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594860" y="3220211"/>
              <a:ext cx="402590" cy="314325"/>
            </a:xfrm>
            <a:custGeom>
              <a:avLst/>
              <a:gdLst/>
              <a:ahLst/>
              <a:cxnLst/>
              <a:rect l="l" t="t" r="r" b="b"/>
              <a:pathLst>
                <a:path w="402589" h="314325">
                  <a:moveTo>
                    <a:pt x="396239" y="234950"/>
                  </a:moveTo>
                  <a:lnTo>
                    <a:pt x="5079" y="234950"/>
                  </a:lnTo>
                  <a:lnTo>
                    <a:pt x="0" y="240918"/>
                  </a:lnTo>
                  <a:lnTo>
                    <a:pt x="0" y="274447"/>
                  </a:lnTo>
                  <a:lnTo>
                    <a:pt x="2988" y="289351"/>
                  </a:lnTo>
                  <a:lnTo>
                    <a:pt x="11144" y="301958"/>
                  </a:lnTo>
                  <a:lnTo>
                    <a:pt x="23252" y="310683"/>
                  </a:lnTo>
                  <a:lnTo>
                    <a:pt x="38100" y="313943"/>
                  </a:lnTo>
                  <a:lnTo>
                    <a:pt x="363219" y="313943"/>
                  </a:lnTo>
                  <a:lnTo>
                    <a:pt x="378225" y="310826"/>
                  </a:lnTo>
                  <a:lnTo>
                    <a:pt x="390683" y="302339"/>
                  </a:lnTo>
                  <a:lnTo>
                    <a:pt x="399188" y="289780"/>
                  </a:lnTo>
                  <a:lnTo>
                    <a:pt x="399911" y="286258"/>
                  </a:lnTo>
                  <a:lnTo>
                    <a:pt x="31114" y="286258"/>
                  </a:lnTo>
                  <a:lnTo>
                    <a:pt x="25145" y="280415"/>
                  </a:lnTo>
                  <a:lnTo>
                    <a:pt x="25145" y="260603"/>
                  </a:lnTo>
                  <a:lnTo>
                    <a:pt x="402336" y="260603"/>
                  </a:lnTo>
                  <a:lnTo>
                    <a:pt x="402336" y="239902"/>
                  </a:lnTo>
                  <a:lnTo>
                    <a:pt x="396239" y="234950"/>
                  </a:lnTo>
                  <a:close/>
                </a:path>
                <a:path w="402589" h="314325">
                  <a:moveTo>
                    <a:pt x="402336" y="260603"/>
                  </a:moveTo>
                  <a:lnTo>
                    <a:pt x="376174" y="260603"/>
                  </a:lnTo>
                  <a:lnTo>
                    <a:pt x="376174" y="280415"/>
                  </a:lnTo>
                  <a:lnTo>
                    <a:pt x="369188" y="286258"/>
                  </a:lnTo>
                  <a:lnTo>
                    <a:pt x="399911" y="286258"/>
                  </a:lnTo>
                  <a:lnTo>
                    <a:pt x="402336" y="274447"/>
                  </a:lnTo>
                  <a:lnTo>
                    <a:pt x="402336" y="260603"/>
                  </a:lnTo>
                  <a:close/>
                </a:path>
                <a:path w="402589" h="314325">
                  <a:moveTo>
                    <a:pt x="337057" y="0"/>
                  </a:moveTo>
                  <a:lnTo>
                    <a:pt x="65277" y="0"/>
                  </a:lnTo>
                  <a:lnTo>
                    <a:pt x="49684" y="3117"/>
                  </a:lnTo>
                  <a:lnTo>
                    <a:pt x="36925" y="11604"/>
                  </a:lnTo>
                  <a:lnTo>
                    <a:pt x="28309" y="24163"/>
                  </a:lnTo>
                  <a:lnTo>
                    <a:pt x="25145" y="39497"/>
                  </a:lnTo>
                  <a:lnTo>
                    <a:pt x="25145" y="234950"/>
                  </a:lnTo>
                  <a:lnTo>
                    <a:pt x="52197" y="234950"/>
                  </a:lnTo>
                  <a:lnTo>
                    <a:pt x="52197" y="39497"/>
                  </a:lnTo>
                  <a:lnTo>
                    <a:pt x="51180" y="39497"/>
                  </a:lnTo>
                  <a:lnTo>
                    <a:pt x="51180" y="32638"/>
                  </a:lnTo>
                  <a:lnTo>
                    <a:pt x="57150" y="26670"/>
                  </a:lnTo>
                  <a:lnTo>
                    <a:pt x="373465" y="26670"/>
                  </a:lnTo>
                  <a:lnTo>
                    <a:pt x="373026" y="24592"/>
                  </a:lnTo>
                  <a:lnTo>
                    <a:pt x="364521" y="11985"/>
                  </a:lnTo>
                  <a:lnTo>
                    <a:pt x="352063" y="3260"/>
                  </a:lnTo>
                  <a:lnTo>
                    <a:pt x="337057" y="0"/>
                  </a:lnTo>
                  <a:close/>
                </a:path>
                <a:path w="402589" h="314325">
                  <a:moveTo>
                    <a:pt x="373465" y="26670"/>
                  </a:moveTo>
                  <a:lnTo>
                    <a:pt x="345186" y="26670"/>
                  </a:lnTo>
                  <a:lnTo>
                    <a:pt x="351154" y="32638"/>
                  </a:lnTo>
                  <a:lnTo>
                    <a:pt x="351154" y="234950"/>
                  </a:lnTo>
                  <a:lnTo>
                    <a:pt x="376174" y="234950"/>
                  </a:lnTo>
                  <a:lnTo>
                    <a:pt x="376174" y="39497"/>
                  </a:lnTo>
                  <a:lnTo>
                    <a:pt x="373465" y="2667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92395" y="3515867"/>
              <a:ext cx="185927" cy="129540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2827782" y="5002631"/>
              <a:ext cx="2331720" cy="772160"/>
            </a:xfrm>
            <a:custGeom>
              <a:avLst/>
              <a:gdLst/>
              <a:ahLst/>
              <a:cxnLst/>
              <a:rect l="l" t="t" r="r" b="b"/>
              <a:pathLst>
                <a:path w="2331720" h="772160">
                  <a:moveTo>
                    <a:pt x="2331542" y="363181"/>
                  </a:moveTo>
                  <a:lnTo>
                    <a:pt x="2326094" y="317842"/>
                  </a:lnTo>
                  <a:lnTo>
                    <a:pt x="2315197" y="273265"/>
                  </a:lnTo>
                  <a:lnTo>
                    <a:pt x="2298865" y="229946"/>
                  </a:lnTo>
                  <a:lnTo>
                    <a:pt x="2277072" y="188404"/>
                  </a:lnTo>
                  <a:lnTo>
                    <a:pt x="2249843" y="149148"/>
                  </a:lnTo>
                  <a:lnTo>
                    <a:pt x="2217166" y="112674"/>
                  </a:lnTo>
                  <a:lnTo>
                    <a:pt x="2180132" y="80492"/>
                  </a:lnTo>
                  <a:lnTo>
                    <a:pt x="2140204" y="53657"/>
                  </a:lnTo>
                  <a:lnTo>
                    <a:pt x="2097913" y="32194"/>
                  </a:lnTo>
                  <a:lnTo>
                    <a:pt x="2053780" y="16103"/>
                  </a:lnTo>
                  <a:lnTo>
                    <a:pt x="2008327" y="5372"/>
                  </a:lnTo>
                  <a:lnTo>
                    <a:pt x="1962086" y="0"/>
                  </a:lnTo>
                  <a:lnTo>
                    <a:pt x="1915591" y="0"/>
                  </a:lnTo>
                  <a:lnTo>
                    <a:pt x="1869351" y="5372"/>
                  </a:lnTo>
                  <a:lnTo>
                    <a:pt x="1823897" y="16103"/>
                  </a:lnTo>
                  <a:lnTo>
                    <a:pt x="1779765" y="32194"/>
                  </a:lnTo>
                  <a:lnTo>
                    <a:pt x="1737474" y="53657"/>
                  </a:lnTo>
                  <a:lnTo>
                    <a:pt x="1697545" y="80492"/>
                  </a:lnTo>
                  <a:lnTo>
                    <a:pt x="1660525" y="112674"/>
                  </a:lnTo>
                  <a:lnTo>
                    <a:pt x="1392377" y="375564"/>
                  </a:lnTo>
                  <a:lnTo>
                    <a:pt x="66294" y="375564"/>
                  </a:lnTo>
                  <a:lnTo>
                    <a:pt x="38100" y="347370"/>
                  </a:lnTo>
                  <a:lnTo>
                    <a:pt x="0" y="385470"/>
                  </a:lnTo>
                  <a:lnTo>
                    <a:pt x="38100" y="423570"/>
                  </a:lnTo>
                  <a:lnTo>
                    <a:pt x="66294" y="395376"/>
                  </a:lnTo>
                  <a:lnTo>
                    <a:pt x="1391831" y="395376"/>
                  </a:lnTo>
                  <a:lnTo>
                    <a:pt x="1660525" y="659244"/>
                  </a:lnTo>
                  <a:lnTo>
                    <a:pt x="1697545" y="691349"/>
                  </a:lnTo>
                  <a:lnTo>
                    <a:pt x="1737474" y="718083"/>
                  </a:lnTo>
                  <a:lnTo>
                    <a:pt x="1779765" y="739482"/>
                  </a:lnTo>
                  <a:lnTo>
                    <a:pt x="1823897" y="755535"/>
                  </a:lnTo>
                  <a:lnTo>
                    <a:pt x="1869351" y="766229"/>
                  </a:lnTo>
                  <a:lnTo>
                    <a:pt x="1915591" y="771575"/>
                  </a:lnTo>
                  <a:lnTo>
                    <a:pt x="1962086" y="771575"/>
                  </a:lnTo>
                  <a:lnTo>
                    <a:pt x="2008327" y="766229"/>
                  </a:lnTo>
                  <a:lnTo>
                    <a:pt x="2053780" y="755535"/>
                  </a:lnTo>
                  <a:lnTo>
                    <a:pt x="2097913" y="739482"/>
                  </a:lnTo>
                  <a:lnTo>
                    <a:pt x="2140204" y="718083"/>
                  </a:lnTo>
                  <a:lnTo>
                    <a:pt x="2180132" y="691349"/>
                  </a:lnTo>
                  <a:lnTo>
                    <a:pt x="2217166" y="659244"/>
                  </a:lnTo>
                  <a:lnTo>
                    <a:pt x="2249843" y="622795"/>
                  </a:lnTo>
                  <a:lnTo>
                    <a:pt x="2277072" y="583539"/>
                  </a:lnTo>
                  <a:lnTo>
                    <a:pt x="2298865" y="542010"/>
                  </a:lnTo>
                  <a:lnTo>
                    <a:pt x="2315197" y="498690"/>
                  </a:lnTo>
                  <a:lnTo>
                    <a:pt x="2326094" y="454113"/>
                  </a:lnTo>
                  <a:lnTo>
                    <a:pt x="2331542" y="408774"/>
                  </a:lnTo>
                  <a:lnTo>
                    <a:pt x="2331542" y="363181"/>
                  </a:lnTo>
                  <a:close/>
                </a:path>
              </a:pathLst>
            </a:custGeom>
            <a:solidFill>
              <a:srgbClr val="B3D2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561331" y="5187696"/>
              <a:ext cx="407034" cy="401320"/>
            </a:xfrm>
            <a:custGeom>
              <a:avLst/>
              <a:gdLst/>
              <a:ahLst/>
              <a:cxnLst/>
              <a:rect l="l" t="t" r="r" b="b"/>
              <a:pathLst>
                <a:path w="407035" h="401320">
                  <a:moveTo>
                    <a:pt x="188848" y="337438"/>
                  </a:moveTo>
                  <a:lnTo>
                    <a:pt x="126618" y="337438"/>
                  </a:lnTo>
                  <a:lnTo>
                    <a:pt x="134334" y="341995"/>
                  </a:lnTo>
                  <a:lnTo>
                    <a:pt x="142430" y="345503"/>
                  </a:lnTo>
                  <a:lnTo>
                    <a:pt x="150907" y="348440"/>
                  </a:lnTo>
                  <a:lnTo>
                    <a:pt x="159765" y="351281"/>
                  </a:lnTo>
                  <a:lnTo>
                    <a:pt x="159765" y="375030"/>
                  </a:lnTo>
                  <a:lnTo>
                    <a:pt x="161728" y="385323"/>
                  </a:lnTo>
                  <a:lnTo>
                    <a:pt x="167179" y="393480"/>
                  </a:lnTo>
                  <a:lnTo>
                    <a:pt x="175464" y="398851"/>
                  </a:lnTo>
                  <a:lnTo>
                    <a:pt x="185927" y="400786"/>
                  </a:lnTo>
                  <a:lnTo>
                    <a:pt x="220979" y="400786"/>
                  </a:lnTo>
                  <a:lnTo>
                    <a:pt x="231443" y="398851"/>
                  </a:lnTo>
                  <a:lnTo>
                    <a:pt x="239728" y="393480"/>
                  </a:lnTo>
                  <a:lnTo>
                    <a:pt x="245179" y="385323"/>
                  </a:lnTo>
                  <a:lnTo>
                    <a:pt x="247141" y="375030"/>
                  </a:lnTo>
                  <a:lnTo>
                    <a:pt x="247141" y="372109"/>
                  </a:lnTo>
                  <a:lnTo>
                    <a:pt x="188848" y="372109"/>
                  </a:lnTo>
                  <a:lnTo>
                    <a:pt x="188848" y="337438"/>
                  </a:lnTo>
                  <a:close/>
                </a:path>
                <a:path w="407035" h="401320">
                  <a:moveTo>
                    <a:pt x="287400" y="307212"/>
                  </a:moveTo>
                  <a:lnTo>
                    <a:pt x="281304" y="307212"/>
                  </a:lnTo>
                  <a:lnTo>
                    <a:pt x="278510" y="307974"/>
                  </a:lnTo>
                  <a:lnTo>
                    <a:pt x="276351" y="309752"/>
                  </a:lnTo>
                  <a:lnTo>
                    <a:pt x="266779" y="315142"/>
                  </a:lnTo>
                  <a:lnTo>
                    <a:pt x="256349" y="319627"/>
                  </a:lnTo>
                  <a:lnTo>
                    <a:pt x="245348" y="323397"/>
                  </a:lnTo>
                  <a:lnTo>
                    <a:pt x="234060" y="326643"/>
                  </a:lnTo>
                  <a:lnTo>
                    <a:pt x="227075" y="327532"/>
                  </a:lnTo>
                  <a:lnTo>
                    <a:pt x="224027" y="332485"/>
                  </a:lnTo>
                  <a:lnTo>
                    <a:pt x="224027" y="372109"/>
                  </a:lnTo>
                  <a:lnTo>
                    <a:pt x="247141" y="372109"/>
                  </a:lnTo>
                  <a:lnTo>
                    <a:pt x="247141" y="351281"/>
                  </a:lnTo>
                  <a:lnTo>
                    <a:pt x="264096" y="345503"/>
                  </a:lnTo>
                  <a:lnTo>
                    <a:pt x="272430" y="341995"/>
                  </a:lnTo>
                  <a:lnTo>
                    <a:pt x="280288" y="337438"/>
                  </a:lnTo>
                  <a:lnTo>
                    <a:pt x="350652" y="337438"/>
                  </a:lnTo>
                  <a:lnTo>
                    <a:pt x="353618" y="334517"/>
                  </a:lnTo>
                  <a:lnTo>
                    <a:pt x="316483" y="334517"/>
                  </a:lnTo>
                  <a:lnTo>
                    <a:pt x="292353" y="310768"/>
                  </a:lnTo>
                  <a:lnTo>
                    <a:pt x="290702" y="308482"/>
                  </a:lnTo>
                  <a:lnTo>
                    <a:pt x="287400" y="307212"/>
                  </a:lnTo>
                  <a:close/>
                </a:path>
                <a:path w="407035" h="401320">
                  <a:moveTo>
                    <a:pt x="97916" y="40131"/>
                  </a:moveTo>
                  <a:lnTo>
                    <a:pt x="84200" y="40131"/>
                  </a:lnTo>
                  <a:lnTo>
                    <a:pt x="77342" y="42544"/>
                  </a:lnTo>
                  <a:lnTo>
                    <a:pt x="72389" y="47497"/>
                  </a:lnTo>
                  <a:lnTo>
                    <a:pt x="47243" y="72262"/>
                  </a:lnTo>
                  <a:lnTo>
                    <a:pt x="41600" y="81192"/>
                  </a:lnTo>
                  <a:lnTo>
                    <a:pt x="39719" y="90931"/>
                  </a:lnTo>
                  <a:lnTo>
                    <a:pt x="41498" y="99962"/>
                  </a:lnTo>
                  <a:lnTo>
                    <a:pt x="41600" y="100480"/>
                  </a:lnTo>
                  <a:lnTo>
                    <a:pt x="47243" y="108838"/>
                  </a:lnTo>
                  <a:lnTo>
                    <a:pt x="64262" y="125729"/>
                  </a:lnTo>
                  <a:lnTo>
                    <a:pt x="59684" y="132885"/>
                  </a:lnTo>
                  <a:lnTo>
                    <a:pt x="56118" y="140779"/>
                  </a:lnTo>
                  <a:lnTo>
                    <a:pt x="53099" y="149054"/>
                  </a:lnTo>
                  <a:lnTo>
                    <a:pt x="50164" y="157352"/>
                  </a:lnTo>
                  <a:lnTo>
                    <a:pt x="26162" y="157352"/>
                  </a:lnTo>
                  <a:lnTo>
                    <a:pt x="15698" y="159291"/>
                  </a:lnTo>
                  <a:lnTo>
                    <a:pt x="7413" y="164671"/>
                  </a:lnTo>
                  <a:lnTo>
                    <a:pt x="1962" y="172837"/>
                  </a:lnTo>
                  <a:lnTo>
                    <a:pt x="0" y="183133"/>
                  </a:lnTo>
                  <a:lnTo>
                    <a:pt x="0" y="217677"/>
                  </a:lnTo>
                  <a:lnTo>
                    <a:pt x="26162" y="243458"/>
                  </a:lnTo>
                  <a:lnTo>
                    <a:pt x="50164" y="243458"/>
                  </a:lnTo>
                  <a:lnTo>
                    <a:pt x="53099" y="252148"/>
                  </a:lnTo>
                  <a:lnTo>
                    <a:pt x="55997" y="260159"/>
                  </a:lnTo>
                  <a:lnTo>
                    <a:pt x="56118" y="260492"/>
                  </a:lnTo>
                  <a:lnTo>
                    <a:pt x="59684" y="268479"/>
                  </a:lnTo>
                  <a:lnTo>
                    <a:pt x="64262" y="276097"/>
                  </a:lnTo>
                  <a:lnTo>
                    <a:pt x="47243" y="291972"/>
                  </a:lnTo>
                  <a:lnTo>
                    <a:pt x="41600" y="301007"/>
                  </a:lnTo>
                  <a:lnTo>
                    <a:pt x="39781" y="310768"/>
                  </a:lnTo>
                  <a:lnTo>
                    <a:pt x="39719" y="311102"/>
                  </a:lnTo>
                  <a:lnTo>
                    <a:pt x="41334" y="319627"/>
                  </a:lnTo>
                  <a:lnTo>
                    <a:pt x="41414" y="320047"/>
                  </a:lnTo>
                  <a:lnTo>
                    <a:pt x="41478" y="320389"/>
                  </a:lnTo>
                  <a:lnTo>
                    <a:pt x="41600" y="321030"/>
                  </a:lnTo>
                  <a:lnTo>
                    <a:pt x="47243" y="329564"/>
                  </a:lnTo>
                  <a:lnTo>
                    <a:pt x="72389" y="354329"/>
                  </a:lnTo>
                  <a:lnTo>
                    <a:pt x="78358" y="359282"/>
                  </a:lnTo>
                  <a:lnTo>
                    <a:pt x="85343" y="361695"/>
                  </a:lnTo>
                  <a:lnTo>
                    <a:pt x="98932" y="361695"/>
                  </a:lnTo>
                  <a:lnTo>
                    <a:pt x="105537" y="359282"/>
                  </a:lnTo>
                  <a:lnTo>
                    <a:pt x="110489" y="354329"/>
                  </a:lnTo>
                  <a:lnTo>
                    <a:pt x="126618" y="337438"/>
                  </a:lnTo>
                  <a:lnTo>
                    <a:pt x="188848" y="337438"/>
                  </a:lnTo>
                  <a:lnTo>
                    <a:pt x="188848" y="334517"/>
                  </a:lnTo>
                  <a:lnTo>
                    <a:pt x="95503" y="334517"/>
                  </a:lnTo>
                  <a:lnTo>
                    <a:pt x="70357" y="309752"/>
                  </a:lnTo>
                  <a:lnTo>
                    <a:pt x="94487" y="286003"/>
                  </a:lnTo>
                  <a:lnTo>
                    <a:pt x="98425" y="282066"/>
                  </a:lnTo>
                  <a:lnTo>
                    <a:pt x="99440" y="275081"/>
                  </a:lnTo>
                  <a:lnTo>
                    <a:pt x="95503" y="270128"/>
                  </a:lnTo>
                  <a:lnTo>
                    <a:pt x="89396" y="260159"/>
                  </a:lnTo>
                  <a:lnTo>
                    <a:pt x="84645" y="249618"/>
                  </a:lnTo>
                  <a:lnTo>
                    <a:pt x="81037" y="238696"/>
                  </a:lnTo>
                  <a:lnTo>
                    <a:pt x="78453" y="227974"/>
                  </a:lnTo>
                  <a:lnTo>
                    <a:pt x="78358" y="227583"/>
                  </a:lnTo>
                  <a:lnTo>
                    <a:pt x="76326" y="221741"/>
                  </a:lnTo>
                  <a:lnTo>
                    <a:pt x="71373" y="217677"/>
                  </a:lnTo>
                  <a:lnTo>
                    <a:pt x="31114" y="217677"/>
                  </a:lnTo>
                  <a:lnTo>
                    <a:pt x="31114" y="183133"/>
                  </a:lnTo>
                  <a:lnTo>
                    <a:pt x="71373" y="183133"/>
                  </a:lnTo>
                  <a:lnTo>
                    <a:pt x="76326" y="179069"/>
                  </a:lnTo>
                  <a:lnTo>
                    <a:pt x="78358" y="173227"/>
                  </a:lnTo>
                  <a:lnTo>
                    <a:pt x="80609" y="162274"/>
                  </a:lnTo>
                  <a:lnTo>
                    <a:pt x="84264" y="151701"/>
                  </a:lnTo>
                  <a:lnTo>
                    <a:pt x="89253" y="141509"/>
                  </a:lnTo>
                  <a:lnTo>
                    <a:pt x="95503" y="131698"/>
                  </a:lnTo>
                  <a:lnTo>
                    <a:pt x="99440" y="126745"/>
                  </a:lnTo>
                  <a:lnTo>
                    <a:pt x="98425" y="118744"/>
                  </a:lnTo>
                  <a:lnTo>
                    <a:pt x="94487" y="114807"/>
                  </a:lnTo>
                  <a:lnTo>
                    <a:pt x="70357" y="92074"/>
                  </a:lnTo>
                  <a:lnTo>
                    <a:pt x="95503" y="67309"/>
                  </a:lnTo>
                  <a:lnTo>
                    <a:pt x="188848" y="67309"/>
                  </a:lnTo>
                  <a:lnTo>
                    <a:pt x="188848" y="63372"/>
                  </a:lnTo>
                  <a:lnTo>
                    <a:pt x="126618" y="63372"/>
                  </a:lnTo>
                  <a:lnTo>
                    <a:pt x="110489" y="47497"/>
                  </a:lnTo>
                  <a:lnTo>
                    <a:pt x="105028" y="42544"/>
                  </a:lnTo>
                  <a:lnTo>
                    <a:pt x="97916" y="40131"/>
                  </a:lnTo>
                  <a:close/>
                </a:path>
                <a:path w="407035" h="401320">
                  <a:moveTo>
                    <a:pt x="350652" y="337438"/>
                  </a:moveTo>
                  <a:lnTo>
                    <a:pt x="280288" y="337438"/>
                  </a:lnTo>
                  <a:lnTo>
                    <a:pt x="296417" y="354329"/>
                  </a:lnTo>
                  <a:lnTo>
                    <a:pt x="301878" y="359282"/>
                  </a:lnTo>
                  <a:lnTo>
                    <a:pt x="308737" y="361695"/>
                  </a:lnTo>
                  <a:lnTo>
                    <a:pt x="322071" y="361695"/>
                  </a:lnTo>
                  <a:lnTo>
                    <a:pt x="328548" y="359282"/>
                  </a:lnTo>
                  <a:lnTo>
                    <a:pt x="333501" y="354329"/>
                  </a:lnTo>
                  <a:lnTo>
                    <a:pt x="350652" y="337438"/>
                  </a:lnTo>
                  <a:close/>
                </a:path>
                <a:path w="407035" h="401320">
                  <a:moveTo>
                    <a:pt x="130809" y="307212"/>
                  </a:moveTo>
                  <a:lnTo>
                    <a:pt x="125094" y="307212"/>
                  </a:lnTo>
                  <a:lnTo>
                    <a:pt x="121792" y="308482"/>
                  </a:lnTo>
                  <a:lnTo>
                    <a:pt x="119506" y="310768"/>
                  </a:lnTo>
                  <a:lnTo>
                    <a:pt x="95503" y="334517"/>
                  </a:lnTo>
                  <a:lnTo>
                    <a:pt x="188848" y="334517"/>
                  </a:lnTo>
                  <a:lnTo>
                    <a:pt x="188848" y="332485"/>
                  </a:lnTo>
                  <a:lnTo>
                    <a:pt x="184912" y="327532"/>
                  </a:lnTo>
                  <a:lnTo>
                    <a:pt x="177800" y="326643"/>
                  </a:lnTo>
                  <a:lnTo>
                    <a:pt x="167247" y="324254"/>
                  </a:lnTo>
                  <a:lnTo>
                    <a:pt x="156717" y="320389"/>
                  </a:lnTo>
                  <a:lnTo>
                    <a:pt x="146188" y="315428"/>
                  </a:lnTo>
                  <a:lnTo>
                    <a:pt x="135635" y="309752"/>
                  </a:lnTo>
                  <a:lnTo>
                    <a:pt x="133476" y="307974"/>
                  </a:lnTo>
                  <a:lnTo>
                    <a:pt x="130809" y="307212"/>
                  </a:lnTo>
                  <a:close/>
                </a:path>
                <a:path w="407035" h="401320">
                  <a:moveTo>
                    <a:pt x="353618" y="67309"/>
                  </a:moveTo>
                  <a:lnTo>
                    <a:pt x="316483" y="67309"/>
                  </a:lnTo>
                  <a:lnTo>
                    <a:pt x="341629" y="92074"/>
                  </a:lnTo>
                  <a:lnTo>
                    <a:pt x="317500" y="114807"/>
                  </a:lnTo>
                  <a:lnTo>
                    <a:pt x="314451" y="118744"/>
                  </a:lnTo>
                  <a:lnTo>
                    <a:pt x="312419" y="126745"/>
                  </a:lnTo>
                  <a:lnTo>
                    <a:pt x="316483" y="131698"/>
                  </a:lnTo>
                  <a:lnTo>
                    <a:pt x="322573" y="141160"/>
                  </a:lnTo>
                  <a:lnTo>
                    <a:pt x="327278" y="151320"/>
                  </a:lnTo>
                  <a:lnTo>
                    <a:pt x="330878" y="162131"/>
                  </a:lnTo>
                  <a:lnTo>
                    <a:pt x="333409" y="172837"/>
                  </a:lnTo>
                  <a:lnTo>
                    <a:pt x="333501" y="173227"/>
                  </a:lnTo>
                  <a:lnTo>
                    <a:pt x="335533" y="179069"/>
                  </a:lnTo>
                  <a:lnTo>
                    <a:pt x="340613" y="183133"/>
                  </a:lnTo>
                  <a:lnTo>
                    <a:pt x="380745" y="183133"/>
                  </a:lnTo>
                  <a:lnTo>
                    <a:pt x="380745" y="217677"/>
                  </a:lnTo>
                  <a:lnTo>
                    <a:pt x="340613" y="217677"/>
                  </a:lnTo>
                  <a:lnTo>
                    <a:pt x="335533" y="221741"/>
                  </a:lnTo>
                  <a:lnTo>
                    <a:pt x="333501" y="227583"/>
                  </a:lnTo>
                  <a:lnTo>
                    <a:pt x="331307" y="238553"/>
                  </a:lnTo>
                  <a:lnTo>
                    <a:pt x="327659" y="249237"/>
                  </a:lnTo>
                  <a:lnTo>
                    <a:pt x="322679" y="259730"/>
                  </a:lnTo>
                  <a:lnTo>
                    <a:pt x="316483" y="270128"/>
                  </a:lnTo>
                  <a:lnTo>
                    <a:pt x="312419" y="275081"/>
                  </a:lnTo>
                  <a:lnTo>
                    <a:pt x="314451" y="282066"/>
                  </a:lnTo>
                  <a:lnTo>
                    <a:pt x="317500" y="286003"/>
                  </a:lnTo>
                  <a:lnTo>
                    <a:pt x="341629" y="309752"/>
                  </a:lnTo>
                  <a:lnTo>
                    <a:pt x="316483" y="334517"/>
                  </a:lnTo>
                  <a:lnTo>
                    <a:pt x="353618" y="334517"/>
                  </a:lnTo>
                  <a:lnTo>
                    <a:pt x="358647" y="329564"/>
                  </a:lnTo>
                  <a:lnTo>
                    <a:pt x="364291" y="320047"/>
                  </a:lnTo>
                  <a:lnTo>
                    <a:pt x="365967" y="311102"/>
                  </a:lnTo>
                  <a:lnTo>
                    <a:pt x="366029" y="310768"/>
                  </a:lnTo>
                  <a:lnTo>
                    <a:pt x="366123" y="309752"/>
                  </a:lnTo>
                  <a:lnTo>
                    <a:pt x="364291" y="300347"/>
                  </a:lnTo>
                  <a:lnTo>
                    <a:pt x="358647" y="291972"/>
                  </a:lnTo>
                  <a:lnTo>
                    <a:pt x="342645" y="276097"/>
                  </a:lnTo>
                  <a:lnTo>
                    <a:pt x="346793" y="268479"/>
                  </a:lnTo>
                  <a:lnTo>
                    <a:pt x="350392" y="260492"/>
                  </a:lnTo>
                  <a:lnTo>
                    <a:pt x="353611" y="252148"/>
                  </a:lnTo>
                  <a:lnTo>
                    <a:pt x="356615" y="243458"/>
                  </a:lnTo>
                  <a:lnTo>
                    <a:pt x="380745" y="243458"/>
                  </a:lnTo>
                  <a:lnTo>
                    <a:pt x="390352" y="241520"/>
                  </a:lnTo>
                  <a:lnTo>
                    <a:pt x="398732" y="236140"/>
                  </a:lnTo>
                  <a:lnTo>
                    <a:pt x="404659" y="227974"/>
                  </a:lnTo>
                  <a:lnTo>
                    <a:pt x="406907" y="217677"/>
                  </a:lnTo>
                  <a:lnTo>
                    <a:pt x="406907" y="183133"/>
                  </a:lnTo>
                  <a:lnTo>
                    <a:pt x="380745" y="157352"/>
                  </a:lnTo>
                  <a:lnTo>
                    <a:pt x="356615" y="157352"/>
                  </a:lnTo>
                  <a:lnTo>
                    <a:pt x="353611" y="149197"/>
                  </a:lnTo>
                  <a:lnTo>
                    <a:pt x="350392" y="141160"/>
                  </a:lnTo>
                  <a:lnTo>
                    <a:pt x="346793" y="133314"/>
                  </a:lnTo>
                  <a:lnTo>
                    <a:pt x="342645" y="125729"/>
                  </a:lnTo>
                  <a:lnTo>
                    <a:pt x="358647" y="108838"/>
                  </a:lnTo>
                  <a:lnTo>
                    <a:pt x="364291" y="99962"/>
                  </a:lnTo>
                  <a:lnTo>
                    <a:pt x="366172" y="90217"/>
                  </a:lnTo>
                  <a:lnTo>
                    <a:pt x="364426" y="81327"/>
                  </a:lnTo>
                  <a:lnTo>
                    <a:pt x="364351" y="80946"/>
                  </a:lnTo>
                  <a:lnTo>
                    <a:pt x="364291" y="80639"/>
                  </a:lnTo>
                  <a:lnTo>
                    <a:pt x="358647" y="72262"/>
                  </a:lnTo>
                  <a:lnTo>
                    <a:pt x="353618" y="67309"/>
                  </a:lnTo>
                  <a:close/>
                </a:path>
                <a:path w="407035" h="401320">
                  <a:moveTo>
                    <a:pt x="188848" y="67309"/>
                  </a:moveTo>
                  <a:lnTo>
                    <a:pt x="95503" y="67309"/>
                  </a:lnTo>
                  <a:lnTo>
                    <a:pt x="122046" y="92455"/>
                  </a:lnTo>
                  <a:lnTo>
                    <a:pt x="125602" y="93725"/>
                  </a:lnTo>
                  <a:lnTo>
                    <a:pt x="131317" y="93725"/>
                  </a:lnTo>
                  <a:lnTo>
                    <a:pt x="133603" y="93217"/>
                  </a:lnTo>
                  <a:lnTo>
                    <a:pt x="135635" y="92074"/>
                  </a:lnTo>
                  <a:lnTo>
                    <a:pt x="145760" y="86100"/>
                  </a:lnTo>
                  <a:lnTo>
                    <a:pt x="156336" y="81327"/>
                  </a:lnTo>
                  <a:lnTo>
                    <a:pt x="167104" y="77483"/>
                  </a:lnTo>
                  <a:lnTo>
                    <a:pt x="177800" y="74294"/>
                  </a:lnTo>
                  <a:lnTo>
                    <a:pt x="184912" y="73278"/>
                  </a:lnTo>
                  <a:lnTo>
                    <a:pt x="188848" y="68325"/>
                  </a:lnTo>
                  <a:lnTo>
                    <a:pt x="188848" y="67309"/>
                  </a:lnTo>
                  <a:close/>
                </a:path>
                <a:path w="407035" h="401320">
                  <a:moveTo>
                    <a:pt x="247141" y="28701"/>
                  </a:moveTo>
                  <a:lnTo>
                    <a:pt x="224027" y="28701"/>
                  </a:lnTo>
                  <a:lnTo>
                    <a:pt x="224027" y="68325"/>
                  </a:lnTo>
                  <a:lnTo>
                    <a:pt x="227075" y="73278"/>
                  </a:lnTo>
                  <a:lnTo>
                    <a:pt x="234060" y="74294"/>
                  </a:lnTo>
                  <a:lnTo>
                    <a:pt x="245062" y="77055"/>
                  </a:lnTo>
                  <a:lnTo>
                    <a:pt x="255587" y="80946"/>
                  </a:lnTo>
                  <a:lnTo>
                    <a:pt x="265922" y="85957"/>
                  </a:lnTo>
                  <a:lnTo>
                    <a:pt x="276351" y="92074"/>
                  </a:lnTo>
                  <a:lnTo>
                    <a:pt x="278256" y="93217"/>
                  </a:lnTo>
                  <a:lnTo>
                    <a:pt x="280669" y="93725"/>
                  </a:lnTo>
                  <a:lnTo>
                    <a:pt x="286892" y="93725"/>
                  </a:lnTo>
                  <a:lnTo>
                    <a:pt x="290575" y="92455"/>
                  </a:lnTo>
                  <a:lnTo>
                    <a:pt x="292353" y="90042"/>
                  </a:lnTo>
                  <a:lnTo>
                    <a:pt x="316483" y="67309"/>
                  </a:lnTo>
                  <a:lnTo>
                    <a:pt x="353618" y="67309"/>
                  </a:lnTo>
                  <a:lnTo>
                    <a:pt x="349621" y="63372"/>
                  </a:lnTo>
                  <a:lnTo>
                    <a:pt x="280288" y="63372"/>
                  </a:lnTo>
                  <a:lnTo>
                    <a:pt x="272430" y="59245"/>
                  </a:lnTo>
                  <a:lnTo>
                    <a:pt x="264096" y="55689"/>
                  </a:lnTo>
                  <a:lnTo>
                    <a:pt x="255571" y="52514"/>
                  </a:lnTo>
                  <a:lnTo>
                    <a:pt x="247141" y="49529"/>
                  </a:lnTo>
                  <a:lnTo>
                    <a:pt x="247141" y="28701"/>
                  </a:lnTo>
                  <a:close/>
                </a:path>
                <a:path w="407035" h="401320">
                  <a:moveTo>
                    <a:pt x="220979" y="0"/>
                  </a:moveTo>
                  <a:lnTo>
                    <a:pt x="185927" y="0"/>
                  </a:lnTo>
                  <a:lnTo>
                    <a:pt x="175464" y="2097"/>
                  </a:lnTo>
                  <a:lnTo>
                    <a:pt x="167179" y="7826"/>
                  </a:lnTo>
                  <a:lnTo>
                    <a:pt x="161728" y="16341"/>
                  </a:lnTo>
                  <a:lnTo>
                    <a:pt x="159765" y="26796"/>
                  </a:lnTo>
                  <a:lnTo>
                    <a:pt x="159765" y="49529"/>
                  </a:lnTo>
                  <a:lnTo>
                    <a:pt x="150907" y="52514"/>
                  </a:lnTo>
                  <a:lnTo>
                    <a:pt x="142430" y="55689"/>
                  </a:lnTo>
                  <a:lnTo>
                    <a:pt x="134334" y="59245"/>
                  </a:lnTo>
                  <a:lnTo>
                    <a:pt x="126618" y="63372"/>
                  </a:lnTo>
                  <a:lnTo>
                    <a:pt x="188848" y="63372"/>
                  </a:lnTo>
                  <a:lnTo>
                    <a:pt x="188848" y="28701"/>
                  </a:lnTo>
                  <a:lnTo>
                    <a:pt x="247141" y="28701"/>
                  </a:lnTo>
                  <a:lnTo>
                    <a:pt x="247141" y="26796"/>
                  </a:lnTo>
                  <a:lnTo>
                    <a:pt x="245179" y="16341"/>
                  </a:lnTo>
                  <a:lnTo>
                    <a:pt x="239728" y="7826"/>
                  </a:lnTo>
                  <a:lnTo>
                    <a:pt x="231443" y="2097"/>
                  </a:lnTo>
                  <a:lnTo>
                    <a:pt x="220979" y="0"/>
                  </a:lnTo>
                  <a:close/>
                </a:path>
                <a:path w="407035" h="401320">
                  <a:moveTo>
                    <a:pt x="321309" y="40131"/>
                  </a:moveTo>
                  <a:lnTo>
                    <a:pt x="307975" y="40131"/>
                  </a:lnTo>
                  <a:lnTo>
                    <a:pt x="301370" y="42544"/>
                  </a:lnTo>
                  <a:lnTo>
                    <a:pt x="296417" y="47497"/>
                  </a:lnTo>
                  <a:lnTo>
                    <a:pt x="280288" y="63372"/>
                  </a:lnTo>
                  <a:lnTo>
                    <a:pt x="349621" y="63372"/>
                  </a:lnTo>
                  <a:lnTo>
                    <a:pt x="333501" y="47497"/>
                  </a:lnTo>
                  <a:lnTo>
                    <a:pt x="328040" y="42544"/>
                  </a:lnTo>
                  <a:lnTo>
                    <a:pt x="321309" y="4013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677156" y="5301996"/>
              <a:ext cx="176784" cy="172212"/>
            </a:xfrm>
            <a:prstGeom prst="rect">
              <a:avLst/>
            </a:prstGeom>
          </p:spPr>
        </p:pic>
      </p:grp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2191892" y="116632"/>
            <a:ext cx="8296596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驗證</a:t>
            </a:r>
            <a:r>
              <a:rPr spc="-10" dirty="0"/>
              <a:t>POC</a:t>
            </a:r>
            <a:r>
              <a:rPr spc="-5" dirty="0"/>
              <a:t>階段目的：小規模驗證</a:t>
            </a:r>
            <a:r>
              <a:rPr spc="-30" dirty="0"/>
              <a:t>AI</a:t>
            </a:r>
            <a:r>
              <a:rPr spc="-15" dirty="0"/>
              <a:t>投資效益</a:t>
            </a:r>
          </a:p>
        </p:txBody>
      </p:sp>
      <p:sp>
        <p:nvSpPr>
          <p:cNvPr id="23" name="object 2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t>33</a:t>
            </a:fld>
            <a:endParaRPr spc="-25" dirty="0"/>
          </a:p>
        </p:txBody>
      </p:sp>
      <p:sp>
        <p:nvSpPr>
          <p:cNvPr id="15" name="object 15"/>
          <p:cNvSpPr txBox="1"/>
          <p:nvPr/>
        </p:nvSpPr>
        <p:spPr>
          <a:xfrm>
            <a:off x="5426202" y="1002283"/>
            <a:ext cx="282765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5" dirty="0">
                <a:solidFill>
                  <a:srgbClr val="092E8B"/>
                </a:solidFill>
                <a:latin typeface="微軟正黑體"/>
                <a:cs typeface="微軟正黑體"/>
              </a:rPr>
              <a:t>步驟一：模型開發至部署</a:t>
            </a:r>
            <a:endParaRPr sz="2000">
              <a:latin typeface="微軟正黑體"/>
              <a:cs typeface="微軟正黑體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525261" y="1868170"/>
            <a:ext cx="346075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微軟正黑體"/>
                <a:cs typeface="微軟正黑體"/>
              </a:rPr>
              <a:t>開發</a:t>
            </a:r>
            <a:r>
              <a:rPr sz="1800" b="1" spc="-20" dirty="0">
                <a:solidFill>
                  <a:srgbClr val="C00000"/>
                </a:solidFill>
                <a:latin typeface="微軟正黑體"/>
                <a:cs typeface="微軟正黑體"/>
              </a:rPr>
              <a:t>AI</a:t>
            </a:r>
            <a:r>
              <a:rPr sz="1800" b="1" dirty="0">
                <a:solidFill>
                  <a:srgbClr val="C00000"/>
                </a:solidFill>
                <a:latin typeface="微軟正黑體"/>
                <a:cs typeface="微軟正黑體"/>
              </a:rPr>
              <a:t>模型</a:t>
            </a:r>
            <a:r>
              <a:rPr sz="1800" spc="-5" dirty="0">
                <a:latin typeface="微軟正黑體"/>
                <a:cs typeface="微軟正黑體"/>
              </a:rPr>
              <a:t>，以此解決鎖定的問題</a:t>
            </a:r>
            <a:endParaRPr sz="1800">
              <a:latin typeface="微軟正黑體"/>
              <a:cs typeface="微軟正黑體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526023" y="1418844"/>
            <a:ext cx="660400" cy="283845"/>
          </a:xfrm>
          <a:prstGeom prst="rect">
            <a:avLst/>
          </a:prstGeom>
          <a:solidFill>
            <a:srgbClr val="000000"/>
          </a:solidFill>
        </p:spPr>
        <p:txBody>
          <a:bodyPr vert="horz" wrap="square" lIns="0" tIns="13335" rIns="0" bIns="0" rtlCol="0">
            <a:spAutoFit/>
          </a:bodyPr>
          <a:lstStyle/>
          <a:p>
            <a:pPr marL="99695">
              <a:lnSpc>
                <a:spcPct val="100000"/>
              </a:lnSpc>
              <a:spcBef>
                <a:spcPts val="105"/>
              </a:spcBef>
            </a:pPr>
            <a:r>
              <a:rPr sz="1600" b="1" spc="-40" dirty="0">
                <a:solidFill>
                  <a:srgbClr val="FFFFFF"/>
                </a:solidFill>
                <a:latin typeface="微軟正黑體"/>
                <a:cs typeface="微軟正黑體"/>
              </a:rPr>
              <a:t>目的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525261" y="2893898"/>
            <a:ext cx="3036570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950" b="1" spc="-10" dirty="0">
                <a:solidFill>
                  <a:srgbClr val="092E8B"/>
                </a:solidFill>
                <a:latin typeface="微軟正黑體"/>
                <a:cs typeface="微軟正黑體"/>
              </a:rPr>
              <a:t>步驟二</a:t>
            </a:r>
            <a:r>
              <a:rPr sz="1800" b="1" spc="-10" dirty="0">
                <a:solidFill>
                  <a:srgbClr val="092E8B"/>
                </a:solidFill>
                <a:latin typeface="微軟正黑體"/>
                <a:cs typeface="微軟正黑體"/>
              </a:rPr>
              <a:t>：</a:t>
            </a:r>
            <a:r>
              <a:rPr sz="2000" b="1" spc="-15" dirty="0">
                <a:solidFill>
                  <a:srgbClr val="092E8B"/>
                </a:solidFill>
                <a:latin typeface="微軟正黑體"/>
                <a:cs typeface="微軟正黑體"/>
              </a:rPr>
              <a:t>確認實務運作模式</a:t>
            </a:r>
            <a:endParaRPr sz="2000">
              <a:latin typeface="微軟正黑體"/>
              <a:cs typeface="微軟正黑體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526023" y="3348228"/>
            <a:ext cx="660400" cy="283845"/>
          </a:xfrm>
          <a:prstGeom prst="rect">
            <a:avLst/>
          </a:prstGeom>
          <a:solidFill>
            <a:srgbClr val="000000"/>
          </a:solidFill>
        </p:spPr>
        <p:txBody>
          <a:bodyPr vert="horz" wrap="square" lIns="0" tIns="13970" rIns="0" bIns="0" rtlCol="0">
            <a:spAutoFit/>
          </a:bodyPr>
          <a:lstStyle/>
          <a:p>
            <a:pPr marL="99695">
              <a:lnSpc>
                <a:spcPct val="100000"/>
              </a:lnSpc>
              <a:spcBef>
                <a:spcPts val="110"/>
              </a:spcBef>
            </a:pPr>
            <a:r>
              <a:rPr sz="1600" b="1" spc="-40" dirty="0">
                <a:solidFill>
                  <a:srgbClr val="FFFFFF"/>
                </a:solidFill>
                <a:latin typeface="微軟正黑體"/>
                <a:cs typeface="微軟正黑體"/>
              </a:rPr>
              <a:t>目的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525261" y="3711905"/>
            <a:ext cx="5502910" cy="15011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微軟正黑體"/>
                <a:cs typeface="微軟正黑體"/>
              </a:rPr>
              <a:t>將</a:t>
            </a:r>
            <a:r>
              <a:rPr sz="1800" spc="-20" dirty="0">
                <a:latin typeface="微軟正黑體"/>
                <a:cs typeface="微軟正黑體"/>
              </a:rPr>
              <a:t>AI</a:t>
            </a:r>
            <a:r>
              <a:rPr sz="1800" b="1" spc="-10" dirty="0">
                <a:solidFill>
                  <a:srgbClr val="C00000"/>
                </a:solidFill>
                <a:latin typeface="微軟正黑體"/>
                <a:cs typeface="微軟正黑體"/>
              </a:rPr>
              <a:t>方案融入既有工作流程</a:t>
            </a:r>
            <a:r>
              <a:rPr sz="1800" spc="-10" dirty="0">
                <a:latin typeface="微軟正黑體"/>
                <a:cs typeface="微軟正黑體"/>
              </a:rPr>
              <a:t>，確保人員、作業流程、</a:t>
            </a:r>
            <a:r>
              <a:rPr sz="1800" spc="-25" dirty="0">
                <a:latin typeface="微軟正黑體"/>
                <a:cs typeface="微軟正黑體"/>
              </a:rPr>
              <a:t>AI</a:t>
            </a:r>
            <a:endParaRPr sz="1800">
              <a:latin typeface="微軟正黑體"/>
              <a:cs typeface="微軟正黑體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800" spc="-10" dirty="0">
                <a:latin typeface="微軟正黑體"/>
                <a:cs typeface="微軟正黑體"/>
              </a:rPr>
              <a:t>之間的互動順暢</a:t>
            </a:r>
            <a:endParaRPr sz="1800">
              <a:latin typeface="微軟正黑體"/>
              <a:cs typeface="微軟正黑體"/>
            </a:endParaRPr>
          </a:p>
          <a:p>
            <a:pPr>
              <a:lnSpc>
                <a:spcPct val="100000"/>
              </a:lnSpc>
              <a:spcBef>
                <a:spcPts val="1775"/>
              </a:spcBef>
            </a:pPr>
            <a:endParaRPr sz="1800">
              <a:latin typeface="微軟正黑體"/>
              <a:cs typeface="微軟正黑體"/>
            </a:endParaRPr>
          </a:p>
          <a:p>
            <a:pPr marL="12700">
              <a:lnSpc>
                <a:spcPct val="100000"/>
              </a:lnSpc>
            </a:pPr>
            <a:r>
              <a:rPr sz="1950" b="1" spc="-10" dirty="0">
                <a:solidFill>
                  <a:srgbClr val="092E8B"/>
                </a:solidFill>
                <a:latin typeface="微軟正黑體"/>
                <a:cs typeface="微軟正黑體"/>
              </a:rPr>
              <a:t>步驟三</a:t>
            </a:r>
            <a:r>
              <a:rPr sz="2000" b="1" spc="-10" dirty="0">
                <a:solidFill>
                  <a:srgbClr val="092E8B"/>
                </a:solidFill>
                <a:latin typeface="微軟正黑體"/>
                <a:cs typeface="微軟正黑體"/>
              </a:rPr>
              <a:t>：</a:t>
            </a:r>
            <a:r>
              <a:rPr sz="1950" b="1" spc="-5" dirty="0">
                <a:solidFill>
                  <a:srgbClr val="092E8B"/>
                </a:solidFill>
                <a:latin typeface="微軟正黑體"/>
                <a:cs typeface="微軟正黑體"/>
              </a:rPr>
              <a:t>計算</a:t>
            </a:r>
            <a:r>
              <a:rPr sz="1950" b="1" spc="-25" dirty="0">
                <a:solidFill>
                  <a:srgbClr val="092E8B"/>
                </a:solidFill>
                <a:latin typeface="微軟正黑體"/>
                <a:cs typeface="微軟正黑體"/>
              </a:rPr>
              <a:t>ROI</a:t>
            </a:r>
            <a:endParaRPr sz="1950">
              <a:latin typeface="微軟正黑體"/>
              <a:cs typeface="微軟正黑體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562346" y="5700166"/>
            <a:ext cx="568198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微軟正黑體"/>
                <a:cs typeface="微軟正黑體"/>
              </a:rPr>
              <a:t>比較</a:t>
            </a:r>
            <a:r>
              <a:rPr sz="1800" b="1" dirty="0">
                <a:solidFill>
                  <a:srgbClr val="C00000"/>
                </a:solidFill>
                <a:latin typeface="微軟正黑體"/>
                <a:cs typeface="微軟正黑體"/>
              </a:rPr>
              <a:t>投入成本與投資回報</a:t>
            </a:r>
            <a:r>
              <a:rPr sz="1800" dirty="0">
                <a:latin typeface="微軟正黑體"/>
                <a:cs typeface="微軟正黑體"/>
              </a:rPr>
              <a:t>，從而計算</a:t>
            </a:r>
            <a:r>
              <a:rPr sz="1800" spc="-10" dirty="0">
                <a:latin typeface="微軟正黑體"/>
                <a:cs typeface="微軟正黑體"/>
              </a:rPr>
              <a:t>ROI與投資回本時間</a:t>
            </a:r>
            <a:endParaRPr sz="1800">
              <a:latin typeface="微軟正黑體"/>
              <a:cs typeface="微軟正黑體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5544311" y="5326379"/>
            <a:ext cx="660400" cy="283845"/>
          </a:xfrm>
          <a:prstGeom prst="rect">
            <a:avLst/>
          </a:prstGeom>
          <a:solidFill>
            <a:srgbClr val="000000"/>
          </a:solidFill>
        </p:spPr>
        <p:txBody>
          <a:bodyPr vert="horz" wrap="square" lIns="0" tIns="14604" rIns="0" bIns="0" rtlCol="0">
            <a:spAutoFit/>
          </a:bodyPr>
          <a:lstStyle/>
          <a:p>
            <a:pPr marL="99695">
              <a:lnSpc>
                <a:spcPct val="100000"/>
              </a:lnSpc>
              <a:spcBef>
                <a:spcPts val="114"/>
              </a:spcBef>
            </a:pPr>
            <a:r>
              <a:rPr sz="1600" b="1" spc="-40" dirty="0">
                <a:solidFill>
                  <a:srgbClr val="FFFFFF"/>
                </a:solidFill>
                <a:latin typeface="微軟正黑體"/>
                <a:cs typeface="微軟正黑體"/>
              </a:rPr>
              <a:t>目的</a:t>
            </a:r>
            <a:endParaRPr sz="1600">
              <a:latin typeface="微軟正黑體"/>
              <a:cs typeface="微軟正黑體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26232" y="208914"/>
            <a:ext cx="6939915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5" dirty="0"/>
              <a:t>步驟一、二：模型部署與確認運作模式</a:t>
            </a:r>
          </a:p>
        </p:txBody>
      </p:sp>
      <p:sp>
        <p:nvSpPr>
          <p:cNvPr id="3" name="object 3"/>
          <p:cNvSpPr/>
          <p:nvPr/>
        </p:nvSpPr>
        <p:spPr>
          <a:xfrm>
            <a:off x="1391411" y="1734311"/>
            <a:ext cx="576580" cy="2354580"/>
          </a:xfrm>
          <a:custGeom>
            <a:avLst/>
            <a:gdLst/>
            <a:ahLst/>
            <a:cxnLst/>
            <a:rect l="l" t="t" r="r" b="b"/>
            <a:pathLst>
              <a:path w="576580" h="2354579">
                <a:moveTo>
                  <a:pt x="480060" y="0"/>
                </a:moveTo>
                <a:lnTo>
                  <a:pt x="96012" y="0"/>
                </a:lnTo>
                <a:lnTo>
                  <a:pt x="58668" y="7554"/>
                </a:lnTo>
                <a:lnTo>
                  <a:pt x="28146" y="28146"/>
                </a:lnTo>
                <a:lnTo>
                  <a:pt x="7554" y="58668"/>
                </a:lnTo>
                <a:lnTo>
                  <a:pt x="0" y="96012"/>
                </a:lnTo>
                <a:lnTo>
                  <a:pt x="0" y="2258568"/>
                </a:lnTo>
                <a:lnTo>
                  <a:pt x="7554" y="2295911"/>
                </a:lnTo>
                <a:lnTo>
                  <a:pt x="28146" y="2326433"/>
                </a:lnTo>
                <a:lnTo>
                  <a:pt x="58668" y="2347025"/>
                </a:lnTo>
                <a:lnTo>
                  <a:pt x="96012" y="2354580"/>
                </a:lnTo>
                <a:lnTo>
                  <a:pt x="480060" y="2354580"/>
                </a:lnTo>
                <a:lnTo>
                  <a:pt x="517457" y="2347025"/>
                </a:lnTo>
                <a:lnTo>
                  <a:pt x="547973" y="2326433"/>
                </a:lnTo>
                <a:lnTo>
                  <a:pt x="568535" y="2295911"/>
                </a:lnTo>
                <a:lnTo>
                  <a:pt x="576071" y="2258568"/>
                </a:lnTo>
                <a:lnTo>
                  <a:pt x="576071" y="96012"/>
                </a:lnTo>
                <a:lnTo>
                  <a:pt x="568535" y="58668"/>
                </a:lnTo>
                <a:lnTo>
                  <a:pt x="547973" y="28146"/>
                </a:lnTo>
                <a:lnTo>
                  <a:pt x="517457" y="7554"/>
                </a:lnTo>
                <a:lnTo>
                  <a:pt x="480060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565275" y="2283967"/>
            <a:ext cx="228600" cy="1244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z="1600" b="1" spc="-50" dirty="0">
                <a:solidFill>
                  <a:srgbClr val="FFFFFF"/>
                </a:solidFill>
                <a:latin typeface="微軟正黑體"/>
                <a:cs typeface="微軟正黑體"/>
              </a:rPr>
              <a:t>設備故障前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391411" y="4381500"/>
            <a:ext cx="576580" cy="1225550"/>
          </a:xfrm>
          <a:custGeom>
            <a:avLst/>
            <a:gdLst/>
            <a:ahLst/>
            <a:cxnLst/>
            <a:rect l="l" t="t" r="r" b="b"/>
            <a:pathLst>
              <a:path w="576580" h="1225550">
                <a:moveTo>
                  <a:pt x="480060" y="0"/>
                </a:moveTo>
                <a:lnTo>
                  <a:pt x="96012" y="0"/>
                </a:lnTo>
                <a:lnTo>
                  <a:pt x="58614" y="7536"/>
                </a:lnTo>
                <a:lnTo>
                  <a:pt x="28098" y="28098"/>
                </a:lnTo>
                <a:lnTo>
                  <a:pt x="7536" y="58614"/>
                </a:lnTo>
                <a:lnTo>
                  <a:pt x="0" y="96012"/>
                </a:lnTo>
                <a:lnTo>
                  <a:pt x="0" y="1129284"/>
                </a:lnTo>
                <a:lnTo>
                  <a:pt x="7536" y="1166681"/>
                </a:lnTo>
                <a:lnTo>
                  <a:pt x="28098" y="1197197"/>
                </a:lnTo>
                <a:lnTo>
                  <a:pt x="58614" y="1217759"/>
                </a:lnTo>
                <a:lnTo>
                  <a:pt x="96012" y="1225296"/>
                </a:lnTo>
                <a:lnTo>
                  <a:pt x="480060" y="1225296"/>
                </a:lnTo>
                <a:lnTo>
                  <a:pt x="517457" y="1217759"/>
                </a:lnTo>
                <a:lnTo>
                  <a:pt x="547973" y="1197197"/>
                </a:lnTo>
                <a:lnTo>
                  <a:pt x="568535" y="1166681"/>
                </a:lnTo>
                <a:lnTo>
                  <a:pt x="576071" y="1129284"/>
                </a:lnTo>
                <a:lnTo>
                  <a:pt x="576071" y="96012"/>
                </a:lnTo>
                <a:lnTo>
                  <a:pt x="568535" y="58614"/>
                </a:lnTo>
                <a:lnTo>
                  <a:pt x="547973" y="28098"/>
                </a:lnTo>
                <a:lnTo>
                  <a:pt x="517457" y="7536"/>
                </a:lnTo>
                <a:lnTo>
                  <a:pt x="480060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565275" y="4367276"/>
            <a:ext cx="228600" cy="1244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z="1600" b="1" spc="-50" dirty="0">
                <a:solidFill>
                  <a:srgbClr val="FFFFFF"/>
                </a:solidFill>
                <a:latin typeface="微軟正黑體"/>
                <a:cs typeface="微軟正黑體"/>
              </a:rPr>
              <a:t>設備故障後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240023" y="1124711"/>
            <a:ext cx="3583304" cy="504825"/>
          </a:xfrm>
          <a:prstGeom prst="rect">
            <a:avLst/>
          </a:prstGeom>
          <a:solidFill>
            <a:srgbClr val="0C5B78"/>
          </a:solidFill>
        </p:spPr>
        <p:txBody>
          <a:bodyPr vert="horz" wrap="square" lIns="0" tIns="60325" rIns="0" bIns="0" rtlCol="0">
            <a:spAutoFit/>
          </a:bodyPr>
          <a:lstStyle/>
          <a:p>
            <a:pPr marL="1177290">
              <a:lnSpc>
                <a:spcPct val="100000"/>
              </a:lnSpc>
              <a:spcBef>
                <a:spcPts val="475"/>
              </a:spcBef>
            </a:pPr>
            <a:r>
              <a:rPr sz="2400" b="1" dirty="0">
                <a:solidFill>
                  <a:srgbClr val="FFFFFF"/>
                </a:solidFill>
                <a:latin typeface="微軟正黑體"/>
                <a:cs typeface="微軟正黑體"/>
              </a:rPr>
              <a:t>導入</a:t>
            </a:r>
            <a:r>
              <a:rPr sz="2400" b="1" spc="-20" dirty="0">
                <a:solidFill>
                  <a:srgbClr val="FFFFFF"/>
                </a:solidFill>
                <a:latin typeface="微軟正黑體"/>
                <a:cs typeface="微軟正黑體"/>
              </a:rPr>
              <a:t>AI</a:t>
            </a:r>
            <a:r>
              <a:rPr sz="2400" b="1" spc="-50" dirty="0">
                <a:solidFill>
                  <a:srgbClr val="FFFFFF"/>
                </a:solidFill>
                <a:latin typeface="微軟正黑體"/>
                <a:cs typeface="微軟正黑體"/>
              </a:rPr>
              <a:t>前</a:t>
            </a:r>
            <a:endParaRPr sz="2400">
              <a:latin typeface="微軟正黑體"/>
              <a:cs typeface="微軟正黑體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970776" y="1124711"/>
            <a:ext cx="3629025" cy="504825"/>
          </a:xfrm>
          <a:prstGeom prst="rect">
            <a:avLst/>
          </a:prstGeom>
          <a:solidFill>
            <a:srgbClr val="FFCC00"/>
          </a:solidFill>
        </p:spPr>
        <p:txBody>
          <a:bodyPr vert="horz" wrap="square" lIns="0" tIns="60325" rIns="0" bIns="0" rtlCol="0">
            <a:spAutoFit/>
          </a:bodyPr>
          <a:lstStyle/>
          <a:p>
            <a:pPr marL="1200785">
              <a:lnSpc>
                <a:spcPct val="100000"/>
              </a:lnSpc>
              <a:spcBef>
                <a:spcPts val="475"/>
              </a:spcBef>
            </a:pPr>
            <a:r>
              <a:rPr sz="2400" b="1" dirty="0">
                <a:latin typeface="微軟正黑體"/>
                <a:cs typeface="微軟正黑體"/>
              </a:rPr>
              <a:t>導入</a:t>
            </a:r>
            <a:r>
              <a:rPr sz="2400" b="1" spc="-20" dirty="0">
                <a:latin typeface="微軟正黑體"/>
                <a:cs typeface="微軟正黑體"/>
              </a:rPr>
              <a:t>AI</a:t>
            </a:r>
            <a:r>
              <a:rPr sz="2400" b="1" spc="-50" dirty="0">
                <a:latin typeface="微軟正黑體"/>
                <a:cs typeface="微軟正黑體"/>
              </a:rPr>
              <a:t>後</a:t>
            </a:r>
            <a:endParaRPr sz="2400">
              <a:latin typeface="微軟正黑體"/>
              <a:cs typeface="微軟正黑體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2042160" y="1734311"/>
            <a:ext cx="1152525" cy="536575"/>
          </a:xfrm>
          <a:custGeom>
            <a:avLst/>
            <a:gdLst/>
            <a:ahLst/>
            <a:cxnLst/>
            <a:rect l="l" t="t" r="r" b="b"/>
            <a:pathLst>
              <a:path w="1152525" h="536575">
                <a:moveTo>
                  <a:pt x="1062735" y="0"/>
                </a:moveTo>
                <a:lnTo>
                  <a:pt x="89407" y="0"/>
                </a:lnTo>
                <a:lnTo>
                  <a:pt x="54596" y="7022"/>
                </a:lnTo>
                <a:lnTo>
                  <a:pt x="26177" y="26177"/>
                </a:lnTo>
                <a:lnTo>
                  <a:pt x="7022" y="54596"/>
                </a:lnTo>
                <a:lnTo>
                  <a:pt x="0" y="89408"/>
                </a:lnTo>
                <a:lnTo>
                  <a:pt x="0" y="447039"/>
                </a:lnTo>
                <a:lnTo>
                  <a:pt x="7022" y="481851"/>
                </a:lnTo>
                <a:lnTo>
                  <a:pt x="26177" y="510270"/>
                </a:lnTo>
                <a:lnTo>
                  <a:pt x="54596" y="529425"/>
                </a:lnTo>
                <a:lnTo>
                  <a:pt x="89407" y="536448"/>
                </a:lnTo>
                <a:lnTo>
                  <a:pt x="1062735" y="536448"/>
                </a:lnTo>
                <a:lnTo>
                  <a:pt x="1097547" y="529425"/>
                </a:lnTo>
                <a:lnTo>
                  <a:pt x="1125966" y="510270"/>
                </a:lnTo>
                <a:lnTo>
                  <a:pt x="1145121" y="481851"/>
                </a:lnTo>
                <a:lnTo>
                  <a:pt x="1152144" y="447039"/>
                </a:lnTo>
                <a:lnTo>
                  <a:pt x="1152144" y="89408"/>
                </a:lnTo>
                <a:lnTo>
                  <a:pt x="1145121" y="54596"/>
                </a:lnTo>
                <a:lnTo>
                  <a:pt x="1125966" y="26177"/>
                </a:lnTo>
                <a:lnTo>
                  <a:pt x="1097547" y="7022"/>
                </a:lnTo>
                <a:lnTo>
                  <a:pt x="1062735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2198877" y="1862708"/>
            <a:ext cx="836294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35" dirty="0">
                <a:solidFill>
                  <a:srgbClr val="FFFFFF"/>
                </a:solidFill>
                <a:latin typeface="微軟正黑體"/>
                <a:cs typeface="微軟正黑體"/>
              </a:rPr>
              <a:t>故障徵兆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2042160" y="2336292"/>
            <a:ext cx="1152525" cy="535305"/>
          </a:xfrm>
          <a:custGeom>
            <a:avLst/>
            <a:gdLst/>
            <a:ahLst/>
            <a:cxnLst/>
            <a:rect l="l" t="t" r="r" b="b"/>
            <a:pathLst>
              <a:path w="1152525" h="535305">
                <a:moveTo>
                  <a:pt x="1062989" y="0"/>
                </a:moveTo>
                <a:lnTo>
                  <a:pt x="89153" y="0"/>
                </a:lnTo>
                <a:lnTo>
                  <a:pt x="54435" y="7000"/>
                </a:lnTo>
                <a:lnTo>
                  <a:pt x="26098" y="26098"/>
                </a:lnTo>
                <a:lnTo>
                  <a:pt x="7000" y="54435"/>
                </a:lnTo>
                <a:lnTo>
                  <a:pt x="0" y="89154"/>
                </a:lnTo>
                <a:lnTo>
                  <a:pt x="0" y="445770"/>
                </a:lnTo>
                <a:lnTo>
                  <a:pt x="7000" y="480488"/>
                </a:lnTo>
                <a:lnTo>
                  <a:pt x="26098" y="508825"/>
                </a:lnTo>
                <a:lnTo>
                  <a:pt x="54435" y="527923"/>
                </a:lnTo>
                <a:lnTo>
                  <a:pt x="89153" y="534924"/>
                </a:lnTo>
                <a:lnTo>
                  <a:pt x="1062989" y="534924"/>
                </a:lnTo>
                <a:lnTo>
                  <a:pt x="1097708" y="527923"/>
                </a:lnTo>
                <a:lnTo>
                  <a:pt x="1126045" y="508825"/>
                </a:lnTo>
                <a:lnTo>
                  <a:pt x="1145143" y="480488"/>
                </a:lnTo>
                <a:lnTo>
                  <a:pt x="1152144" y="445770"/>
                </a:lnTo>
                <a:lnTo>
                  <a:pt x="1152144" y="89154"/>
                </a:lnTo>
                <a:lnTo>
                  <a:pt x="1145143" y="54435"/>
                </a:lnTo>
                <a:lnTo>
                  <a:pt x="1126045" y="26098"/>
                </a:lnTo>
                <a:lnTo>
                  <a:pt x="1097708" y="7000"/>
                </a:lnTo>
                <a:lnTo>
                  <a:pt x="1062989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2198877" y="2463545"/>
            <a:ext cx="836294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35" dirty="0">
                <a:solidFill>
                  <a:srgbClr val="FFFFFF"/>
                </a:solidFill>
                <a:latin typeface="微軟正黑體"/>
                <a:cs typeface="微軟正黑體"/>
              </a:rPr>
              <a:t>檢測設備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2042160" y="2936748"/>
            <a:ext cx="1152525" cy="535305"/>
          </a:xfrm>
          <a:custGeom>
            <a:avLst/>
            <a:gdLst/>
            <a:ahLst/>
            <a:cxnLst/>
            <a:rect l="l" t="t" r="r" b="b"/>
            <a:pathLst>
              <a:path w="1152525" h="535304">
                <a:moveTo>
                  <a:pt x="1062989" y="0"/>
                </a:moveTo>
                <a:lnTo>
                  <a:pt x="89153" y="0"/>
                </a:lnTo>
                <a:lnTo>
                  <a:pt x="54435" y="7000"/>
                </a:lnTo>
                <a:lnTo>
                  <a:pt x="26098" y="26098"/>
                </a:lnTo>
                <a:lnTo>
                  <a:pt x="7000" y="54435"/>
                </a:lnTo>
                <a:lnTo>
                  <a:pt x="0" y="89153"/>
                </a:lnTo>
                <a:lnTo>
                  <a:pt x="0" y="445769"/>
                </a:lnTo>
                <a:lnTo>
                  <a:pt x="7000" y="480488"/>
                </a:lnTo>
                <a:lnTo>
                  <a:pt x="26098" y="508825"/>
                </a:lnTo>
                <a:lnTo>
                  <a:pt x="54435" y="527923"/>
                </a:lnTo>
                <a:lnTo>
                  <a:pt x="89153" y="534924"/>
                </a:lnTo>
                <a:lnTo>
                  <a:pt x="1062989" y="534924"/>
                </a:lnTo>
                <a:lnTo>
                  <a:pt x="1097708" y="527923"/>
                </a:lnTo>
                <a:lnTo>
                  <a:pt x="1126045" y="508825"/>
                </a:lnTo>
                <a:lnTo>
                  <a:pt x="1145143" y="480488"/>
                </a:lnTo>
                <a:lnTo>
                  <a:pt x="1152144" y="445769"/>
                </a:lnTo>
                <a:lnTo>
                  <a:pt x="1152144" y="89153"/>
                </a:lnTo>
                <a:lnTo>
                  <a:pt x="1145143" y="54435"/>
                </a:lnTo>
                <a:lnTo>
                  <a:pt x="1126045" y="26098"/>
                </a:lnTo>
                <a:lnTo>
                  <a:pt x="1097708" y="7000"/>
                </a:lnTo>
                <a:lnTo>
                  <a:pt x="1062989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2198877" y="3063951"/>
            <a:ext cx="836294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35" dirty="0">
                <a:solidFill>
                  <a:srgbClr val="FFFFFF"/>
                </a:solidFill>
                <a:latin typeface="微軟正黑體"/>
                <a:cs typeface="微軟正黑體"/>
              </a:rPr>
              <a:t>調查原因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2042160" y="3552444"/>
            <a:ext cx="1152525" cy="536575"/>
          </a:xfrm>
          <a:custGeom>
            <a:avLst/>
            <a:gdLst/>
            <a:ahLst/>
            <a:cxnLst/>
            <a:rect l="l" t="t" r="r" b="b"/>
            <a:pathLst>
              <a:path w="1152525" h="536575">
                <a:moveTo>
                  <a:pt x="1062735" y="0"/>
                </a:moveTo>
                <a:lnTo>
                  <a:pt x="89407" y="0"/>
                </a:lnTo>
                <a:lnTo>
                  <a:pt x="54596" y="7022"/>
                </a:lnTo>
                <a:lnTo>
                  <a:pt x="26177" y="26177"/>
                </a:lnTo>
                <a:lnTo>
                  <a:pt x="7022" y="54596"/>
                </a:lnTo>
                <a:lnTo>
                  <a:pt x="0" y="89407"/>
                </a:lnTo>
                <a:lnTo>
                  <a:pt x="0" y="447039"/>
                </a:lnTo>
                <a:lnTo>
                  <a:pt x="7022" y="481851"/>
                </a:lnTo>
                <a:lnTo>
                  <a:pt x="26177" y="510270"/>
                </a:lnTo>
                <a:lnTo>
                  <a:pt x="54596" y="529425"/>
                </a:lnTo>
                <a:lnTo>
                  <a:pt x="89407" y="536447"/>
                </a:lnTo>
                <a:lnTo>
                  <a:pt x="1062735" y="536447"/>
                </a:lnTo>
                <a:lnTo>
                  <a:pt x="1097547" y="529425"/>
                </a:lnTo>
                <a:lnTo>
                  <a:pt x="1125966" y="510270"/>
                </a:lnTo>
                <a:lnTo>
                  <a:pt x="1145121" y="481851"/>
                </a:lnTo>
                <a:lnTo>
                  <a:pt x="1152144" y="447039"/>
                </a:lnTo>
                <a:lnTo>
                  <a:pt x="1152144" y="89407"/>
                </a:lnTo>
                <a:lnTo>
                  <a:pt x="1145121" y="54596"/>
                </a:lnTo>
                <a:lnTo>
                  <a:pt x="1125966" y="26177"/>
                </a:lnTo>
                <a:lnTo>
                  <a:pt x="1097547" y="7022"/>
                </a:lnTo>
                <a:lnTo>
                  <a:pt x="1062735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2198877" y="3680586"/>
            <a:ext cx="836294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35" dirty="0">
                <a:solidFill>
                  <a:srgbClr val="FFFFFF"/>
                </a:solidFill>
                <a:latin typeface="微軟正黑體"/>
                <a:cs typeface="微軟正黑體"/>
              </a:rPr>
              <a:t>排除徵兆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3240024" y="1734311"/>
            <a:ext cx="1480185" cy="1137285"/>
          </a:xfrm>
          <a:custGeom>
            <a:avLst/>
            <a:gdLst/>
            <a:ahLst/>
            <a:cxnLst/>
            <a:rect l="l" t="t" r="r" b="b"/>
            <a:pathLst>
              <a:path w="1480185" h="1137285">
                <a:moveTo>
                  <a:pt x="1246632" y="268224"/>
                </a:moveTo>
                <a:lnTo>
                  <a:pt x="978408" y="0"/>
                </a:lnTo>
                <a:lnTo>
                  <a:pt x="0" y="0"/>
                </a:lnTo>
                <a:lnTo>
                  <a:pt x="0" y="536448"/>
                </a:lnTo>
                <a:lnTo>
                  <a:pt x="978408" y="536448"/>
                </a:lnTo>
                <a:lnTo>
                  <a:pt x="1246632" y="268224"/>
                </a:lnTo>
                <a:close/>
              </a:path>
              <a:path w="1480185" h="1137285">
                <a:moveTo>
                  <a:pt x="1479804" y="869442"/>
                </a:moveTo>
                <a:lnTo>
                  <a:pt x="1212342" y="601980"/>
                </a:lnTo>
                <a:lnTo>
                  <a:pt x="239268" y="601980"/>
                </a:lnTo>
                <a:lnTo>
                  <a:pt x="239268" y="1136904"/>
                </a:lnTo>
                <a:lnTo>
                  <a:pt x="1212342" y="1136904"/>
                </a:lnTo>
                <a:lnTo>
                  <a:pt x="1479804" y="869442"/>
                </a:lnTo>
                <a:close/>
              </a:path>
            </a:pathLst>
          </a:custGeom>
          <a:solidFill>
            <a:srgbClr val="0C5B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 txBox="1"/>
          <p:nvPr/>
        </p:nvSpPr>
        <p:spPr>
          <a:xfrm>
            <a:off x="3427221" y="1771269"/>
            <a:ext cx="1065530" cy="10541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90500" marR="331470" indent="-178435">
              <a:lnSpc>
                <a:spcPct val="100000"/>
              </a:lnSpc>
              <a:spcBef>
                <a:spcPts val="105"/>
              </a:spcBef>
            </a:pPr>
            <a:r>
              <a:rPr sz="1400" spc="-15" dirty="0">
                <a:solidFill>
                  <a:srgbClr val="FFFFFF"/>
                </a:solidFill>
                <a:latin typeface="微軟正黑體"/>
                <a:cs typeface="微軟正黑體"/>
              </a:rPr>
              <a:t>設備發生</a:t>
            </a:r>
            <a:r>
              <a:rPr sz="1400" spc="-25" dirty="0">
                <a:solidFill>
                  <a:srgbClr val="FFFFFF"/>
                </a:solidFill>
                <a:latin typeface="微軟正黑體"/>
                <a:cs typeface="微軟正黑體"/>
              </a:rPr>
              <a:t>異狀</a:t>
            </a:r>
            <a:endParaRPr sz="1400">
              <a:latin typeface="微軟正黑體"/>
              <a:cs typeface="微軟正黑體"/>
            </a:endParaRPr>
          </a:p>
          <a:p>
            <a:pPr marL="159385" marR="5080" indent="88265">
              <a:lnSpc>
                <a:spcPct val="100000"/>
              </a:lnSpc>
              <a:spcBef>
                <a:spcPts val="1370"/>
              </a:spcBef>
            </a:pPr>
            <a:r>
              <a:rPr sz="1400" spc="-15" dirty="0">
                <a:solidFill>
                  <a:srgbClr val="FFFFFF"/>
                </a:solidFill>
                <a:latin typeface="微軟正黑體"/>
                <a:cs typeface="微軟正黑體"/>
              </a:rPr>
              <a:t>現場人員</a:t>
            </a:r>
            <a:r>
              <a:rPr sz="1400" spc="-10" dirty="0">
                <a:solidFill>
                  <a:srgbClr val="FFFFFF"/>
                </a:solidFill>
                <a:latin typeface="微軟正黑體"/>
                <a:cs typeface="微軟正黑體"/>
              </a:rPr>
              <a:t>按經驗判斷</a:t>
            </a:r>
            <a:endParaRPr sz="1400">
              <a:latin typeface="微軟正黑體"/>
              <a:cs typeface="微軟正黑體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2042160" y="4381500"/>
            <a:ext cx="1152525" cy="536575"/>
          </a:xfrm>
          <a:custGeom>
            <a:avLst/>
            <a:gdLst/>
            <a:ahLst/>
            <a:cxnLst/>
            <a:rect l="l" t="t" r="r" b="b"/>
            <a:pathLst>
              <a:path w="1152525" h="536575">
                <a:moveTo>
                  <a:pt x="1062735" y="0"/>
                </a:moveTo>
                <a:lnTo>
                  <a:pt x="89407" y="0"/>
                </a:lnTo>
                <a:lnTo>
                  <a:pt x="54596" y="7022"/>
                </a:lnTo>
                <a:lnTo>
                  <a:pt x="26177" y="26177"/>
                </a:lnTo>
                <a:lnTo>
                  <a:pt x="7022" y="54596"/>
                </a:lnTo>
                <a:lnTo>
                  <a:pt x="0" y="89407"/>
                </a:lnTo>
                <a:lnTo>
                  <a:pt x="0" y="447039"/>
                </a:lnTo>
                <a:lnTo>
                  <a:pt x="7022" y="481851"/>
                </a:lnTo>
                <a:lnTo>
                  <a:pt x="26177" y="510270"/>
                </a:lnTo>
                <a:lnTo>
                  <a:pt x="54596" y="529425"/>
                </a:lnTo>
                <a:lnTo>
                  <a:pt x="89407" y="536448"/>
                </a:lnTo>
                <a:lnTo>
                  <a:pt x="1062735" y="536448"/>
                </a:lnTo>
                <a:lnTo>
                  <a:pt x="1097547" y="529425"/>
                </a:lnTo>
                <a:lnTo>
                  <a:pt x="1125966" y="510270"/>
                </a:lnTo>
                <a:lnTo>
                  <a:pt x="1145121" y="481851"/>
                </a:lnTo>
                <a:lnTo>
                  <a:pt x="1152144" y="447039"/>
                </a:lnTo>
                <a:lnTo>
                  <a:pt x="1152144" y="89407"/>
                </a:lnTo>
                <a:lnTo>
                  <a:pt x="1145121" y="54596"/>
                </a:lnTo>
                <a:lnTo>
                  <a:pt x="1125966" y="26177"/>
                </a:lnTo>
                <a:lnTo>
                  <a:pt x="1097547" y="7022"/>
                </a:lnTo>
                <a:lnTo>
                  <a:pt x="1062735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2198877" y="4510278"/>
            <a:ext cx="836294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35" dirty="0">
                <a:solidFill>
                  <a:srgbClr val="FFFFFF"/>
                </a:solidFill>
                <a:latin typeface="微軟正黑體"/>
                <a:cs typeface="微軟正黑體"/>
              </a:rPr>
              <a:t>發生故障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2042160" y="5071871"/>
            <a:ext cx="1152525" cy="535305"/>
          </a:xfrm>
          <a:custGeom>
            <a:avLst/>
            <a:gdLst/>
            <a:ahLst/>
            <a:cxnLst/>
            <a:rect l="l" t="t" r="r" b="b"/>
            <a:pathLst>
              <a:path w="1152525" h="535304">
                <a:moveTo>
                  <a:pt x="1062989" y="0"/>
                </a:moveTo>
                <a:lnTo>
                  <a:pt x="89153" y="0"/>
                </a:lnTo>
                <a:lnTo>
                  <a:pt x="54435" y="7000"/>
                </a:lnTo>
                <a:lnTo>
                  <a:pt x="26098" y="26098"/>
                </a:lnTo>
                <a:lnTo>
                  <a:pt x="7000" y="54435"/>
                </a:lnTo>
                <a:lnTo>
                  <a:pt x="0" y="89153"/>
                </a:lnTo>
                <a:lnTo>
                  <a:pt x="0" y="445769"/>
                </a:lnTo>
                <a:lnTo>
                  <a:pt x="7000" y="480488"/>
                </a:lnTo>
                <a:lnTo>
                  <a:pt x="26098" y="508825"/>
                </a:lnTo>
                <a:lnTo>
                  <a:pt x="54435" y="527923"/>
                </a:lnTo>
                <a:lnTo>
                  <a:pt x="89153" y="534923"/>
                </a:lnTo>
                <a:lnTo>
                  <a:pt x="1062989" y="534923"/>
                </a:lnTo>
                <a:lnTo>
                  <a:pt x="1097708" y="527923"/>
                </a:lnTo>
                <a:lnTo>
                  <a:pt x="1126045" y="508825"/>
                </a:lnTo>
                <a:lnTo>
                  <a:pt x="1145143" y="480488"/>
                </a:lnTo>
                <a:lnTo>
                  <a:pt x="1152144" y="445769"/>
                </a:lnTo>
                <a:lnTo>
                  <a:pt x="1152144" y="89153"/>
                </a:lnTo>
                <a:lnTo>
                  <a:pt x="1145143" y="54435"/>
                </a:lnTo>
                <a:lnTo>
                  <a:pt x="1126045" y="26098"/>
                </a:lnTo>
                <a:lnTo>
                  <a:pt x="1097708" y="7000"/>
                </a:lnTo>
                <a:lnTo>
                  <a:pt x="1062989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2198877" y="5199633"/>
            <a:ext cx="836294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35" dirty="0">
                <a:solidFill>
                  <a:srgbClr val="FFFFFF"/>
                </a:solidFill>
                <a:latin typeface="微軟正黑體"/>
                <a:cs typeface="微軟正黑體"/>
              </a:rPr>
              <a:t>故障排除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3727703" y="2936748"/>
            <a:ext cx="866140" cy="535305"/>
          </a:xfrm>
          <a:custGeom>
            <a:avLst/>
            <a:gdLst/>
            <a:ahLst/>
            <a:cxnLst/>
            <a:rect l="l" t="t" r="r" b="b"/>
            <a:pathLst>
              <a:path w="866139" h="535304">
                <a:moveTo>
                  <a:pt x="598170" y="0"/>
                </a:moveTo>
                <a:lnTo>
                  <a:pt x="0" y="0"/>
                </a:lnTo>
                <a:lnTo>
                  <a:pt x="0" y="534924"/>
                </a:lnTo>
                <a:lnTo>
                  <a:pt x="598170" y="534924"/>
                </a:lnTo>
                <a:lnTo>
                  <a:pt x="865632" y="267462"/>
                </a:lnTo>
                <a:lnTo>
                  <a:pt x="598170" y="0"/>
                </a:lnTo>
                <a:close/>
              </a:path>
            </a:pathLst>
          </a:custGeom>
          <a:solidFill>
            <a:srgbClr val="A6A6A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 txBox="1"/>
          <p:nvPr/>
        </p:nvSpPr>
        <p:spPr>
          <a:xfrm>
            <a:off x="3813428" y="2972511"/>
            <a:ext cx="560705" cy="453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25" dirty="0">
                <a:solidFill>
                  <a:srgbClr val="FFFFFF"/>
                </a:solidFill>
                <a:latin typeface="微軟正黑體"/>
                <a:cs typeface="微軟正黑體"/>
              </a:rPr>
              <a:t>維修人</a:t>
            </a:r>
            <a:endParaRPr sz="1400">
              <a:latin typeface="微軟正黑體"/>
              <a:cs typeface="微軟正黑體"/>
            </a:endParaRPr>
          </a:p>
          <a:p>
            <a:pPr marL="12700">
              <a:lnSpc>
                <a:spcPct val="100000"/>
              </a:lnSpc>
            </a:pPr>
            <a:r>
              <a:rPr sz="1400" spc="-20" dirty="0">
                <a:solidFill>
                  <a:srgbClr val="FFFFFF"/>
                </a:solidFill>
                <a:latin typeface="微軟正黑體"/>
                <a:cs typeface="微軟正黑體"/>
              </a:rPr>
              <a:t>員檢查</a:t>
            </a:r>
            <a:endParaRPr sz="1400">
              <a:latin typeface="微軟正黑體"/>
              <a:cs typeface="微軟正黑體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4053840" y="3537203"/>
            <a:ext cx="866140" cy="535305"/>
          </a:xfrm>
          <a:custGeom>
            <a:avLst/>
            <a:gdLst/>
            <a:ahLst/>
            <a:cxnLst/>
            <a:rect l="l" t="t" r="r" b="b"/>
            <a:pathLst>
              <a:path w="866139" h="535304">
                <a:moveTo>
                  <a:pt x="598170" y="0"/>
                </a:moveTo>
                <a:lnTo>
                  <a:pt x="0" y="0"/>
                </a:lnTo>
                <a:lnTo>
                  <a:pt x="0" y="534924"/>
                </a:lnTo>
                <a:lnTo>
                  <a:pt x="598170" y="534924"/>
                </a:lnTo>
                <a:lnTo>
                  <a:pt x="865632" y="267462"/>
                </a:lnTo>
                <a:lnTo>
                  <a:pt x="598170" y="0"/>
                </a:lnTo>
                <a:close/>
              </a:path>
            </a:pathLst>
          </a:custGeom>
          <a:solidFill>
            <a:srgbClr val="A6A6A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4228846" y="3573907"/>
            <a:ext cx="382270" cy="4527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1400" spc="-25" dirty="0">
                <a:solidFill>
                  <a:srgbClr val="FFFFFF"/>
                </a:solidFill>
                <a:latin typeface="微軟正黑體"/>
                <a:cs typeface="微軟正黑體"/>
              </a:rPr>
              <a:t>快速調整</a:t>
            </a:r>
            <a:endParaRPr sz="1400">
              <a:latin typeface="微軟正黑體"/>
              <a:cs typeface="微軟正黑體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5006340" y="3537203"/>
            <a:ext cx="866140" cy="535305"/>
          </a:xfrm>
          <a:custGeom>
            <a:avLst/>
            <a:gdLst/>
            <a:ahLst/>
            <a:cxnLst/>
            <a:rect l="l" t="t" r="r" b="b"/>
            <a:pathLst>
              <a:path w="866139" h="535304">
                <a:moveTo>
                  <a:pt x="598170" y="0"/>
                </a:moveTo>
                <a:lnTo>
                  <a:pt x="0" y="0"/>
                </a:lnTo>
                <a:lnTo>
                  <a:pt x="0" y="534924"/>
                </a:lnTo>
                <a:lnTo>
                  <a:pt x="598170" y="534924"/>
                </a:lnTo>
                <a:lnTo>
                  <a:pt x="865632" y="267462"/>
                </a:lnTo>
                <a:lnTo>
                  <a:pt x="598170" y="0"/>
                </a:lnTo>
                <a:close/>
              </a:path>
            </a:pathLst>
          </a:custGeom>
          <a:solidFill>
            <a:srgbClr val="A6A6A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5180457" y="3573907"/>
            <a:ext cx="382270" cy="4527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1400" spc="-25" dirty="0">
                <a:solidFill>
                  <a:srgbClr val="FFFFFF"/>
                </a:solidFill>
                <a:latin typeface="微軟正黑體"/>
                <a:cs typeface="微軟正黑體"/>
              </a:rPr>
              <a:t>恢復正常</a:t>
            </a:r>
            <a:endParaRPr sz="1400">
              <a:latin typeface="微軟正黑體"/>
              <a:cs typeface="微軟正黑體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3727704" y="4381500"/>
            <a:ext cx="1191895" cy="1225550"/>
          </a:xfrm>
          <a:custGeom>
            <a:avLst/>
            <a:gdLst/>
            <a:ahLst/>
            <a:cxnLst/>
            <a:rect l="l" t="t" r="r" b="b"/>
            <a:pathLst>
              <a:path w="1191895" h="1225550">
                <a:moveTo>
                  <a:pt x="865632" y="268224"/>
                </a:moveTo>
                <a:lnTo>
                  <a:pt x="597408" y="0"/>
                </a:lnTo>
                <a:lnTo>
                  <a:pt x="0" y="0"/>
                </a:lnTo>
                <a:lnTo>
                  <a:pt x="0" y="536448"/>
                </a:lnTo>
                <a:lnTo>
                  <a:pt x="597408" y="536448"/>
                </a:lnTo>
                <a:lnTo>
                  <a:pt x="865632" y="268224"/>
                </a:lnTo>
                <a:close/>
              </a:path>
              <a:path w="1191895" h="1225550">
                <a:moveTo>
                  <a:pt x="1191768" y="957834"/>
                </a:moveTo>
                <a:lnTo>
                  <a:pt x="924306" y="690372"/>
                </a:lnTo>
                <a:lnTo>
                  <a:pt x="326136" y="690372"/>
                </a:lnTo>
                <a:lnTo>
                  <a:pt x="326136" y="1225296"/>
                </a:lnTo>
                <a:lnTo>
                  <a:pt x="924306" y="1225296"/>
                </a:lnTo>
                <a:lnTo>
                  <a:pt x="1191768" y="957834"/>
                </a:lnTo>
                <a:close/>
              </a:path>
            </a:pathLst>
          </a:custGeom>
          <a:solidFill>
            <a:srgbClr val="A6A6A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 txBox="1"/>
          <p:nvPr/>
        </p:nvSpPr>
        <p:spPr>
          <a:xfrm>
            <a:off x="4228846" y="5108194"/>
            <a:ext cx="38227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400" spc="-25" dirty="0">
                <a:solidFill>
                  <a:srgbClr val="FFFFFF"/>
                </a:solidFill>
                <a:latin typeface="微軟正黑體"/>
                <a:cs typeface="微軟正黑體"/>
              </a:rPr>
              <a:t>申請維修</a:t>
            </a:r>
            <a:endParaRPr sz="1400">
              <a:latin typeface="微軟正黑體"/>
              <a:cs typeface="微軟正黑體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5006340" y="5071871"/>
            <a:ext cx="866140" cy="535305"/>
          </a:xfrm>
          <a:custGeom>
            <a:avLst/>
            <a:gdLst/>
            <a:ahLst/>
            <a:cxnLst/>
            <a:rect l="l" t="t" r="r" b="b"/>
            <a:pathLst>
              <a:path w="866139" h="535304">
                <a:moveTo>
                  <a:pt x="598170" y="0"/>
                </a:moveTo>
                <a:lnTo>
                  <a:pt x="0" y="0"/>
                </a:lnTo>
                <a:lnTo>
                  <a:pt x="0" y="534923"/>
                </a:lnTo>
                <a:lnTo>
                  <a:pt x="598170" y="534923"/>
                </a:lnTo>
                <a:lnTo>
                  <a:pt x="865632" y="267461"/>
                </a:lnTo>
                <a:lnTo>
                  <a:pt x="598170" y="0"/>
                </a:lnTo>
                <a:close/>
              </a:path>
            </a:pathLst>
          </a:custGeom>
          <a:solidFill>
            <a:srgbClr val="A6A6A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5180457" y="5108194"/>
            <a:ext cx="38227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400" spc="-25" dirty="0">
                <a:solidFill>
                  <a:srgbClr val="FFFFFF"/>
                </a:solidFill>
                <a:latin typeface="微軟正黑體"/>
                <a:cs typeface="微軟正黑體"/>
              </a:rPr>
              <a:t>停機時間</a:t>
            </a:r>
            <a:endParaRPr sz="1400">
              <a:latin typeface="微軟正黑體"/>
              <a:cs typeface="微軟正黑體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5957315" y="5071871"/>
            <a:ext cx="866140" cy="535305"/>
          </a:xfrm>
          <a:custGeom>
            <a:avLst/>
            <a:gdLst/>
            <a:ahLst/>
            <a:cxnLst/>
            <a:rect l="l" t="t" r="r" b="b"/>
            <a:pathLst>
              <a:path w="866140" h="535304">
                <a:moveTo>
                  <a:pt x="598169" y="0"/>
                </a:moveTo>
                <a:lnTo>
                  <a:pt x="0" y="0"/>
                </a:lnTo>
                <a:lnTo>
                  <a:pt x="0" y="534923"/>
                </a:lnTo>
                <a:lnTo>
                  <a:pt x="598169" y="534923"/>
                </a:lnTo>
                <a:lnTo>
                  <a:pt x="865632" y="267461"/>
                </a:lnTo>
                <a:lnTo>
                  <a:pt x="598169" y="0"/>
                </a:lnTo>
                <a:close/>
              </a:path>
            </a:pathLst>
          </a:custGeom>
          <a:solidFill>
            <a:srgbClr val="A6A6A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6132067" y="5108194"/>
            <a:ext cx="38227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715">
              <a:lnSpc>
                <a:spcPct val="100000"/>
              </a:lnSpc>
              <a:spcBef>
                <a:spcPts val="100"/>
              </a:spcBef>
            </a:pPr>
            <a:r>
              <a:rPr sz="1400" spc="-25" dirty="0">
                <a:solidFill>
                  <a:srgbClr val="FFFFFF"/>
                </a:solidFill>
                <a:latin typeface="微軟正黑體"/>
                <a:cs typeface="微軟正黑體"/>
              </a:rPr>
              <a:t>恢復正常</a:t>
            </a:r>
            <a:endParaRPr sz="1400">
              <a:latin typeface="微軟正黑體"/>
              <a:cs typeface="微軟正黑體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3334258" y="2272029"/>
            <a:ext cx="404495" cy="2388870"/>
            <a:chOff x="3334258" y="2272029"/>
            <a:chExt cx="404495" cy="2388870"/>
          </a:xfrm>
        </p:grpSpPr>
        <p:sp>
          <p:nvSpPr>
            <p:cNvPr id="36" name="object 36"/>
            <p:cNvSpPr/>
            <p:nvPr/>
          </p:nvSpPr>
          <p:spPr>
            <a:xfrm>
              <a:off x="3344418" y="2282189"/>
              <a:ext cx="248920" cy="2368550"/>
            </a:xfrm>
            <a:custGeom>
              <a:avLst/>
              <a:gdLst/>
              <a:ahLst/>
              <a:cxnLst/>
              <a:rect l="l" t="t" r="r" b="b"/>
              <a:pathLst>
                <a:path w="248920" h="2368550">
                  <a:moveTo>
                    <a:pt x="0" y="0"/>
                  </a:moveTo>
                  <a:lnTo>
                    <a:pt x="0" y="432054"/>
                  </a:lnTo>
                </a:path>
                <a:path w="248920" h="2368550">
                  <a:moveTo>
                    <a:pt x="0" y="431292"/>
                  </a:moveTo>
                  <a:lnTo>
                    <a:pt x="135762" y="431292"/>
                  </a:lnTo>
                </a:path>
                <a:path w="248920" h="2368550">
                  <a:moveTo>
                    <a:pt x="248412" y="582168"/>
                  </a:moveTo>
                  <a:lnTo>
                    <a:pt x="248412" y="2368042"/>
                  </a:lnTo>
                </a:path>
              </a:pathLst>
            </a:custGeom>
            <a:ln w="19812">
              <a:solidFill>
                <a:srgbClr val="0C5B7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3592830" y="3297173"/>
              <a:ext cx="135890" cy="0"/>
            </a:xfrm>
            <a:custGeom>
              <a:avLst/>
              <a:gdLst/>
              <a:ahLst/>
              <a:cxnLst/>
              <a:rect l="l" t="t" r="r" b="b"/>
              <a:pathLst>
                <a:path w="135889">
                  <a:moveTo>
                    <a:pt x="0" y="0"/>
                  </a:moveTo>
                  <a:lnTo>
                    <a:pt x="135762" y="0"/>
                  </a:lnTo>
                </a:path>
              </a:pathLst>
            </a:custGeom>
            <a:ln w="19812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3592830" y="4650485"/>
              <a:ext cx="135890" cy="0"/>
            </a:xfrm>
            <a:custGeom>
              <a:avLst/>
              <a:gdLst/>
              <a:ahLst/>
              <a:cxnLst/>
              <a:rect l="l" t="t" r="r" b="b"/>
              <a:pathLst>
                <a:path w="135889">
                  <a:moveTo>
                    <a:pt x="0" y="0"/>
                  </a:moveTo>
                  <a:lnTo>
                    <a:pt x="135762" y="0"/>
                  </a:lnTo>
                </a:path>
              </a:pathLst>
            </a:custGeom>
            <a:ln w="19812">
              <a:solidFill>
                <a:srgbClr val="00875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9" name="object 39"/>
          <p:cNvSpPr txBox="1"/>
          <p:nvPr/>
        </p:nvSpPr>
        <p:spPr>
          <a:xfrm>
            <a:off x="3601973" y="4077080"/>
            <a:ext cx="739140" cy="795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100"/>
              </a:spcBef>
            </a:pPr>
            <a:r>
              <a:rPr sz="1400" b="1" spc="-15" dirty="0">
                <a:solidFill>
                  <a:srgbClr val="0C5B78"/>
                </a:solidFill>
                <a:latin typeface="微軟正黑體"/>
                <a:cs typeface="微軟正黑體"/>
              </a:rPr>
              <a:t>高漏檢率</a:t>
            </a:r>
            <a:endParaRPr sz="1400">
              <a:latin typeface="微軟正黑體"/>
              <a:cs typeface="微軟正黑體"/>
            </a:endParaRPr>
          </a:p>
          <a:p>
            <a:pPr marL="312420" marR="61594" algn="r">
              <a:lnSpc>
                <a:spcPct val="100000"/>
              </a:lnSpc>
              <a:spcBef>
                <a:spcPts val="1015"/>
              </a:spcBef>
            </a:pPr>
            <a:r>
              <a:rPr sz="1400" spc="-25" dirty="0">
                <a:solidFill>
                  <a:srgbClr val="FFFFFF"/>
                </a:solidFill>
                <a:latin typeface="微軟正黑體"/>
                <a:cs typeface="微軟正黑體"/>
              </a:rPr>
              <a:t>設備損壞</a:t>
            </a:r>
            <a:endParaRPr sz="1400">
              <a:latin typeface="微軟正黑體"/>
              <a:cs typeface="微軟正黑體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3894582" y="3472434"/>
            <a:ext cx="135890" cy="1878330"/>
          </a:xfrm>
          <a:custGeom>
            <a:avLst/>
            <a:gdLst/>
            <a:ahLst/>
            <a:cxnLst/>
            <a:rect l="l" t="t" r="r" b="b"/>
            <a:pathLst>
              <a:path w="135889" h="1878329">
                <a:moveTo>
                  <a:pt x="0" y="0"/>
                </a:moveTo>
                <a:lnTo>
                  <a:pt x="0" y="432053"/>
                </a:lnTo>
              </a:path>
              <a:path w="135889" h="1878329">
                <a:moveTo>
                  <a:pt x="0" y="432815"/>
                </a:moveTo>
                <a:lnTo>
                  <a:pt x="135762" y="432815"/>
                </a:lnTo>
              </a:path>
              <a:path w="135889" h="1878329">
                <a:moveTo>
                  <a:pt x="0" y="1446276"/>
                </a:moveTo>
                <a:lnTo>
                  <a:pt x="0" y="1878329"/>
                </a:lnTo>
              </a:path>
              <a:path w="135889" h="1878329">
                <a:moveTo>
                  <a:pt x="0" y="1877567"/>
                </a:moveTo>
                <a:lnTo>
                  <a:pt x="135762" y="1877567"/>
                </a:lnTo>
              </a:path>
            </a:pathLst>
          </a:custGeom>
          <a:ln w="19812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7016496" y="1734311"/>
            <a:ext cx="1463040" cy="1137285"/>
          </a:xfrm>
          <a:custGeom>
            <a:avLst/>
            <a:gdLst/>
            <a:ahLst/>
            <a:cxnLst/>
            <a:rect l="l" t="t" r="r" b="b"/>
            <a:pathLst>
              <a:path w="1463040" h="1137285">
                <a:moveTo>
                  <a:pt x="1370076" y="869442"/>
                </a:moveTo>
                <a:lnTo>
                  <a:pt x="1102614" y="601980"/>
                </a:lnTo>
                <a:lnTo>
                  <a:pt x="256032" y="601980"/>
                </a:lnTo>
                <a:lnTo>
                  <a:pt x="256032" y="1136904"/>
                </a:lnTo>
                <a:lnTo>
                  <a:pt x="1102614" y="1136904"/>
                </a:lnTo>
                <a:lnTo>
                  <a:pt x="1370076" y="869442"/>
                </a:lnTo>
                <a:close/>
              </a:path>
              <a:path w="1463040" h="1137285">
                <a:moveTo>
                  <a:pt x="1463040" y="268224"/>
                </a:moveTo>
                <a:lnTo>
                  <a:pt x="1194816" y="0"/>
                </a:lnTo>
                <a:lnTo>
                  <a:pt x="0" y="0"/>
                </a:lnTo>
                <a:lnTo>
                  <a:pt x="0" y="536448"/>
                </a:lnTo>
                <a:lnTo>
                  <a:pt x="1194816" y="536448"/>
                </a:lnTo>
                <a:lnTo>
                  <a:pt x="1463040" y="268224"/>
                </a:lnTo>
                <a:close/>
              </a:path>
            </a:pathLst>
          </a:custGeom>
          <a:solidFill>
            <a:srgbClr val="FFCC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 txBox="1"/>
          <p:nvPr/>
        </p:nvSpPr>
        <p:spPr>
          <a:xfrm>
            <a:off x="7134225" y="1771269"/>
            <a:ext cx="1095375" cy="10541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1400" spc="-10" dirty="0">
                <a:latin typeface="微軟正黑體"/>
                <a:cs typeface="微軟正黑體"/>
              </a:rPr>
              <a:t>蒐集震動、聲音等運行數據</a:t>
            </a:r>
            <a:endParaRPr sz="1400">
              <a:latin typeface="微軟正黑體"/>
              <a:cs typeface="微軟正黑體"/>
            </a:endParaRPr>
          </a:p>
          <a:p>
            <a:pPr marL="361950" marR="103505" indent="-86995">
              <a:lnSpc>
                <a:spcPct val="100000"/>
              </a:lnSpc>
              <a:spcBef>
                <a:spcPts val="1370"/>
              </a:spcBef>
            </a:pPr>
            <a:r>
              <a:rPr sz="1400" spc="-20" dirty="0">
                <a:latin typeface="微軟正黑體"/>
                <a:cs typeface="微軟正黑體"/>
              </a:rPr>
              <a:t>AI判斷正常模式</a:t>
            </a:r>
            <a:endParaRPr sz="1400">
              <a:latin typeface="微軟正黑體"/>
              <a:cs typeface="微軟正黑體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7504176" y="2936748"/>
            <a:ext cx="866140" cy="535305"/>
          </a:xfrm>
          <a:custGeom>
            <a:avLst/>
            <a:gdLst/>
            <a:ahLst/>
            <a:cxnLst/>
            <a:rect l="l" t="t" r="r" b="b"/>
            <a:pathLst>
              <a:path w="866140" h="535304">
                <a:moveTo>
                  <a:pt x="598170" y="0"/>
                </a:moveTo>
                <a:lnTo>
                  <a:pt x="0" y="0"/>
                </a:lnTo>
                <a:lnTo>
                  <a:pt x="0" y="534924"/>
                </a:lnTo>
                <a:lnTo>
                  <a:pt x="598170" y="534924"/>
                </a:lnTo>
                <a:lnTo>
                  <a:pt x="865631" y="267462"/>
                </a:lnTo>
                <a:lnTo>
                  <a:pt x="598170" y="0"/>
                </a:lnTo>
                <a:close/>
              </a:path>
            </a:pathLst>
          </a:custGeom>
          <a:solidFill>
            <a:srgbClr val="A6A6A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 txBox="1"/>
          <p:nvPr/>
        </p:nvSpPr>
        <p:spPr>
          <a:xfrm>
            <a:off x="7590281" y="2972511"/>
            <a:ext cx="561340" cy="453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spc="-20" dirty="0">
                <a:solidFill>
                  <a:srgbClr val="FFFFFF"/>
                </a:solidFill>
                <a:latin typeface="微軟正黑體"/>
                <a:cs typeface="微軟正黑體"/>
              </a:rPr>
              <a:t>維修人</a:t>
            </a:r>
            <a:endParaRPr sz="1400">
              <a:latin typeface="微軟正黑體"/>
              <a:cs typeface="微軟正黑體"/>
            </a:endParaRPr>
          </a:p>
          <a:p>
            <a:pPr marL="12700">
              <a:lnSpc>
                <a:spcPct val="100000"/>
              </a:lnSpc>
            </a:pPr>
            <a:r>
              <a:rPr sz="1400" spc="-20" dirty="0">
                <a:solidFill>
                  <a:srgbClr val="FFFFFF"/>
                </a:solidFill>
                <a:latin typeface="微軟正黑體"/>
                <a:cs typeface="微軟正黑體"/>
              </a:rPr>
              <a:t>員檢查</a:t>
            </a:r>
            <a:endParaRPr sz="1400">
              <a:latin typeface="微軟正黑體"/>
              <a:cs typeface="微軟正黑體"/>
            </a:endParaRPr>
          </a:p>
        </p:txBody>
      </p:sp>
      <p:sp>
        <p:nvSpPr>
          <p:cNvPr id="45" name="object 45"/>
          <p:cNvSpPr/>
          <p:nvPr/>
        </p:nvSpPr>
        <p:spPr>
          <a:xfrm>
            <a:off x="7830311" y="3537203"/>
            <a:ext cx="866140" cy="535305"/>
          </a:xfrm>
          <a:custGeom>
            <a:avLst/>
            <a:gdLst/>
            <a:ahLst/>
            <a:cxnLst/>
            <a:rect l="l" t="t" r="r" b="b"/>
            <a:pathLst>
              <a:path w="866140" h="535304">
                <a:moveTo>
                  <a:pt x="598170" y="0"/>
                </a:moveTo>
                <a:lnTo>
                  <a:pt x="0" y="0"/>
                </a:lnTo>
                <a:lnTo>
                  <a:pt x="0" y="534924"/>
                </a:lnTo>
                <a:lnTo>
                  <a:pt x="598170" y="534924"/>
                </a:lnTo>
                <a:lnTo>
                  <a:pt x="865632" y="267462"/>
                </a:lnTo>
                <a:lnTo>
                  <a:pt x="598170" y="0"/>
                </a:lnTo>
                <a:close/>
              </a:path>
            </a:pathLst>
          </a:custGeom>
          <a:solidFill>
            <a:srgbClr val="A6A6A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 txBox="1"/>
          <p:nvPr/>
        </p:nvSpPr>
        <p:spPr>
          <a:xfrm>
            <a:off x="8005698" y="3573907"/>
            <a:ext cx="382270" cy="4527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1400" spc="-25" dirty="0">
                <a:solidFill>
                  <a:srgbClr val="FFFFFF"/>
                </a:solidFill>
                <a:latin typeface="微軟正黑體"/>
                <a:cs typeface="微軟正黑體"/>
              </a:rPr>
              <a:t>快速調整</a:t>
            </a:r>
            <a:endParaRPr sz="1400">
              <a:latin typeface="微軟正黑體"/>
              <a:cs typeface="微軟正黑體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8782811" y="3537203"/>
            <a:ext cx="866140" cy="535305"/>
          </a:xfrm>
          <a:custGeom>
            <a:avLst/>
            <a:gdLst/>
            <a:ahLst/>
            <a:cxnLst/>
            <a:rect l="l" t="t" r="r" b="b"/>
            <a:pathLst>
              <a:path w="866140" h="535304">
                <a:moveTo>
                  <a:pt x="598170" y="0"/>
                </a:moveTo>
                <a:lnTo>
                  <a:pt x="0" y="0"/>
                </a:lnTo>
                <a:lnTo>
                  <a:pt x="0" y="534924"/>
                </a:lnTo>
                <a:lnTo>
                  <a:pt x="598170" y="534924"/>
                </a:lnTo>
                <a:lnTo>
                  <a:pt x="865632" y="267462"/>
                </a:lnTo>
                <a:lnTo>
                  <a:pt x="598170" y="0"/>
                </a:lnTo>
                <a:close/>
              </a:path>
            </a:pathLst>
          </a:custGeom>
          <a:solidFill>
            <a:srgbClr val="A6A6A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 txBox="1"/>
          <p:nvPr/>
        </p:nvSpPr>
        <p:spPr>
          <a:xfrm>
            <a:off x="8957309" y="3573907"/>
            <a:ext cx="382270" cy="4527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1400" spc="-25" dirty="0">
                <a:solidFill>
                  <a:srgbClr val="FFFFFF"/>
                </a:solidFill>
                <a:latin typeface="微軟正黑體"/>
                <a:cs typeface="微軟正黑體"/>
              </a:rPr>
              <a:t>恢復正常</a:t>
            </a:r>
            <a:endParaRPr sz="1400">
              <a:latin typeface="微軟正黑體"/>
              <a:cs typeface="微軟正黑體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7504176" y="4381500"/>
            <a:ext cx="1191895" cy="1225550"/>
          </a:xfrm>
          <a:custGeom>
            <a:avLst/>
            <a:gdLst/>
            <a:ahLst/>
            <a:cxnLst/>
            <a:rect l="l" t="t" r="r" b="b"/>
            <a:pathLst>
              <a:path w="1191895" h="1225550">
                <a:moveTo>
                  <a:pt x="865632" y="268224"/>
                </a:moveTo>
                <a:lnTo>
                  <a:pt x="597408" y="0"/>
                </a:lnTo>
                <a:lnTo>
                  <a:pt x="0" y="0"/>
                </a:lnTo>
                <a:lnTo>
                  <a:pt x="0" y="536448"/>
                </a:lnTo>
                <a:lnTo>
                  <a:pt x="597408" y="536448"/>
                </a:lnTo>
                <a:lnTo>
                  <a:pt x="865632" y="268224"/>
                </a:lnTo>
                <a:close/>
              </a:path>
              <a:path w="1191895" h="1225550">
                <a:moveTo>
                  <a:pt x="1191768" y="957834"/>
                </a:moveTo>
                <a:lnTo>
                  <a:pt x="924306" y="690372"/>
                </a:lnTo>
                <a:lnTo>
                  <a:pt x="326136" y="690372"/>
                </a:lnTo>
                <a:lnTo>
                  <a:pt x="326136" y="1225296"/>
                </a:lnTo>
                <a:lnTo>
                  <a:pt x="924306" y="1225296"/>
                </a:lnTo>
                <a:lnTo>
                  <a:pt x="1191768" y="957834"/>
                </a:lnTo>
                <a:close/>
              </a:path>
            </a:pathLst>
          </a:custGeom>
          <a:solidFill>
            <a:srgbClr val="A6A6A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 txBox="1"/>
          <p:nvPr/>
        </p:nvSpPr>
        <p:spPr>
          <a:xfrm>
            <a:off x="8005698" y="5108194"/>
            <a:ext cx="38227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400" spc="-25" dirty="0">
                <a:solidFill>
                  <a:srgbClr val="FFFFFF"/>
                </a:solidFill>
                <a:latin typeface="微軟正黑體"/>
                <a:cs typeface="微軟正黑體"/>
              </a:rPr>
              <a:t>申請維修</a:t>
            </a:r>
            <a:endParaRPr sz="1400">
              <a:latin typeface="微軟正黑體"/>
              <a:cs typeface="微軟正黑體"/>
            </a:endParaRPr>
          </a:p>
        </p:txBody>
      </p:sp>
      <p:sp>
        <p:nvSpPr>
          <p:cNvPr id="51" name="object 51"/>
          <p:cNvSpPr/>
          <p:nvPr/>
        </p:nvSpPr>
        <p:spPr>
          <a:xfrm>
            <a:off x="8782811" y="5071871"/>
            <a:ext cx="866140" cy="535305"/>
          </a:xfrm>
          <a:custGeom>
            <a:avLst/>
            <a:gdLst/>
            <a:ahLst/>
            <a:cxnLst/>
            <a:rect l="l" t="t" r="r" b="b"/>
            <a:pathLst>
              <a:path w="866140" h="535304">
                <a:moveTo>
                  <a:pt x="598170" y="0"/>
                </a:moveTo>
                <a:lnTo>
                  <a:pt x="0" y="0"/>
                </a:lnTo>
                <a:lnTo>
                  <a:pt x="0" y="534923"/>
                </a:lnTo>
                <a:lnTo>
                  <a:pt x="598170" y="534923"/>
                </a:lnTo>
                <a:lnTo>
                  <a:pt x="865632" y="267461"/>
                </a:lnTo>
                <a:lnTo>
                  <a:pt x="598170" y="0"/>
                </a:lnTo>
                <a:close/>
              </a:path>
            </a:pathLst>
          </a:custGeom>
          <a:solidFill>
            <a:srgbClr val="A6A6A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 txBox="1"/>
          <p:nvPr/>
        </p:nvSpPr>
        <p:spPr>
          <a:xfrm>
            <a:off x="8957309" y="5108194"/>
            <a:ext cx="38227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400" spc="-25" dirty="0">
                <a:solidFill>
                  <a:srgbClr val="FFFFFF"/>
                </a:solidFill>
                <a:latin typeface="微軟正黑體"/>
                <a:cs typeface="微軟正黑體"/>
              </a:rPr>
              <a:t>停機時間</a:t>
            </a:r>
            <a:endParaRPr sz="1400">
              <a:latin typeface="微軟正黑體"/>
              <a:cs typeface="微軟正黑體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9733788" y="5071871"/>
            <a:ext cx="866140" cy="535305"/>
          </a:xfrm>
          <a:custGeom>
            <a:avLst/>
            <a:gdLst/>
            <a:ahLst/>
            <a:cxnLst/>
            <a:rect l="l" t="t" r="r" b="b"/>
            <a:pathLst>
              <a:path w="866140" h="535304">
                <a:moveTo>
                  <a:pt x="598169" y="0"/>
                </a:moveTo>
                <a:lnTo>
                  <a:pt x="0" y="0"/>
                </a:lnTo>
                <a:lnTo>
                  <a:pt x="0" y="534923"/>
                </a:lnTo>
                <a:lnTo>
                  <a:pt x="598169" y="534923"/>
                </a:lnTo>
                <a:lnTo>
                  <a:pt x="865631" y="267461"/>
                </a:lnTo>
                <a:lnTo>
                  <a:pt x="598169" y="0"/>
                </a:lnTo>
                <a:close/>
              </a:path>
            </a:pathLst>
          </a:custGeom>
          <a:solidFill>
            <a:srgbClr val="A6A6A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 txBox="1"/>
          <p:nvPr/>
        </p:nvSpPr>
        <p:spPr>
          <a:xfrm>
            <a:off x="9908793" y="5108194"/>
            <a:ext cx="38227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400" spc="-25" dirty="0">
                <a:solidFill>
                  <a:srgbClr val="FFFFFF"/>
                </a:solidFill>
                <a:latin typeface="微軟正黑體"/>
                <a:cs typeface="微軟正黑體"/>
              </a:rPr>
              <a:t>恢復正常</a:t>
            </a:r>
            <a:endParaRPr sz="1400">
              <a:latin typeface="微軟正黑體"/>
              <a:cs typeface="微軟正黑體"/>
            </a:endParaRPr>
          </a:p>
        </p:txBody>
      </p:sp>
      <p:grpSp>
        <p:nvGrpSpPr>
          <p:cNvPr id="55" name="object 55"/>
          <p:cNvGrpSpPr/>
          <p:nvPr/>
        </p:nvGrpSpPr>
        <p:grpSpPr>
          <a:xfrm>
            <a:off x="7110730" y="2272029"/>
            <a:ext cx="404495" cy="2388870"/>
            <a:chOff x="7110730" y="2272029"/>
            <a:chExt cx="404495" cy="2388870"/>
          </a:xfrm>
        </p:grpSpPr>
        <p:sp>
          <p:nvSpPr>
            <p:cNvPr id="56" name="object 56"/>
            <p:cNvSpPr/>
            <p:nvPr/>
          </p:nvSpPr>
          <p:spPr>
            <a:xfrm>
              <a:off x="7120890" y="2282189"/>
              <a:ext cx="248920" cy="2368550"/>
            </a:xfrm>
            <a:custGeom>
              <a:avLst/>
              <a:gdLst/>
              <a:ahLst/>
              <a:cxnLst/>
              <a:rect l="l" t="t" r="r" b="b"/>
              <a:pathLst>
                <a:path w="248920" h="2368550">
                  <a:moveTo>
                    <a:pt x="0" y="0"/>
                  </a:moveTo>
                  <a:lnTo>
                    <a:pt x="0" y="432054"/>
                  </a:lnTo>
                </a:path>
                <a:path w="248920" h="2368550">
                  <a:moveTo>
                    <a:pt x="0" y="431292"/>
                  </a:moveTo>
                  <a:lnTo>
                    <a:pt x="135762" y="431292"/>
                  </a:lnTo>
                </a:path>
                <a:path w="248920" h="2368550">
                  <a:moveTo>
                    <a:pt x="248411" y="582168"/>
                  </a:moveTo>
                  <a:lnTo>
                    <a:pt x="248411" y="2368042"/>
                  </a:lnTo>
                </a:path>
              </a:pathLst>
            </a:custGeom>
            <a:ln w="19812">
              <a:solidFill>
                <a:srgbClr val="FFCC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7369302" y="3297173"/>
              <a:ext cx="135890" cy="0"/>
            </a:xfrm>
            <a:custGeom>
              <a:avLst/>
              <a:gdLst/>
              <a:ahLst/>
              <a:cxnLst/>
              <a:rect l="l" t="t" r="r" b="b"/>
              <a:pathLst>
                <a:path w="135890">
                  <a:moveTo>
                    <a:pt x="0" y="0"/>
                  </a:moveTo>
                  <a:lnTo>
                    <a:pt x="135763" y="0"/>
                  </a:lnTo>
                </a:path>
              </a:pathLst>
            </a:custGeom>
            <a:ln w="19812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7369302" y="4650485"/>
              <a:ext cx="135890" cy="0"/>
            </a:xfrm>
            <a:custGeom>
              <a:avLst/>
              <a:gdLst/>
              <a:ahLst/>
              <a:cxnLst/>
              <a:rect l="l" t="t" r="r" b="b"/>
              <a:pathLst>
                <a:path w="135890">
                  <a:moveTo>
                    <a:pt x="0" y="0"/>
                  </a:moveTo>
                  <a:lnTo>
                    <a:pt x="135763" y="0"/>
                  </a:lnTo>
                </a:path>
              </a:pathLst>
            </a:custGeom>
            <a:ln w="19812">
              <a:solidFill>
                <a:srgbClr val="FFCC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9" name="object 59"/>
          <p:cNvSpPr txBox="1"/>
          <p:nvPr/>
        </p:nvSpPr>
        <p:spPr>
          <a:xfrm>
            <a:off x="7378954" y="4077080"/>
            <a:ext cx="739140" cy="7950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100"/>
              </a:spcBef>
            </a:pPr>
            <a:r>
              <a:rPr sz="1400" b="1" spc="-15" dirty="0">
                <a:solidFill>
                  <a:srgbClr val="FFCC00"/>
                </a:solidFill>
                <a:latin typeface="微軟正黑體"/>
                <a:cs typeface="微軟正黑體"/>
              </a:rPr>
              <a:t>低漏檢率</a:t>
            </a:r>
            <a:endParaRPr sz="1400">
              <a:latin typeface="微軟正黑體"/>
              <a:cs typeface="微軟正黑體"/>
            </a:endParaRPr>
          </a:p>
          <a:p>
            <a:pPr marL="312420" marR="60960" algn="r">
              <a:lnSpc>
                <a:spcPct val="100000"/>
              </a:lnSpc>
              <a:spcBef>
                <a:spcPts val="1015"/>
              </a:spcBef>
            </a:pPr>
            <a:r>
              <a:rPr sz="1400" spc="-25" dirty="0">
                <a:solidFill>
                  <a:srgbClr val="FFFFFF"/>
                </a:solidFill>
                <a:latin typeface="微軟正黑體"/>
                <a:cs typeface="微軟正黑體"/>
              </a:rPr>
              <a:t>設備損壞</a:t>
            </a:r>
            <a:endParaRPr sz="1400">
              <a:latin typeface="微軟正黑體"/>
              <a:cs typeface="微軟正黑體"/>
            </a:endParaRPr>
          </a:p>
        </p:txBody>
      </p:sp>
      <p:sp>
        <p:nvSpPr>
          <p:cNvPr id="60" name="object 60"/>
          <p:cNvSpPr/>
          <p:nvPr/>
        </p:nvSpPr>
        <p:spPr>
          <a:xfrm>
            <a:off x="7671054" y="3472434"/>
            <a:ext cx="135890" cy="1878330"/>
          </a:xfrm>
          <a:custGeom>
            <a:avLst/>
            <a:gdLst/>
            <a:ahLst/>
            <a:cxnLst/>
            <a:rect l="l" t="t" r="r" b="b"/>
            <a:pathLst>
              <a:path w="135890" h="1878329">
                <a:moveTo>
                  <a:pt x="0" y="0"/>
                </a:moveTo>
                <a:lnTo>
                  <a:pt x="0" y="432053"/>
                </a:lnTo>
              </a:path>
              <a:path w="135890" h="1878329">
                <a:moveTo>
                  <a:pt x="0" y="432815"/>
                </a:moveTo>
                <a:lnTo>
                  <a:pt x="135763" y="432815"/>
                </a:lnTo>
              </a:path>
              <a:path w="135890" h="1878329">
                <a:moveTo>
                  <a:pt x="0" y="1446276"/>
                </a:moveTo>
                <a:lnTo>
                  <a:pt x="0" y="1878329"/>
                </a:lnTo>
              </a:path>
              <a:path w="135890" h="1878329">
                <a:moveTo>
                  <a:pt x="0" y="1877567"/>
                </a:moveTo>
                <a:lnTo>
                  <a:pt x="135763" y="1877567"/>
                </a:lnTo>
              </a:path>
            </a:pathLst>
          </a:custGeom>
          <a:ln w="19812">
            <a:solidFill>
              <a:srgbClr val="BEBEB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 txBox="1"/>
          <p:nvPr/>
        </p:nvSpPr>
        <p:spPr>
          <a:xfrm>
            <a:off x="8449182" y="2391918"/>
            <a:ext cx="1630680" cy="4527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1400" b="1" spc="-10" dirty="0">
                <a:latin typeface="微軟正黑體"/>
                <a:cs typeface="微軟正黑體"/>
              </a:rPr>
              <a:t>可能檢測到老師傅</a:t>
            </a:r>
            <a:r>
              <a:rPr sz="1400" b="1" dirty="0">
                <a:latin typeface="微軟正黑體"/>
                <a:cs typeface="微軟正黑體"/>
              </a:rPr>
              <a:t> </a:t>
            </a:r>
            <a:r>
              <a:rPr sz="1400" b="1" spc="-10" dirty="0">
                <a:latin typeface="微軟正黑體"/>
                <a:cs typeface="微軟正黑體"/>
              </a:rPr>
              <a:t>察覺不到的異常跡象</a:t>
            </a:r>
            <a:endParaRPr sz="1400">
              <a:latin typeface="微軟正黑體"/>
              <a:cs typeface="微軟正黑體"/>
            </a:endParaRPr>
          </a:p>
        </p:txBody>
      </p:sp>
      <p:sp>
        <p:nvSpPr>
          <p:cNvPr id="63" name="object 63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t>34</a:t>
            </a:fld>
            <a:endParaRPr spc="-25" dirty="0"/>
          </a:p>
        </p:txBody>
      </p:sp>
      <p:sp>
        <p:nvSpPr>
          <p:cNvPr id="62" name="object 62"/>
          <p:cNvSpPr txBox="1"/>
          <p:nvPr/>
        </p:nvSpPr>
        <p:spPr>
          <a:xfrm>
            <a:off x="4618482" y="5685535"/>
            <a:ext cx="216408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400" b="1" spc="-10" dirty="0">
                <a:latin typeface="微軟正黑體"/>
                <a:cs typeface="微軟正黑體"/>
              </a:rPr>
              <a:t>當沒有備用零件或難以維修時造成設備停機</a:t>
            </a:r>
            <a:endParaRPr sz="1400">
              <a:latin typeface="微軟正黑體"/>
              <a:cs typeface="微軟正黑體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73735">
              <a:lnSpc>
                <a:spcPct val="100000"/>
              </a:lnSpc>
              <a:spcBef>
                <a:spcPts val="100"/>
              </a:spcBef>
            </a:pPr>
            <a:r>
              <a:rPr dirty="0"/>
              <a:t>步驟三：計算</a:t>
            </a:r>
            <a:r>
              <a:rPr spc="-25" dirty="0"/>
              <a:t>ROI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1423416" y="1269491"/>
            <a:ext cx="9237345" cy="5039995"/>
            <a:chOff x="1423416" y="1269491"/>
            <a:chExt cx="9237345" cy="5039995"/>
          </a:xfrm>
        </p:grpSpPr>
        <p:sp>
          <p:nvSpPr>
            <p:cNvPr id="4" name="object 4"/>
            <p:cNvSpPr/>
            <p:nvPr/>
          </p:nvSpPr>
          <p:spPr>
            <a:xfrm>
              <a:off x="1423416" y="1633727"/>
              <a:ext cx="9223375" cy="4676140"/>
            </a:xfrm>
            <a:custGeom>
              <a:avLst/>
              <a:gdLst/>
              <a:ahLst/>
              <a:cxnLst/>
              <a:rect l="l" t="t" r="r" b="b"/>
              <a:pathLst>
                <a:path w="9223375" h="4676140">
                  <a:moveTo>
                    <a:pt x="4536948" y="3528060"/>
                  </a:moveTo>
                  <a:lnTo>
                    <a:pt x="0" y="3528060"/>
                  </a:lnTo>
                  <a:lnTo>
                    <a:pt x="0" y="4675632"/>
                  </a:lnTo>
                  <a:lnTo>
                    <a:pt x="4536948" y="4675632"/>
                  </a:lnTo>
                  <a:lnTo>
                    <a:pt x="4536948" y="3528060"/>
                  </a:lnTo>
                  <a:close/>
                </a:path>
                <a:path w="9223375" h="4676140">
                  <a:moveTo>
                    <a:pt x="4536948" y="0"/>
                  </a:moveTo>
                  <a:lnTo>
                    <a:pt x="0" y="0"/>
                  </a:lnTo>
                  <a:lnTo>
                    <a:pt x="0" y="3163824"/>
                  </a:lnTo>
                  <a:lnTo>
                    <a:pt x="4536948" y="3163824"/>
                  </a:lnTo>
                  <a:lnTo>
                    <a:pt x="4536948" y="0"/>
                  </a:lnTo>
                  <a:close/>
                </a:path>
                <a:path w="9223375" h="4676140">
                  <a:moveTo>
                    <a:pt x="9223235" y="3528060"/>
                  </a:moveTo>
                  <a:lnTo>
                    <a:pt x="4686300" y="3528060"/>
                  </a:lnTo>
                  <a:lnTo>
                    <a:pt x="4686300" y="4675632"/>
                  </a:lnTo>
                  <a:lnTo>
                    <a:pt x="9223235" y="4675632"/>
                  </a:lnTo>
                  <a:lnTo>
                    <a:pt x="9223235" y="3528060"/>
                  </a:lnTo>
                  <a:close/>
                </a:path>
                <a:path w="9223375" h="4676140">
                  <a:moveTo>
                    <a:pt x="9223235" y="0"/>
                  </a:moveTo>
                  <a:lnTo>
                    <a:pt x="4686300" y="0"/>
                  </a:lnTo>
                  <a:lnTo>
                    <a:pt x="4686300" y="3163824"/>
                  </a:lnTo>
                  <a:lnTo>
                    <a:pt x="9223235" y="3163824"/>
                  </a:lnTo>
                  <a:lnTo>
                    <a:pt x="9223235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423416" y="1269491"/>
              <a:ext cx="9237345" cy="364490"/>
            </a:xfrm>
            <a:custGeom>
              <a:avLst/>
              <a:gdLst/>
              <a:ahLst/>
              <a:cxnLst/>
              <a:rect l="l" t="t" r="r" b="b"/>
              <a:pathLst>
                <a:path w="9237345" h="364489">
                  <a:moveTo>
                    <a:pt x="9231630" y="0"/>
                  </a:moveTo>
                  <a:lnTo>
                    <a:pt x="5334" y="0"/>
                  </a:lnTo>
                  <a:lnTo>
                    <a:pt x="0" y="5334"/>
                  </a:lnTo>
                  <a:lnTo>
                    <a:pt x="0" y="11811"/>
                  </a:lnTo>
                  <a:lnTo>
                    <a:pt x="0" y="358902"/>
                  </a:lnTo>
                  <a:lnTo>
                    <a:pt x="5334" y="364236"/>
                  </a:lnTo>
                  <a:lnTo>
                    <a:pt x="9231630" y="364236"/>
                  </a:lnTo>
                  <a:lnTo>
                    <a:pt x="9236964" y="358902"/>
                  </a:lnTo>
                  <a:lnTo>
                    <a:pt x="9236964" y="5334"/>
                  </a:lnTo>
                  <a:lnTo>
                    <a:pt x="9231630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5800471" y="1295222"/>
            <a:ext cx="483234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 dirty="0">
                <a:solidFill>
                  <a:srgbClr val="FFFFFF"/>
                </a:solidFill>
                <a:latin typeface="微軟正黑體"/>
                <a:cs typeface="微軟正黑體"/>
              </a:rPr>
              <a:t>量化</a:t>
            </a:r>
            <a:endParaRPr sz="1800">
              <a:latin typeface="微軟正黑體"/>
              <a:cs typeface="微軟正黑體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423416" y="4797552"/>
            <a:ext cx="9237345" cy="364490"/>
          </a:xfrm>
          <a:custGeom>
            <a:avLst/>
            <a:gdLst/>
            <a:ahLst/>
            <a:cxnLst/>
            <a:rect l="l" t="t" r="r" b="b"/>
            <a:pathLst>
              <a:path w="9237345" h="364489">
                <a:moveTo>
                  <a:pt x="9231630" y="0"/>
                </a:moveTo>
                <a:lnTo>
                  <a:pt x="5334" y="0"/>
                </a:lnTo>
                <a:lnTo>
                  <a:pt x="0" y="5334"/>
                </a:lnTo>
                <a:lnTo>
                  <a:pt x="0" y="11811"/>
                </a:lnTo>
                <a:lnTo>
                  <a:pt x="0" y="358902"/>
                </a:lnTo>
                <a:lnTo>
                  <a:pt x="5334" y="364236"/>
                </a:lnTo>
                <a:lnTo>
                  <a:pt x="9231630" y="364236"/>
                </a:lnTo>
                <a:lnTo>
                  <a:pt x="9236964" y="358902"/>
                </a:lnTo>
                <a:lnTo>
                  <a:pt x="9236964" y="5334"/>
                </a:lnTo>
                <a:lnTo>
                  <a:pt x="9231630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5800471" y="4824425"/>
            <a:ext cx="483234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 dirty="0">
                <a:solidFill>
                  <a:srgbClr val="FFFFFF"/>
                </a:solidFill>
                <a:latin typeface="微軟正黑體"/>
                <a:cs typeface="微軟正黑體"/>
              </a:rPr>
              <a:t>質化</a:t>
            </a:r>
            <a:endParaRPr sz="1800">
              <a:latin typeface="微軟正黑體"/>
              <a:cs typeface="微軟正黑體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502791" y="1668856"/>
            <a:ext cx="836294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35" dirty="0">
                <a:latin typeface="微軟正黑體"/>
                <a:cs typeface="微軟正黑體"/>
              </a:rPr>
              <a:t>投資效益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6255765" y="1668856"/>
            <a:ext cx="836294" cy="2692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35" dirty="0">
                <a:latin typeface="微軟正黑體"/>
                <a:cs typeface="微軟正黑體"/>
              </a:rPr>
              <a:t>投資成本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1549908" y="2112264"/>
            <a:ext cx="640080" cy="584200"/>
          </a:xfrm>
          <a:custGeom>
            <a:avLst/>
            <a:gdLst/>
            <a:ahLst/>
            <a:cxnLst/>
            <a:rect l="l" t="t" r="r" b="b"/>
            <a:pathLst>
              <a:path w="640080" h="584200">
                <a:moveTo>
                  <a:pt x="542797" y="0"/>
                </a:moveTo>
                <a:lnTo>
                  <a:pt x="97281" y="0"/>
                </a:lnTo>
                <a:lnTo>
                  <a:pt x="59418" y="7645"/>
                </a:lnTo>
                <a:lnTo>
                  <a:pt x="28495" y="28495"/>
                </a:lnTo>
                <a:lnTo>
                  <a:pt x="7645" y="59418"/>
                </a:lnTo>
                <a:lnTo>
                  <a:pt x="0" y="97282"/>
                </a:lnTo>
                <a:lnTo>
                  <a:pt x="0" y="486410"/>
                </a:lnTo>
                <a:lnTo>
                  <a:pt x="7645" y="524273"/>
                </a:lnTo>
                <a:lnTo>
                  <a:pt x="28495" y="555196"/>
                </a:lnTo>
                <a:lnTo>
                  <a:pt x="59418" y="576046"/>
                </a:lnTo>
                <a:lnTo>
                  <a:pt x="97281" y="583691"/>
                </a:lnTo>
                <a:lnTo>
                  <a:pt x="542797" y="583691"/>
                </a:lnTo>
                <a:lnTo>
                  <a:pt x="580661" y="576046"/>
                </a:lnTo>
                <a:lnTo>
                  <a:pt x="611584" y="555196"/>
                </a:lnTo>
                <a:lnTo>
                  <a:pt x="632434" y="524273"/>
                </a:lnTo>
                <a:lnTo>
                  <a:pt x="640079" y="486410"/>
                </a:lnTo>
                <a:lnTo>
                  <a:pt x="640079" y="97282"/>
                </a:lnTo>
                <a:lnTo>
                  <a:pt x="632434" y="59418"/>
                </a:lnTo>
                <a:lnTo>
                  <a:pt x="611584" y="28495"/>
                </a:lnTo>
                <a:lnTo>
                  <a:pt x="580661" y="7645"/>
                </a:lnTo>
                <a:lnTo>
                  <a:pt x="542797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679194" y="2172716"/>
            <a:ext cx="382905" cy="4527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1400" b="1" spc="-25" dirty="0">
                <a:solidFill>
                  <a:srgbClr val="FFFFFF"/>
                </a:solidFill>
                <a:latin typeface="微軟正黑體"/>
                <a:cs typeface="微軟正黑體"/>
              </a:rPr>
              <a:t>減少工時</a:t>
            </a:r>
            <a:endParaRPr sz="1400">
              <a:latin typeface="微軟正黑體"/>
              <a:cs typeface="微軟正黑體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419857" y="2093213"/>
            <a:ext cx="3389629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342265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354965" algn="l"/>
                <a:tab pos="2970530" algn="l"/>
              </a:tabLst>
            </a:pPr>
            <a:r>
              <a:rPr sz="1600" spc="-25" dirty="0">
                <a:latin typeface="微軟正黑體"/>
                <a:cs typeface="微軟正黑體"/>
              </a:rPr>
              <a:t>降低人員每天例行檢查時</a:t>
            </a:r>
            <a:r>
              <a:rPr sz="1600" spc="-50" dirty="0">
                <a:latin typeface="微軟正黑體"/>
                <a:cs typeface="微軟正黑體"/>
              </a:rPr>
              <a:t>間</a:t>
            </a:r>
            <a:r>
              <a:rPr sz="1600" u="heavy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sz="1600" u="none" spc="-25" dirty="0">
                <a:latin typeface="微軟正黑體"/>
                <a:cs typeface="微軟正黑體"/>
              </a:rPr>
              <a:t>小</a:t>
            </a:r>
            <a:r>
              <a:rPr sz="1600" u="none" spc="-50" dirty="0">
                <a:latin typeface="微軟正黑體"/>
                <a:cs typeface="微軟正黑體"/>
              </a:rPr>
              <a:t>時</a:t>
            </a:r>
            <a:r>
              <a:rPr sz="1600" u="none" spc="-25" dirty="0">
                <a:solidFill>
                  <a:srgbClr val="7E7E7E"/>
                </a:solidFill>
                <a:latin typeface="微軟正黑體"/>
                <a:cs typeface="微軟正黑體"/>
              </a:rPr>
              <a:t>人員數X人員時</a:t>
            </a:r>
            <a:r>
              <a:rPr sz="1600" u="none" dirty="0">
                <a:solidFill>
                  <a:srgbClr val="7E7E7E"/>
                </a:solidFill>
                <a:latin typeface="微軟正黑體"/>
                <a:cs typeface="微軟正黑體"/>
              </a:rPr>
              <a:t>薪</a:t>
            </a:r>
            <a:r>
              <a:rPr sz="1600" u="none" spc="45" dirty="0">
                <a:solidFill>
                  <a:srgbClr val="7E7E7E"/>
                </a:solidFill>
                <a:latin typeface="微軟正黑體"/>
                <a:cs typeface="微軟正黑體"/>
              </a:rPr>
              <a:t> </a:t>
            </a:r>
            <a:r>
              <a:rPr sz="1600" u="none" dirty="0">
                <a:solidFill>
                  <a:srgbClr val="7E7E7E"/>
                </a:solidFill>
                <a:latin typeface="微軟正黑體"/>
                <a:cs typeface="微軟正黑體"/>
              </a:rPr>
              <a:t>X</a:t>
            </a:r>
            <a:r>
              <a:rPr sz="1600" u="none" spc="15" dirty="0">
                <a:solidFill>
                  <a:srgbClr val="7E7E7E"/>
                </a:solidFill>
                <a:latin typeface="微軟正黑體"/>
                <a:cs typeface="微軟正黑體"/>
              </a:rPr>
              <a:t> </a:t>
            </a:r>
            <a:r>
              <a:rPr sz="1600" u="none" spc="-25" dirty="0">
                <a:solidFill>
                  <a:srgbClr val="7E7E7E"/>
                </a:solidFill>
                <a:latin typeface="微軟正黑體"/>
                <a:cs typeface="微軟正黑體"/>
              </a:rPr>
              <a:t>小</a:t>
            </a:r>
            <a:r>
              <a:rPr sz="1600" u="none" dirty="0">
                <a:solidFill>
                  <a:srgbClr val="7E7E7E"/>
                </a:solidFill>
                <a:latin typeface="微軟正黑體"/>
                <a:cs typeface="微軟正黑體"/>
              </a:rPr>
              <a:t>時</a:t>
            </a:r>
            <a:r>
              <a:rPr sz="1600" u="none" spc="20" dirty="0">
                <a:solidFill>
                  <a:srgbClr val="7E7E7E"/>
                </a:solidFill>
                <a:latin typeface="微軟正黑體"/>
                <a:cs typeface="微軟正黑體"/>
              </a:rPr>
              <a:t> </a:t>
            </a:r>
            <a:r>
              <a:rPr sz="1600" u="none" dirty="0">
                <a:solidFill>
                  <a:srgbClr val="7E7E7E"/>
                </a:solidFill>
                <a:latin typeface="微軟正黑體"/>
                <a:cs typeface="微軟正黑體"/>
              </a:rPr>
              <a:t>X </a:t>
            </a:r>
            <a:r>
              <a:rPr sz="1600" u="none" spc="-25" dirty="0">
                <a:solidFill>
                  <a:srgbClr val="7E7E7E"/>
                </a:solidFill>
                <a:latin typeface="微軟正黑體"/>
                <a:cs typeface="微軟正黑體"/>
              </a:rPr>
              <a:t>工作天</a:t>
            </a:r>
            <a:r>
              <a:rPr sz="1600" u="none" spc="-50" dirty="0">
                <a:solidFill>
                  <a:srgbClr val="7E7E7E"/>
                </a:solidFill>
                <a:latin typeface="微軟正黑體"/>
                <a:cs typeface="微軟正黑體"/>
              </a:rPr>
              <a:t>數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1549908" y="2887979"/>
            <a:ext cx="640080" cy="585470"/>
          </a:xfrm>
          <a:custGeom>
            <a:avLst/>
            <a:gdLst/>
            <a:ahLst/>
            <a:cxnLst/>
            <a:rect l="l" t="t" r="r" b="b"/>
            <a:pathLst>
              <a:path w="640080" h="585470">
                <a:moveTo>
                  <a:pt x="542543" y="0"/>
                </a:moveTo>
                <a:lnTo>
                  <a:pt x="97535" y="0"/>
                </a:lnTo>
                <a:lnTo>
                  <a:pt x="59578" y="7667"/>
                </a:lnTo>
                <a:lnTo>
                  <a:pt x="28575" y="28575"/>
                </a:lnTo>
                <a:lnTo>
                  <a:pt x="7667" y="59578"/>
                </a:lnTo>
                <a:lnTo>
                  <a:pt x="0" y="97536"/>
                </a:lnTo>
                <a:lnTo>
                  <a:pt x="0" y="487680"/>
                </a:lnTo>
                <a:lnTo>
                  <a:pt x="7667" y="525637"/>
                </a:lnTo>
                <a:lnTo>
                  <a:pt x="28575" y="556641"/>
                </a:lnTo>
                <a:lnTo>
                  <a:pt x="59578" y="577548"/>
                </a:lnTo>
                <a:lnTo>
                  <a:pt x="97535" y="585216"/>
                </a:lnTo>
                <a:lnTo>
                  <a:pt x="542543" y="585216"/>
                </a:lnTo>
                <a:lnTo>
                  <a:pt x="580501" y="577548"/>
                </a:lnTo>
                <a:lnTo>
                  <a:pt x="611504" y="556641"/>
                </a:lnTo>
                <a:lnTo>
                  <a:pt x="632412" y="525637"/>
                </a:lnTo>
                <a:lnTo>
                  <a:pt x="640079" y="487680"/>
                </a:lnTo>
                <a:lnTo>
                  <a:pt x="640079" y="97536"/>
                </a:lnTo>
                <a:lnTo>
                  <a:pt x="632412" y="59578"/>
                </a:lnTo>
                <a:lnTo>
                  <a:pt x="611504" y="28575"/>
                </a:lnTo>
                <a:lnTo>
                  <a:pt x="580501" y="7667"/>
                </a:lnTo>
                <a:lnTo>
                  <a:pt x="542543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1679194" y="2948686"/>
            <a:ext cx="382905" cy="4533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400" b="1" spc="-25" dirty="0">
                <a:solidFill>
                  <a:srgbClr val="FFFFFF"/>
                </a:solidFill>
                <a:latin typeface="微軟正黑體"/>
                <a:cs typeface="微軟正黑體"/>
              </a:rPr>
              <a:t>延長</a:t>
            </a:r>
            <a:endParaRPr sz="1400">
              <a:latin typeface="微軟正黑體"/>
              <a:cs typeface="微軟正黑體"/>
            </a:endParaRPr>
          </a:p>
          <a:p>
            <a:pPr marL="12700">
              <a:lnSpc>
                <a:spcPct val="100000"/>
              </a:lnSpc>
            </a:pPr>
            <a:r>
              <a:rPr sz="1400" b="1" spc="-25" dirty="0">
                <a:solidFill>
                  <a:srgbClr val="FFFFFF"/>
                </a:solidFill>
                <a:latin typeface="微軟正黑體"/>
                <a:cs typeface="微軟正黑體"/>
              </a:rPr>
              <a:t>壽命</a:t>
            </a:r>
            <a:endParaRPr sz="1400">
              <a:latin typeface="微軟正黑體"/>
              <a:cs typeface="微軟正黑體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1549908" y="3549396"/>
            <a:ext cx="640080" cy="1049020"/>
          </a:xfrm>
          <a:custGeom>
            <a:avLst/>
            <a:gdLst/>
            <a:ahLst/>
            <a:cxnLst/>
            <a:rect l="l" t="t" r="r" b="b"/>
            <a:pathLst>
              <a:path w="640080" h="1049020">
                <a:moveTo>
                  <a:pt x="533399" y="0"/>
                </a:moveTo>
                <a:lnTo>
                  <a:pt x="106679" y="0"/>
                </a:lnTo>
                <a:lnTo>
                  <a:pt x="65150" y="8381"/>
                </a:lnTo>
                <a:lnTo>
                  <a:pt x="31241" y="31241"/>
                </a:lnTo>
                <a:lnTo>
                  <a:pt x="8381" y="65150"/>
                </a:lnTo>
                <a:lnTo>
                  <a:pt x="0" y="106679"/>
                </a:lnTo>
                <a:lnTo>
                  <a:pt x="0" y="941831"/>
                </a:lnTo>
                <a:lnTo>
                  <a:pt x="8381" y="983360"/>
                </a:lnTo>
                <a:lnTo>
                  <a:pt x="31241" y="1017269"/>
                </a:lnTo>
                <a:lnTo>
                  <a:pt x="65150" y="1040129"/>
                </a:lnTo>
                <a:lnTo>
                  <a:pt x="106679" y="1048511"/>
                </a:lnTo>
                <a:lnTo>
                  <a:pt x="533399" y="1048511"/>
                </a:lnTo>
                <a:lnTo>
                  <a:pt x="574929" y="1040129"/>
                </a:lnTo>
                <a:lnTo>
                  <a:pt x="608837" y="1017269"/>
                </a:lnTo>
                <a:lnTo>
                  <a:pt x="631697" y="983360"/>
                </a:lnTo>
                <a:lnTo>
                  <a:pt x="640079" y="941831"/>
                </a:lnTo>
                <a:lnTo>
                  <a:pt x="640079" y="106679"/>
                </a:lnTo>
                <a:lnTo>
                  <a:pt x="631697" y="65151"/>
                </a:lnTo>
                <a:lnTo>
                  <a:pt x="608837" y="31242"/>
                </a:lnTo>
                <a:lnTo>
                  <a:pt x="574929" y="8382"/>
                </a:lnTo>
                <a:lnTo>
                  <a:pt x="533399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1679575" y="3629659"/>
            <a:ext cx="382270" cy="8801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1400" b="1" spc="-25" dirty="0">
                <a:solidFill>
                  <a:srgbClr val="FFFFFF"/>
                </a:solidFill>
                <a:latin typeface="微軟正黑體"/>
                <a:cs typeface="微軟正黑體"/>
              </a:rPr>
              <a:t>提高產線利用</a:t>
            </a:r>
            <a:r>
              <a:rPr sz="1400" b="1" spc="-50" dirty="0">
                <a:solidFill>
                  <a:srgbClr val="FFFFFF"/>
                </a:solidFill>
                <a:latin typeface="微軟正黑體"/>
                <a:cs typeface="微軟正黑體"/>
              </a:rPr>
              <a:t>率</a:t>
            </a:r>
            <a:endParaRPr sz="1400">
              <a:latin typeface="微軟正黑體"/>
              <a:cs typeface="微軟正黑體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419857" y="2915538"/>
            <a:ext cx="3389629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4965" marR="5080" indent="-34290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367665" algn="l"/>
                <a:tab pos="3173730" algn="l"/>
              </a:tabLst>
            </a:pPr>
            <a:r>
              <a:rPr sz="1600" spc="-25" dirty="0">
                <a:latin typeface="微軟正黑體"/>
                <a:cs typeface="微軟正黑體"/>
              </a:rPr>
              <a:t>減少意外損壞，延長使用壽</a:t>
            </a:r>
            <a:r>
              <a:rPr sz="1600" spc="-50" dirty="0">
                <a:latin typeface="微軟正黑體"/>
                <a:cs typeface="微軟正黑體"/>
              </a:rPr>
              <a:t>命</a:t>
            </a:r>
            <a:r>
              <a:rPr sz="1600" u="heavy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sz="1600" u="none" spc="-50" dirty="0">
                <a:latin typeface="微軟正黑體"/>
                <a:cs typeface="微軟正黑體"/>
              </a:rPr>
              <a:t>年	</a:t>
            </a:r>
            <a:r>
              <a:rPr sz="1600" u="none" spc="-25" dirty="0">
                <a:solidFill>
                  <a:srgbClr val="7E7E7E"/>
                </a:solidFill>
                <a:latin typeface="微軟正黑體"/>
                <a:cs typeface="微軟正黑體"/>
              </a:rPr>
              <a:t>每年設備折舊金</a:t>
            </a:r>
            <a:r>
              <a:rPr sz="1600" u="none" dirty="0">
                <a:solidFill>
                  <a:srgbClr val="7E7E7E"/>
                </a:solidFill>
                <a:latin typeface="微軟正黑體"/>
                <a:cs typeface="微軟正黑體"/>
              </a:rPr>
              <a:t>額</a:t>
            </a:r>
            <a:r>
              <a:rPr sz="1600" u="none" spc="55" dirty="0">
                <a:solidFill>
                  <a:srgbClr val="7E7E7E"/>
                </a:solidFill>
                <a:latin typeface="微軟正黑體"/>
                <a:cs typeface="微軟正黑體"/>
              </a:rPr>
              <a:t> </a:t>
            </a:r>
            <a:r>
              <a:rPr sz="1600" u="none" dirty="0">
                <a:solidFill>
                  <a:srgbClr val="7E7E7E"/>
                </a:solidFill>
                <a:latin typeface="微軟正黑體"/>
                <a:cs typeface="微軟正黑體"/>
              </a:rPr>
              <a:t>X</a:t>
            </a:r>
            <a:r>
              <a:rPr sz="1600" u="none" spc="30" dirty="0">
                <a:solidFill>
                  <a:srgbClr val="7E7E7E"/>
                </a:solidFill>
                <a:latin typeface="微軟正黑體"/>
                <a:cs typeface="微軟正黑體"/>
              </a:rPr>
              <a:t> </a:t>
            </a:r>
            <a:r>
              <a:rPr sz="1600" u="none" spc="-25" dirty="0">
                <a:solidFill>
                  <a:srgbClr val="7E7E7E"/>
                </a:solidFill>
                <a:latin typeface="微軟正黑體"/>
                <a:cs typeface="微軟正黑體"/>
              </a:rPr>
              <a:t>時</a:t>
            </a:r>
            <a:r>
              <a:rPr sz="1600" u="none" spc="-50" dirty="0">
                <a:solidFill>
                  <a:srgbClr val="7E7E7E"/>
                </a:solidFill>
                <a:latin typeface="微軟正黑體"/>
                <a:cs typeface="微軟正黑體"/>
              </a:rPr>
              <a:t>間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6237732" y="2112264"/>
            <a:ext cx="640080" cy="584200"/>
          </a:xfrm>
          <a:custGeom>
            <a:avLst/>
            <a:gdLst/>
            <a:ahLst/>
            <a:cxnLst/>
            <a:rect l="l" t="t" r="r" b="b"/>
            <a:pathLst>
              <a:path w="640079" h="584200">
                <a:moveTo>
                  <a:pt x="542797" y="0"/>
                </a:moveTo>
                <a:lnTo>
                  <a:pt x="97281" y="0"/>
                </a:lnTo>
                <a:lnTo>
                  <a:pt x="59418" y="7645"/>
                </a:lnTo>
                <a:lnTo>
                  <a:pt x="28495" y="28495"/>
                </a:lnTo>
                <a:lnTo>
                  <a:pt x="7645" y="59418"/>
                </a:lnTo>
                <a:lnTo>
                  <a:pt x="0" y="97282"/>
                </a:lnTo>
                <a:lnTo>
                  <a:pt x="0" y="486410"/>
                </a:lnTo>
                <a:lnTo>
                  <a:pt x="7645" y="524273"/>
                </a:lnTo>
                <a:lnTo>
                  <a:pt x="28495" y="555196"/>
                </a:lnTo>
                <a:lnTo>
                  <a:pt x="59418" y="576046"/>
                </a:lnTo>
                <a:lnTo>
                  <a:pt x="97281" y="583691"/>
                </a:lnTo>
                <a:lnTo>
                  <a:pt x="542797" y="583691"/>
                </a:lnTo>
                <a:lnTo>
                  <a:pt x="580661" y="576046"/>
                </a:lnTo>
                <a:lnTo>
                  <a:pt x="611584" y="555196"/>
                </a:lnTo>
                <a:lnTo>
                  <a:pt x="632434" y="524273"/>
                </a:lnTo>
                <a:lnTo>
                  <a:pt x="640079" y="486410"/>
                </a:lnTo>
                <a:lnTo>
                  <a:pt x="640079" y="97282"/>
                </a:lnTo>
                <a:lnTo>
                  <a:pt x="632434" y="59418"/>
                </a:lnTo>
                <a:lnTo>
                  <a:pt x="611584" y="28495"/>
                </a:lnTo>
                <a:lnTo>
                  <a:pt x="580661" y="7645"/>
                </a:lnTo>
                <a:lnTo>
                  <a:pt x="542797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6366764" y="2172716"/>
            <a:ext cx="382270" cy="4527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1400" b="1" spc="-25" dirty="0">
                <a:solidFill>
                  <a:srgbClr val="FFFFFF"/>
                </a:solidFill>
                <a:latin typeface="微軟正黑體"/>
                <a:cs typeface="微軟正黑體"/>
              </a:rPr>
              <a:t>流程調整</a:t>
            </a:r>
            <a:endParaRPr sz="1400">
              <a:latin typeface="微軟正黑體"/>
              <a:cs typeface="微軟正黑體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6237732" y="2869691"/>
            <a:ext cx="640080" cy="1346200"/>
          </a:xfrm>
          <a:custGeom>
            <a:avLst/>
            <a:gdLst/>
            <a:ahLst/>
            <a:cxnLst/>
            <a:rect l="l" t="t" r="r" b="b"/>
            <a:pathLst>
              <a:path w="640079" h="1346200">
                <a:moveTo>
                  <a:pt x="640080" y="858012"/>
                </a:moveTo>
                <a:lnTo>
                  <a:pt x="632409" y="820064"/>
                </a:lnTo>
                <a:lnTo>
                  <a:pt x="611505" y="789051"/>
                </a:lnTo>
                <a:lnTo>
                  <a:pt x="580491" y="768146"/>
                </a:lnTo>
                <a:lnTo>
                  <a:pt x="542544" y="760476"/>
                </a:lnTo>
                <a:lnTo>
                  <a:pt x="97536" y="760476"/>
                </a:lnTo>
                <a:lnTo>
                  <a:pt x="59575" y="768146"/>
                </a:lnTo>
                <a:lnTo>
                  <a:pt x="28575" y="789051"/>
                </a:lnTo>
                <a:lnTo>
                  <a:pt x="7658" y="820064"/>
                </a:lnTo>
                <a:lnTo>
                  <a:pt x="0" y="858012"/>
                </a:lnTo>
                <a:lnTo>
                  <a:pt x="0" y="1248156"/>
                </a:lnTo>
                <a:lnTo>
                  <a:pt x="7658" y="1286116"/>
                </a:lnTo>
                <a:lnTo>
                  <a:pt x="28575" y="1317117"/>
                </a:lnTo>
                <a:lnTo>
                  <a:pt x="59575" y="1338033"/>
                </a:lnTo>
                <a:lnTo>
                  <a:pt x="97536" y="1345692"/>
                </a:lnTo>
                <a:lnTo>
                  <a:pt x="542544" y="1345692"/>
                </a:lnTo>
                <a:lnTo>
                  <a:pt x="580491" y="1338033"/>
                </a:lnTo>
                <a:lnTo>
                  <a:pt x="611505" y="1317117"/>
                </a:lnTo>
                <a:lnTo>
                  <a:pt x="632409" y="1286116"/>
                </a:lnTo>
                <a:lnTo>
                  <a:pt x="640080" y="1248156"/>
                </a:lnTo>
                <a:lnTo>
                  <a:pt x="640080" y="858012"/>
                </a:lnTo>
                <a:close/>
              </a:path>
              <a:path w="640079" h="1346200">
                <a:moveTo>
                  <a:pt x="640080" y="97536"/>
                </a:moveTo>
                <a:lnTo>
                  <a:pt x="632409" y="59588"/>
                </a:lnTo>
                <a:lnTo>
                  <a:pt x="611505" y="28575"/>
                </a:lnTo>
                <a:lnTo>
                  <a:pt x="580491" y="7670"/>
                </a:lnTo>
                <a:lnTo>
                  <a:pt x="542544" y="0"/>
                </a:lnTo>
                <a:lnTo>
                  <a:pt x="97536" y="0"/>
                </a:lnTo>
                <a:lnTo>
                  <a:pt x="59575" y="7670"/>
                </a:lnTo>
                <a:lnTo>
                  <a:pt x="28575" y="28575"/>
                </a:lnTo>
                <a:lnTo>
                  <a:pt x="7658" y="59588"/>
                </a:lnTo>
                <a:lnTo>
                  <a:pt x="0" y="97536"/>
                </a:lnTo>
                <a:lnTo>
                  <a:pt x="0" y="487680"/>
                </a:lnTo>
                <a:lnTo>
                  <a:pt x="7658" y="525640"/>
                </a:lnTo>
                <a:lnTo>
                  <a:pt x="28575" y="556641"/>
                </a:lnTo>
                <a:lnTo>
                  <a:pt x="59575" y="577557"/>
                </a:lnTo>
                <a:lnTo>
                  <a:pt x="97536" y="585216"/>
                </a:lnTo>
                <a:lnTo>
                  <a:pt x="542544" y="585216"/>
                </a:lnTo>
                <a:lnTo>
                  <a:pt x="580491" y="577557"/>
                </a:lnTo>
                <a:lnTo>
                  <a:pt x="611505" y="556641"/>
                </a:lnTo>
                <a:lnTo>
                  <a:pt x="632409" y="525640"/>
                </a:lnTo>
                <a:lnTo>
                  <a:pt x="640080" y="487680"/>
                </a:lnTo>
                <a:lnTo>
                  <a:pt x="640080" y="97536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/>
          <p:nvPr/>
        </p:nvSpPr>
        <p:spPr>
          <a:xfrm>
            <a:off x="6366764" y="3691254"/>
            <a:ext cx="382270" cy="4527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400" b="1" spc="-25" dirty="0">
                <a:solidFill>
                  <a:srgbClr val="FFFFFF"/>
                </a:solidFill>
                <a:latin typeface="微軟正黑體"/>
                <a:cs typeface="微軟正黑體"/>
              </a:rPr>
              <a:t>方案導入</a:t>
            </a:r>
            <a:endParaRPr sz="1400">
              <a:latin typeface="微軟正黑體"/>
              <a:cs typeface="微軟正黑體"/>
            </a:endParaRPr>
          </a:p>
        </p:txBody>
      </p:sp>
      <p:sp>
        <p:nvSpPr>
          <p:cNvPr id="28" name="object 2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t>35</a:t>
            </a:fld>
            <a:endParaRPr spc="-25" dirty="0"/>
          </a:p>
        </p:txBody>
      </p:sp>
      <p:sp>
        <p:nvSpPr>
          <p:cNvPr id="23" name="object 23"/>
          <p:cNvSpPr txBox="1"/>
          <p:nvPr/>
        </p:nvSpPr>
        <p:spPr>
          <a:xfrm>
            <a:off x="7012685" y="2093213"/>
            <a:ext cx="2800985" cy="5130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342265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354965" algn="l"/>
              </a:tabLst>
            </a:pPr>
            <a:r>
              <a:rPr sz="1600" spc="-30" dirty="0">
                <a:latin typeface="微軟正黑體"/>
                <a:cs typeface="微軟正黑體"/>
              </a:rPr>
              <a:t>新業務流程設計、溝通時間</a:t>
            </a:r>
            <a:r>
              <a:rPr sz="1600" spc="-25" dirty="0">
                <a:solidFill>
                  <a:srgbClr val="7E7E7E"/>
                </a:solidFill>
                <a:latin typeface="微軟正黑體"/>
                <a:cs typeface="微軟正黑體"/>
              </a:rPr>
              <a:t>人員數X</a:t>
            </a:r>
            <a:r>
              <a:rPr sz="1600" spc="-10" dirty="0">
                <a:solidFill>
                  <a:srgbClr val="7E7E7E"/>
                </a:solidFill>
                <a:latin typeface="微軟正黑體"/>
                <a:cs typeface="微軟正黑體"/>
              </a:rPr>
              <a:t>人員時薪 </a:t>
            </a:r>
            <a:r>
              <a:rPr sz="1600" dirty="0">
                <a:solidFill>
                  <a:srgbClr val="7E7E7E"/>
                </a:solidFill>
                <a:latin typeface="微軟正黑體"/>
                <a:cs typeface="微軟正黑體"/>
              </a:rPr>
              <a:t>X</a:t>
            </a:r>
            <a:r>
              <a:rPr sz="1600" spc="-20" dirty="0">
                <a:solidFill>
                  <a:srgbClr val="7E7E7E"/>
                </a:solidFill>
                <a:latin typeface="微軟正黑體"/>
                <a:cs typeface="微軟正黑體"/>
              </a:rPr>
              <a:t> 小時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419857" y="5206390"/>
            <a:ext cx="3206115" cy="1063625"/>
          </a:xfrm>
          <a:prstGeom prst="rect">
            <a:avLst/>
          </a:prstGeom>
        </p:spPr>
        <p:txBody>
          <a:bodyPr vert="horz" wrap="square" lIns="0" tIns="114935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905"/>
              </a:spcBef>
              <a:buFont typeface="Arial"/>
              <a:buChar char="•"/>
              <a:tabLst>
                <a:tab pos="354965" algn="l"/>
              </a:tabLst>
            </a:pPr>
            <a:r>
              <a:rPr sz="1600" spc="-30" dirty="0">
                <a:latin typeface="微軟正黑體"/>
                <a:cs typeface="微軟正黑體"/>
              </a:rPr>
              <a:t>降低安全事故發生機會</a:t>
            </a:r>
            <a:endParaRPr sz="1600">
              <a:latin typeface="微軟正黑體"/>
              <a:cs typeface="微軟正黑體"/>
            </a:endParaRPr>
          </a:p>
          <a:p>
            <a:pPr marL="354965" indent="-342265">
              <a:lnSpc>
                <a:spcPct val="100000"/>
              </a:lnSpc>
              <a:spcBef>
                <a:spcPts val="800"/>
              </a:spcBef>
              <a:buFont typeface="Arial"/>
              <a:buChar char="•"/>
              <a:tabLst>
                <a:tab pos="354965" algn="l"/>
              </a:tabLst>
            </a:pPr>
            <a:r>
              <a:rPr sz="1600" spc="-30" dirty="0">
                <a:latin typeface="微軟正黑體"/>
                <a:cs typeface="微軟正黑體"/>
              </a:rPr>
              <a:t>提升員工和客戶滿意度</a:t>
            </a:r>
            <a:endParaRPr sz="1600">
              <a:latin typeface="微軟正黑體"/>
              <a:cs typeface="微軟正黑體"/>
            </a:endParaRPr>
          </a:p>
          <a:p>
            <a:pPr marL="354965" indent="-342265">
              <a:lnSpc>
                <a:spcPct val="100000"/>
              </a:lnSpc>
              <a:spcBef>
                <a:spcPts val="810"/>
              </a:spcBef>
              <a:buFont typeface="Arial"/>
              <a:buChar char="•"/>
              <a:tabLst>
                <a:tab pos="354965" algn="l"/>
              </a:tabLst>
            </a:pPr>
            <a:r>
              <a:rPr sz="1600" spc="-30" dirty="0">
                <a:latin typeface="微軟正黑體"/>
                <a:cs typeface="微軟正黑體"/>
              </a:rPr>
              <a:t>有利將老師傅內隱知識留在企業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7012685" y="5206390"/>
            <a:ext cx="3607435" cy="1063625"/>
          </a:xfrm>
          <a:prstGeom prst="rect">
            <a:avLst/>
          </a:prstGeom>
        </p:spPr>
        <p:txBody>
          <a:bodyPr vert="horz" wrap="square" lIns="0" tIns="114935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905"/>
              </a:spcBef>
              <a:buFont typeface="Arial"/>
              <a:buChar char="•"/>
              <a:tabLst>
                <a:tab pos="354965" algn="l"/>
              </a:tabLst>
            </a:pPr>
            <a:r>
              <a:rPr sz="1600" spc="-30" dirty="0">
                <a:latin typeface="微軟正黑體"/>
                <a:cs typeface="微軟正黑體"/>
              </a:rPr>
              <a:t>數據外流與資訊安全風險</a:t>
            </a:r>
            <a:endParaRPr sz="1600">
              <a:latin typeface="微軟正黑體"/>
              <a:cs typeface="微軟正黑體"/>
            </a:endParaRPr>
          </a:p>
          <a:p>
            <a:pPr marL="354965" indent="-342265">
              <a:lnSpc>
                <a:spcPct val="100000"/>
              </a:lnSpc>
              <a:spcBef>
                <a:spcPts val="800"/>
              </a:spcBef>
              <a:buFont typeface="Arial"/>
              <a:buChar char="•"/>
              <a:tabLst>
                <a:tab pos="354965" algn="l"/>
              </a:tabLst>
            </a:pPr>
            <a:r>
              <a:rPr sz="1600" spc="-30" dirty="0">
                <a:latin typeface="微軟正黑體"/>
                <a:cs typeface="微軟正黑體"/>
              </a:rPr>
              <a:t>員工抗拒變革、士氣低落</a:t>
            </a:r>
            <a:endParaRPr sz="1600">
              <a:latin typeface="微軟正黑體"/>
              <a:cs typeface="微軟正黑體"/>
            </a:endParaRPr>
          </a:p>
          <a:p>
            <a:pPr marL="354965" indent="-342265">
              <a:lnSpc>
                <a:spcPct val="100000"/>
              </a:lnSpc>
              <a:spcBef>
                <a:spcPts val="810"/>
              </a:spcBef>
              <a:buFont typeface="Arial"/>
              <a:buChar char="•"/>
              <a:tabLst>
                <a:tab pos="354965" algn="l"/>
              </a:tabLst>
            </a:pPr>
            <a:r>
              <a:rPr sz="1600" spc="-20" dirty="0">
                <a:latin typeface="微軟正黑體"/>
                <a:cs typeface="微軟正黑體"/>
              </a:rPr>
              <a:t>AI</a:t>
            </a:r>
            <a:r>
              <a:rPr sz="1600" spc="-30" dirty="0">
                <a:latin typeface="微軟正黑體"/>
                <a:cs typeface="微軟正黑體"/>
              </a:rPr>
              <a:t>無法解釋分析結果引發人員不信任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419857" y="3848480"/>
            <a:ext cx="3301365" cy="8858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354965" algn="l"/>
              </a:tabLst>
            </a:pPr>
            <a:r>
              <a:rPr sz="1600" spc="-30" dirty="0">
                <a:latin typeface="微軟正黑體"/>
                <a:cs typeface="微軟正黑體"/>
              </a:rPr>
              <a:t>原先預期停機時間可用於生產</a:t>
            </a:r>
            <a:endParaRPr sz="1600">
              <a:latin typeface="微軟正黑體"/>
              <a:cs typeface="微軟正黑體"/>
            </a:endParaRPr>
          </a:p>
          <a:p>
            <a:pPr marL="12700">
              <a:lnSpc>
                <a:spcPct val="100000"/>
              </a:lnSpc>
            </a:pPr>
            <a:r>
              <a:rPr sz="1600" spc="-15" dirty="0">
                <a:solidFill>
                  <a:srgbClr val="7E7E7E"/>
                </a:solidFill>
                <a:latin typeface="微軟正黑體"/>
                <a:cs typeface="微軟正黑體"/>
              </a:rPr>
              <a:t>設備增加的運行時間 </a:t>
            </a:r>
            <a:r>
              <a:rPr sz="1600" dirty="0">
                <a:solidFill>
                  <a:srgbClr val="7E7E7E"/>
                </a:solidFill>
                <a:latin typeface="微軟正黑體"/>
                <a:cs typeface="微軟正黑體"/>
              </a:rPr>
              <a:t>X</a:t>
            </a:r>
            <a:r>
              <a:rPr sz="1600" spc="-25" dirty="0">
                <a:solidFill>
                  <a:srgbClr val="7E7E7E"/>
                </a:solidFill>
                <a:latin typeface="微軟正黑體"/>
                <a:cs typeface="微軟正黑體"/>
              </a:rPr>
              <a:t> 單位時間產能</a:t>
            </a:r>
            <a:endParaRPr sz="1600">
              <a:latin typeface="微軟正黑體"/>
              <a:cs typeface="微軟正黑體"/>
            </a:endParaRPr>
          </a:p>
          <a:p>
            <a:pPr marL="13335">
              <a:lnSpc>
                <a:spcPct val="100000"/>
              </a:lnSpc>
              <a:spcBef>
                <a:spcPts val="1255"/>
              </a:spcBef>
              <a:tabLst>
                <a:tab pos="2221865" algn="l"/>
              </a:tabLst>
            </a:pPr>
            <a:r>
              <a:rPr sz="1400" dirty="0">
                <a:latin typeface="微軟正黑體"/>
                <a:cs typeface="微軟正黑體"/>
              </a:rPr>
              <a:t>總結</a:t>
            </a:r>
            <a:r>
              <a:rPr sz="1400" spc="-50" dirty="0">
                <a:latin typeface="微軟正黑體"/>
                <a:cs typeface="微軟正黑體"/>
              </a:rPr>
              <a:t>：</a:t>
            </a:r>
            <a:r>
              <a:rPr sz="1400" u="sng" dirty="0">
                <a:uFill>
                  <a:solidFill>
                    <a:srgbClr val="000000"/>
                  </a:solidFill>
                </a:uFill>
                <a:latin typeface="微軟正黑體"/>
                <a:cs typeface="微軟正黑體"/>
              </a:rPr>
              <a:t>	</a:t>
            </a:r>
            <a:r>
              <a:rPr sz="1400" u="none" spc="-50" dirty="0">
                <a:latin typeface="微軟正黑體"/>
                <a:cs typeface="微軟正黑體"/>
              </a:rPr>
              <a:t>$</a:t>
            </a:r>
            <a:endParaRPr sz="1400">
              <a:latin typeface="微軟正黑體"/>
              <a:cs typeface="微軟正黑體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341364" y="2870707"/>
            <a:ext cx="4105910" cy="186308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  <a:tabLst>
                <a:tab pos="683895" algn="l"/>
                <a:tab pos="1026794" algn="l"/>
              </a:tabLst>
            </a:pPr>
            <a:r>
              <a:rPr sz="2100" b="1" baseline="-11904" dirty="0">
                <a:solidFill>
                  <a:srgbClr val="FFFFFF"/>
                </a:solidFill>
                <a:latin typeface="微軟正黑體"/>
                <a:cs typeface="微軟正黑體"/>
              </a:rPr>
              <a:t>方</a:t>
            </a:r>
            <a:r>
              <a:rPr sz="2100" b="1" spc="-75" baseline="-11904" dirty="0">
                <a:solidFill>
                  <a:srgbClr val="FFFFFF"/>
                </a:solidFill>
                <a:latin typeface="微軟正黑體"/>
                <a:cs typeface="微軟正黑體"/>
              </a:rPr>
              <a:t>案</a:t>
            </a:r>
            <a:r>
              <a:rPr sz="2100" b="1" baseline="-11904" dirty="0">
                <a:solidFill>
                  <a:srgbClr val="FFFFFF"/>
                </a:solidFill>
                <a:latin typeface="微軟正黑體"/>
                <a:cs typeface="微軟正黑體"/>
              </a:rPr>
              <a:t>	</a:t>
            </a:r>
            <a:r>
              <a:rPr sz="1600" spc="-50" dirty="0">
                <a:latin typeface="Arial"/>
                <a:cs typeface="Arial"/>
              </a:rPr>
              <a:t>•</a:t>
            </a:r>
            <a:r>
              <a:rPr sz="1600" dirty="0">
                <a:latin typeface="Arial"/>
                <a:cs typeface="Arial"/>
              </a:rPr>
              <a:t>	</a:t>
            </a:r>
            <a:r>
              <a:rPr sz="1600" spc="-25" dirty="0">
                <a:latin typeface="微軟正黑體"/>
                <a:cs typeface="微軟正黑體"/>
              </a:rPr>
              <a:t>數據、模型、基礎設施等相關費</a:t>
            </a:r>
            <a:r>
              <a:rPr sz="1600" spc="-50" dirty="0">
                <a:latin typeface="微軟正黑體"/>
                <a:cs typeface="微軟正黑體"/>
              </a:rPr>
              <a:t>用</a:t>
            </a:r>
            <a:endParaRPr sz="1600">
              <a:latin typeface="微軟正黑體"/>
              <a:cs typeface="微軟正黑體"/>
            </a:endParaRPr>
          </a:p>
          <a:p>
            <a:pPr marL="38100">
              <a:lnSpc>
                <a:spcPct val="100000"/>
              </a:lnSpc>
              <a:spcBef>
                <a:spcPts val="45"/>
              </a:spcBef>
              <a:tabLst>
                <a:tab pos="683895" algn="l"/>
              </a:tabLst>
            </a:pPr>
            <a:r>
              <a:rPr sz="1400" b="1" spc="-10" dirty="0">
                <a:solidFill>
                  <a:srgbClr val="FFFFFF"/>
                </a:solidFill>
                <a:latin typeface="微軟正黑體"/>
                <a:cs typeface="微軟正黑體"/>
              </a:rPr>
              <a:t>開</a:t>
            </a:r>
            <a:r>
              <a:rPr sz="1400" b="1" spc="-50" dirty="0">
                <a:solidFill>
                  <a:srgbClr val="FFFFFF"/>
                </a:solidFill>
                <a:latin typeface="微軟正黑體"/>
                <a:cs typeface="微軟正黑體"/>
              </a:rPr>
              <a:t>發</a:t>
            </a:r>
            <a:r>
              <a:rPr sz="1400" b="1" dirty="0">
                <a:solidFill>
                  <a:srgbClr val="FFFFFF"/>
                </a:solidFill>
                <a:latin typeface="微軟正黑體"/>
                <a:cs typeface="微軟正黑體"/>
              </a:rPr>
              <a:t>	</a:t>
            </a:r>
            <a:r>
              <a:rPr sz="2400" spc="-37" baseline="1736" dirty="0">
                <a:solidFill>
                  <a:srgbClr val="7E7E7E"/>
                </a:solidFill>
                <a:latin typeface="微軟正黑體"/>
                <a:cs typeface="微軟正黑體"/>
              </a:rPr>
              <a:t>依方案規模、建構方式、供應商而</a:t>
            </a:r>
            <a:r>
              <a:rPr sz="2400" spc="-75" baseline="1736" dirty="0">
                <a:solidFill>
                  <a:srgbClr val="7E7E7E"/>
                </a:solidFill>
                <a:latin typeface="微軟正黑體"/>
                <a:cs typeface="微軟正黑體"/>
              </a:rPr>
              <a:t>異</a:t>
            </a:r>
            <a:endParaRPr sz="2400" baseline="1736">
              <a:latin typeface="微軟正黑體"/>
              <a:cs typeface="微軟正黑體"/>
            </a:endParaRPr>
          </a:p>
          <a:p>
            <a:pPr marL="1026794" indent="-342900">
              <a:lnSpc>
                <a:spcPct val="100000"/>
              </a:lnSpc>
              <a:spcBef>
                <a:spcPts val="795"/>
              </a:spcBef>
              <a:buFont typeface="Arial"/>
              <a:buChar char="•"/>
              <a:tabLst>
                <a:tab pos="1026794" algn="l"/>
              </a:tabLst>
            </a:pPr>
            <a:r>
              <a:rPr sz="1600" spc="-30" dirty="0">
                <a:latin typeface="微軟正黑體"/>
                <a:cs typeface="微軟正黑體"/>
              </a:rPr>
              <a:t>模型監控優化維護費用</a:t>
            </a:r>
            <a:endParaRPr sz="1600">
              <a:latin typeface="微軟正黑體"/>
              <a:cs typeface="微軟正黑體"/>
            </a:endParaRPr>
          </a:p>
          <a:p>
            <a:pPr marL="1026794" indent="-342900">
              <a:lnSpc>
                <a:spcPct val="100000"/>
              </a:lnSpc>
              <a:buFont typeface="Arial"/>
              <a:buChar char="•"/>
              <a:tabLst>
                <a:tab pos="1026794" algn="l"/>
              </a:tabLst>
            </a:pPr>
            <a:r>
              <a:rPr sz="1600" spc="-30" dirty="0">
                <a:latin typeface="微軟正黑體"/>
                <a:cs typeface="微軟正黑體"/>
              </a:rPr>
              <a:t>數據儲存、運算費用</a:t>
            </a:r>
            <a:endParaRPr sz="1600">
              <a:latin typeface="微軟正黑體"/>
              <a:cs typeface="微軟正黑體"/>
            </a:endParaRPr>
          </a:p>
          <a:p>
            <a:pPr marL="1026794" indent="-342900">
              <a:lnSpc>
                <a:spcPct val="100000"/>
              </a:lnSpc>
              <a:buFont typeface="Arial"/>
              <a:buChar char="•"/>
              <a:tabLst>
                <a:tab pos="1026794" algn="l"/>
              </a:tabLst>
            </a:pPr>
            <a:r>
              <a:rPr sz="1600" spc="-30" dirty="0">
                <a:latin typeface="微軟正黑體"/>
                <a:cs typeface="微軟正黑體"/>
              </a:rPr>
              <a:t>人員培訓費用</a:t>
            </a:r>
            <a:endParaRPr sz="1600">
              <a:latin typeface="微軟正黑體"/>
              <a:cs typeface="微軟正黑體"/>
            </a:endParaRPr>
          </a:p>
          <a:p>
            <a:pPr marL="683895">
              <a:lnSpc>
                <a:spcPct val="100000"/>
              </a:lnSpc>
            </a:pPr>
            <a:r>
              <a:rPr sz="1600" spc="-25" dirty="0">
                <a:solidFill>
                  <a:srgbClr val="7E7E7E"/>
                </a:solidFill>
                <a:latin typeface="微軟正黑體"/>
                <a:cs typeface="微軟正黑體"/>
              </a:rPr>
              <a:t>依</a:t>
            </a:r>
            <a:r>
              <a:rPr sz="1600" spc="-20" dirty="0">
                <a:solidFill>
                  <a:srgbClr val="7E7E7E"/>
                </a:solidFill>
                <a:latin typeface="微軟正黑體"/>
                <a:cs typeface="微軟正黑體"/>
              </a:rPr>
              <a:t>AI</a:t>
            </a:r>
            <a:r>
              <a:rPr sz="1600" spc="-30" dirty="0">
                <a:solidFill>
                  <a:srgbClr val="7E7E7E"/>
                </a:solidFill>
                <a:latin typeface="微軟正黑體"/>
                <a:cs typeface="微軟正黑體"/>
              </a:rPr>
              <a:t>業者、雲端業者方案差異</a:t>
            </a:r>
            <a:endParaRPr sz="1600">
              <a:latin typeface="微軟正黑體"/>
              <a:cs typeface="微軟正黑體"/>
            </a:endParaRPr>
          </a:p>
          <a:p>
            <a:pPr marL="622300">
              <a:lnSpc>
                <a:spcPct val="100000"/>
              </a:lnSpc>
              <a:spcBef>
                <a:spcPts val="430"/>
              </a:spcBef>
              <a:tabLst>
                <a:tab pos="2824480" algn="l"/>
              </a:tabLst>
            </a:pPr>
            <a:r>
              <a:rPr sz="1400" dirty="0">
                <a:latin typeface="微軟正黑體"/>
                <a:cs typeface="微軟正黑體"/>
              </a:rPr>
              <a:t>總結</a:t>
            </a:r>
            <a:r>
              <a:rPr sz="1400" spc="-50" dirty="0">
                <a:latin typeface="微軟正黑體"/>
                <a:cs typeface="微軟正黑體"/>
              </a:rPr>
              <a:t>：</a:t>
            </a:r>
            <a:r>
              <a:rPr sz="1400" u="sng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sz="1400" u="none" spc="-50" dirty="0">
                <a:latin typeface="微軟正黑體"/>
                <a:cs typeface="微軟正黑體"/>
              </a:rPr>
              <a:t>$</a:t>
            </a:r>
            <a:endParaRPr sz="1400">
              <a:latin typeface="微軟正黑體"/>
              <a:cs typeface="微軟正黑體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357883" y="1417319"/>
            <a:ext cx="2807335" cy="431800"/>
          </a:xfrm>
          <a:custGeom>
            <a:avLst/>
            <a:gdLst/>
            <a:ahLst/>
            <a:cxnLst/>
            <a:rect l="l" t="t" r="r" b="b"/>
            <a:pathLst>
              <a:path w="2807335" h="431800">
                <a:moveTo>
                  <a:pt x="2800985" y="0"/>
                </a:moveTo>
                <a:lnTo>
                  <a:pt x="6222" y="0"/>
                </a:lnTo>
                <a:lnTo>
                  <a:pt x="0" y="6222"/>
                </a:lnTo>
                <a:lnTo>
                  <a:pt x="0" y="13969"/>
                </a:lnTo>
                <a:lnTo>
                  <a:pt x="0" y="425068"/>
                </a:lnTo>
                <a:lnTo>
                  <a:pt x="6222" y="431291"/>
                </a:lnTo>
                <a:lnTo>
                  <a:pt x="2800985" y="431291"/>
                </a:lnTo>
                <a:lnTo>
                  <a:pt x="2807207" y="425068"/>
                </a:lnTo>
                <a:lnTo>
                  <a:pt x="2807207" y="6222"/>
                </a:lnTo>
                <a:lnTo>
                  <a:pt x="2800985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822953" y="208914"/>
            <a:ext cx="454787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驗證POC</a:t>
            </a:r>
            <a:r>
              <a:rPr spc="-10" dirty="0"/>
              <a:t>階段工作表彙整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852041" y="1477771"/>
            <a:ext cx="1821814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 dirty="0">
                <a:solidFill>
                  <a:srgbClr val="FFFFFF"/>
                </a:solidFill>
                <a:latin typeface="微軟正黑體"/>
                <a:cs typeface="微軟正黑體"/>
              </a:rPr>
              <a:t>5</a:t>
            </a:r>
            <a:r>
              <a:rPr sz="1800" b="1" spc="-15" dirty="0">
                <a:solidFill>
                  <a:srgbClr val="FFFFFF"/>
                </a:solidFill>
                <a:latin typeface="微軟正黑體"/>
                <a:cs typeface="微軟正黑體"/>
              </a:rPr>
              <a:t>.模型開發至部署</a:t>
            </a:r>
            <a:endParaRPr sz="1800">
              <a:latin typeface="微軟正黑體"/>
              <a:cs typeface="微軟正黑體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357883" y="1848611"/>
            <a:ext cx="2807335" cy="4537075"/>
          </a:xfrm>
          <a:custGeom>
            <a:avLst/>
            <a:gdLst/>
            <a:ahLst/>
            <a:cxnLst/>
            <a:rect l="l" t="t" r="r" b="b"/>
            <a:pathLst>
              <a:path w="2807335" h="4537075">
                <a:moveTo>
                  <a:pt x="2807207" y="0"/>
                </a:moveTo>
                <a:lnTo>
                  <a:pt x="0" y="0"/>
                </a:lnTo>
                <a:lnTo>
                  <a:pt x="0" y="4536948"/>
                </a:lnTo>
                <a:lnTo>
                  <a:pt x="2807207" y="4536948"/>
                </a:lnTo>
                <a:lnTo>
                  <a:pt x="2807207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6" name="object 6"/>
          <p:cNvGraphicFramePr>
            <a:graphicFrameLocks noGrp="1"/>
          </p:cNvGraphicFramePr>
          <p:nvPr/>
        </p:nvGraphicFramePr>
        <p:xfrm>
          <a:off x="1588516" y="2465070"/>
          <a:ext cx="2362199" cy="9893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4147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76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97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9466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00"/>
                        </a:spcBef>
                      </a:pPr>
                      <a:r>
                        <a:rPr sz="1200" spc="-2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聲音時間序列數字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</a:txBody>
                  <a:tcPr marL="0" marR="0" marT="127000" marB="0">
                    <a:lnR w="12700">
                      <a:solidFill>
                        <a:srgbClr val="7E7E7E"/>
                      </a:solidFill>
                      <a:prstDash val="solid"/>
                    </a:lnR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8255" algn="ctr">
                        <a:lnSpc>
                          <a:spcPct val="100000"/>
                        </a:lnSpc>
                        <a:spcBef>
                          <a:spcPts val="1000"/>
                        </a:spcBef>
                      </a:pPr>
                      <a:r>
                        <a:rPr sz="1200" spc="-5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1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</a:txBody>
                  <a:tcPr marL="0" marR="0" marT="127000" marB="0">
                    <a:lnL w="12700">
                      <a:solidFill>
                        <a:srgbClr val="7E7E7E"/>
                      </a:solidFill>
                      <a:prstDash val="solid"/>
                    </a:lnL>
                    <a:lnR w="12700">
                      <a:solidFill>
                        <a:srgbClr val="7E7E7E"/>
                      </a:solidFill>
                      <a:prstDash val="solid"/>
                    </a:lnR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0795" algn="ctr">
                        <a:lnSpc>
                          <a:spcPct val="100000"/>
                        </a:lnSpc>
                        <a:spcBef>
                          <a:spcPts val="1000"/>
                        </a:spcBef>
                      </a:pPr>
                      <a:r>
                        <a:rPr sz="1200" spc="-2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年價值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</a:txBody>
                  <a:tcPr marL="0" marR="0" marT="127000" marB="0">
                    <a:lnL w="12700">
                      <a:solidFill>
                        <a:srgbClr val="7E7E7E"/>
                      </a:solidFill>
                      <a:prstDash val="solid"/>
                    </a:lnL>
                    <a:lnB w="76200">
                      <a:solidFill>
                        <a:srgbClr val="FFFFFF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466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295"/>
                        </a:spcBef>
                      </a:pPr>
                      <a:r>
                        <a:rPr sz="1200" spc="-1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震動時間序列數字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</a:txBody>
                  <a:tcPr marL="0" marR="0" marT="164465" marB="0">
                    <a:lnR w="12700">
                      <a:solidFill>
                        <a:srgbClr val="7E7E7E"/>
                      </a:solidFill>
                      <a:prstDash val="solid"/>
                    </a:lnR>
                    <a:lnT w="76200">
                      <a:solidFill>
                        <a:srgbClr val="FFFFFF"/>
                      </a:solidFill>
                      <a:prstDash val="solid"/>
                    </a:lnT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8255" algn="ctr">
                        <a:lnSpc>
                          <a:spcPct val="100000"/>
                        </a:lnSpc>
                        <a:spcBef>
                          <a:spcPts val="1295"/>
                        </a:spcBef>
                      </a:pPr>
                      <a:r>
                        <a:rPr sz="1200" spc="-5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1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</a:txBody>
                  <a:tcPr marL="0" marR="0" marT="164465" marB="0">
                    <a:lnL w="12700">
                      <a:solidFill>
                        <a:srgbClr val="7E7E7E"/>
                      </a:solidFill>
                      <a:prstDash val="solid"/>
                    </a:lnL>
                    <a:lnR w="12700">
                      <a:solidFill>
                        <a:srgbClr val="7E7E7E"/>
                      </a:solidFill>
                      <a:prstDash val="solid"/>
                    </a:lnR>
                    <a:lnT w="76200">
                      <a:solidFill>
                        <a:srgbClr val="FFFFFF"/>
                      </a:solidFill>
                      <a:prstDash val="solid"/>
                    </a:lnT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10795" algn="ctr">
                        <a:lnSpc>
                          <a:spcPct val="100000"/>
                        </a:lnSpc>
                        <a:spcBef>
                          <a:spcPts val="1295"/>
                        </a:spcBef>
                      </a:pPr>
                      <a:r>
                        <a:rPr sz="1200" spc="-2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年價值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</a:txBody>
                  <a:tcPr marL="0" marR="0" marT="164465" marB="0">
                    <a:lnL w="12700">
                      <a:solidFill>
                        <a:srgbClr val="7E7E7E"/>
                      </a:solidFill>
                      <a:prstDash val="solid"/>
                    </a:lnL>
                    <a:lnT w="76200">
                      <a:solidFill>
                        <a:srgbClr val="FFFFFF"/>
                      </a:solidFill>
                      <a:prstDash val="solid"/>
                    </a:lnT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object 7"/>
          <p:cNvSpPr txBox="1"/>
          <p:nvPr/>
        </p:nvSpPr>
        <p:spPr>
          <a:xfrm>
            <a:off x="1588516" y="4795392"/>
            <a:ext cx="2363470" cy="637540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48895" rIns="0" bIns="0" rtlCol="0">
            <a:spAutoFit/>
          </a:bodyPr>
          <a:lstStyle/>
          <a:p>
            <a:pPr marL="97790">
              <a:lnSpc>
                <a:spcPct val="100000"/>
              </a:lnSpc>
              <a:spcBef>
                <a:spcPts val="385"/>
              </a:spcBef>
            </a:pPr>
            <a:r>
              <a:rPr sz="1100" u="sng" dirty="0">
                <a:solidFill>
                  <a:srgbClr val="252525"/>
                </a:solidFill>
                <a:uFill>
                  <a:solidFill>
                    <a:srgbClr val="252525"/>
                  </a:solidFill>
                </a:uFill>
                <a:latin typeface="微軟正黑體"/>
                <a:cs typeface="微軟正黑體"/>
              </a:rPr>
              <a:t>主要產品製造設備</a:t>
            </a:r>
            <a:r>
              <a:rPr sz="1100" u="sng" spc="-50" dirty="0">
                <a:solidFill>
                  <a:srgbClr val="252525"/>
                </a:solidFill>
                <a:uFill>
                  <a:solidFill>
                    <a:srgbClr val="252525"/>
                  </a:solidFill>
                </a:uFill>
                <a:latin typeface="微軟正黑體"/>
                <a:cs typeface="微軟正黑體"/>
              </a:rPr>
              <a:t>A</a:t>
            </a:r>
            <a:endParaRPr sz="1100">
              <a:latin typeface="微軟正黑體"/>
              <a:cs typeface="微軟正黑體"/>
            </a:endParaRPr>
          </a:p>
          <a:p>
            <a:pPr marL="97790" marR="391795">
              <a:lnSpc>
                <a:spcPct val="100000"/>
              </a:lnSpc>
            </a:pPr>
            <a:r>
              <a:rPr sz="1100" spc="-15" dirty="0">
                <a:solidFill>
                  <a:srgbClr val="252525"/>
                </a:solidFill>
                <a:latin typeface="微軟正黑體"/>
                <a:cs typeface="微軟正黑體"/>
              </a:rPr>
              <a:t>相較於目前的準確度(感官值約</a:t>
            </a:r>
            <a:r>
              <a:rPr sz="1100" spc="-50" dirty="0">
                <a:solidFill>
                  <a:srgbClr val="252525"/>
                </a:solidFill>
                <a:latin typeface="微軟正黑體"/>
                <a:cs typeface="微軟正黑體"/>
              </a:rPr>
              <a:t> </a:t>
            </a:r>
            <a:r>
              <a:rPr sz="1100" dirty="0">
                <a:solidFill>
                  <a:srgbClr val="252525"/>
                </a:solidFill>
                <a:latin typeface="微軟正黑體"/>
                <a:cs typeface="微軟正黑體"/>
              </a:rPr>
              <a:t>70</a:t>
            </a:r>
            <a:r>
              <a:rPr sz="1100" spc="-10" dirty="0">
                <a:solidFill>
                  <a:srgbClr val="252525"/>
                </a:solidFill>
                <a:latin typeface="微軟正黑體"/>
                <a:cs typeface="微軟正黑體"/>
              </a:rPr>
              <a:t>%)，提高預測準確性</a:t>
            </a:r>
            <a:endParaRPr sz="1100">
              <a:latin typeface="微軟正黑體"/>
              <a:cs typeface="微軟正黑體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429511" y="1897379"/>
            <a:ext cx="2676525" cy="2184400"/>
          </a:xfrm>
          <a:custGeom>
            <a:avLst/>
            <a:gdLst/>
            <a:ahLst/>
            <a:cxnLst/>
            <a:rect l="l" t="t" r="r" b="b"/>
            <a:pathLst>
              <a:path w="2676525" h="2184400">
                <a:moveTo>
                  <a:pt x="0" y="2183892"/>
                </a:moveTo>
                <a:lnTo>
                  <a:pt x="2676143" y="2183892"/>
                </a:lnTo>
                <a:lnTo>
                  <a:pt x="2676143" y="0"/>
                </a:lnTo>
                <a:lnTo>
                  <a:pt x="0" y="0"/>
                </a:lnTo>
                <a:lnTo>
                  <a:pt x="0" y="2183892"/>
                </a:lnTo>
                <a:close/>
              </a:path>
            </a:pathLst>
          </a:custGeom>
          <a:ln w="9144">
            <a:solidFill>
              <a:srgbClr val="006FC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1588516" y="5551296"/>
            <a:ext cx="2363470" cy="637540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49530" rIns="0" bIns="0" rtlCol="0">
            <a:spAutoFit/>
          </a:bodyPr>
          <a:lstStyle/>
          <a:p>
            <a:pPr marL="97790">
              <a:lnSpc>
                <a:spcPct val="100000"/>
              </a:lnSpc>
              <a:spcBef>
                <a:spcPts val="390"/>
              </a:spcBef>
            </a:pPr>
            <a:r>
              <a:rPr sz="1100" u="sng" dirty="0">
                <a:solidFill>
                  <a:srgbClr val="252525"/>
                </a:solidFill>
                <a:uFill>
                  <a:solidFill>
                    <a:srgbClr val="252525"/>
                  </a:solidFill>
                </a:uFill>
                <a:latin typeface="微軟正黑體"/>
                <a:cs typeface="微軟正黑體"/>
              </a:rPr>
              <a:t>小批量製造設備</a:t>
            </a:r>
            <a:r>
              <a:rPr sz="1100" u="sng" spc="-50" dirty="0">
                <a:solidFill>
                  <a:srgbClr val="252525"/>
                </a:solidFill>
                <a:uFill>
                  <a:solidFill>
                    <a:srgbClr val="252525"/>
                  </a:solidFill>
                </a:uFill>
                <a:latin typeface="微軟正黑體"/>
                <a:cs typeface="微軟正黑體"/>
              </a:rPr>
              <a:t>Z</a:t>
            </a:r>
            <a:endParaRPr sz="1100">
              <a:latin typeface="微軟正黑體"/>
              <a:cs typeface="微軟正黑體"/>
            </a:endParaRPr>
          </a:p>
          <a:p>
            <a:pPr marL="97790">
              <a:lnSpc>
                <a:spcPct val="100000"/>
              </a:lnSpc>
            </a:pPr>
            <a:r>
              <a:rPr sz="1100" spc="-5" dirty="0">
                <a:solidFill>
                  <a:srgbClr val="252525"/>
                </a:solidFill>
                <a:latin typeface="微軟正黑體"/>
                <a:cs typeface="微軟正黑體"/>
              </a:rPr>
              <a:t>預測精確度低於製造設備</a:t>
            </a:r>
            <a:r>
              <a:rPr sz="1100" spc="-50" dirty="0">
                <a:solidFill>
                  <a:srgbClr val="252525"/>
                </a:solidFill>
                <a:latin typeface="微軟正黑體"/>
                <a:cs typeface="微軟正黑體"/>
              </a:rPr>
              <a:t>A</a:t>
            </a:r>
            <a:endParaRPr sz="1100">
              <a:latin typeface="微軟正黑體"/>
              <a:cs typeface="微軟正黑體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429511" y="4140708"/>
            <a:ext cx="2676525" cy="2185670"/>
          </a:xfrm>
          <a:prstGeom prst="rect">
            <a:avLst/>
          </a:prstGeom>
          <a:solidFill>
            <a:srgbClr val="F1F1F1"/>
          </a:solidFill>
          <a:ln w="9144">
            <a:solidFill>
              <a:srgbClr val="006FC0"/>
            </a:solidFill>
          </a:ln>
        </p:spPr>
        <p:txBody>
          <a:bodyPr vert="horz" wrap="square" lIns="0" tIns="571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45"/>
              </a:spcBef>
            </a:pPr>
            <a:endParaRPr sz="1400">
              <a:latin typeface="Times New Roman"/>
              <a:cs typeface="Times New Roman"/>
            </a:endParaRPr>
          </a:p>
          <a:p>
            <a:pPr marL="709930">
              <a:lnSpc>
                <a:spcPct val="100000"/>
              </a:lnSpc>
            </a:pPr>
            <a:r>
              <a:rPr sz="1400" b="1" spc="-10" dirty="0">
                <a:solidFill>
                  <a:srgbClr val="252525"/>
                </a:solidFill>
                <a:latin typeface="微軟正黑體"/>
                <a:cs typeface="微軟正黑體"/>
              </a:rPr>
              <a:t>AI</a:t>
            </a:r>
            <a:r>
              <a:rPr sz="1400" b="1" spc="-20" dirty="0">
                <a:solidFill>
                  <a:srgbClr val="252525"/>
                </a:solidFill>
                <a:latin typeface="微軟正黑體"/>
                <a:cs typeface="微軟正黑體"/>
              </a:rPr>
              <a:t>模型預測結果</a:t>
            </a:r>
            <a:endParaRPr sz="1400">
              <a:latin typeface="微軟正黑體"/>
              <a:cs typeface="微軟正黑體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593850" y="1866537"/>
            <a:ext cx="2346960" cy="585470"/>
          </a:xfrm>
          <a:prstGeom prst="rect">
            <a:avLst/>
          </a:prstGeom>
        </p:spPr>
        <p:txBody>
          <a:bodyPr vert="horz" wrap="square" lIns="0" tIns="1003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790"/>
              </a:spcBef>
            </a:pPr>
            <a:r>
              <a:rPr sz="1400" b="1" dirty="0">
                <a:solidFill>
                  <a:srgbClr val="252525"/>
                </a:solidFill>
                <a:latin typeface="微軟正黑體"/>
                <a:cs typeface="微軟正黑體"/>
              </a:rPr>
              <a:t>用於建立</a:t>
            </a:r>
            <a:r>
              <a:rPr sz="1400" b="1" spc="-10" dirty="0">
                <a:solidFill>
                  <a:srgbClr val="252525"/>
                </a:solidFill>
                <a:latin typeface="微軟正黑體"/>
                <a:cs typeface="微軟正黑體"/>
              </a:rPr>
              <a:t>AI</a:t>
            </a:r>
            <a:r>
              <a:rPr sz="1400" b="1" spc="-15" dirty="0">
                <a:solidFill>
                  <a:srgbClr val="252525"/>
                </a:solidFill>
                <a:latin typeface="微軟正黑體"/>
                <a:cs typeface="微軟正黑體"/>
              </a:rPr>
              <a:t>預測模型的資料組</a:t>
            </a:r>
            <a:endParaRPr sz="1400">
              <a:latin typeface="微軟正黑體"/>
              <a:cs typeface="微軟正黑體"/>
            </a:endParaRPr>
          </a:p>
          <a:p>
            <a:pPr marL="433705">
              <a:lnSpc>
                <a:spcPct val="100000"/>
              </a:lnSpc>
              <a:spcBef>
                <a:spcPts val="595"/>
              </a:spcBef>
              <a:tabLst>
                <a:tab pos="1389380" algn="l"/>
                <a:tab pos="1928495" algn="l"/>
              </a:tabLst>
            </a:pPr>
            <a:r>
              <a:rPr sz="1200" b="1" spc="-10" dirty="0">
                <a:solidFill>
                  <a:srgbClr val="252525"/>
                </a:solidFill>
                <a:latin typeface="微軟正黑體"/>
                <a:cs typeface="微軟正黑體"/>
              </a:rPr>
              <a:t>內</a:t>
            </a:r>
            <a:r>
              <a:rPr sz="1200" b="1" spc="-50" dirty="0">
                <a:solidFill>
                  <a:srgbClr val="252525"/>
                </a:solidFill>
                <a:latin typeface="微軟正黑體"/>
                <a:cs typeface="微軟正黑體"/>
              </a:rPr>
              <a:t>容</a:t>
            </a:r>
            <a:r>
              <a:rPr sz="1200" b="1" dirty="0">
                <a:solidFill>
                  <a:srgbClr val="252525"/>
                </a:solidFill>
                <a:latin typeface="微軟正黑體"/>
                <a:cs typeface="微軟正黑體"/>
              </a:rPr>
              <a:t>	</a:t>
            </a:r>
            <a:r>
              <a:rPr sz="1200" b="1" spc="-10" dirty="0">
                <a:solidFill>
                  <a:srgbClr val="252525"/>
                </a:solidFill>
                <a:latin typeface="微軟正黑體"/>
                <a:cs typeface="微軟正黑體"/>
              </a:rPr>
              <a:t>數</a:t>
            </a:r>
            <a:r>
              <a:rPr sz="1200" b="1" spc="-50" dirty="0">
                <a:solidFill>
                  <a:srgbClr val="252525"/>
                </a:solidFill>
                <a:latin typeface="微軟正黑體"/>
                <a:cs typeface="微軟正黑體"/>
              </a:rPr>
              <a:t>值</a:t>
            </a:r>
            <a:r>
              <a:rPr sz="1200" b="1" dirty="0">
                <a:solidFill>
                  <a:srgbClr val="252525"/>
                </a:solidFill>
                <a:latin typeface="微軟正黑體"/>
                <a:cs typeface="微軟正黑體"/>
              </a:rPr>
              <a:t>	</a:t>
            </a:r>
            <a:r>
              <a:rPr sz="1200" b="1" spc="-10" dirty="0">
                <a:solidFill>
                  <a:srgbClr val="252525"/>
                </a:solidFill>
                <a:latin typeface="微軟正黑體"/>
                <a:cs typeface="微軟正黑體"/>
              </a:rPr>
              <a:t>單</a:t>
            </a:r>
            <a:r>
              <a:rPr sz="1200" b="1" spc="-50" dirty="0">
                <a:solidFill>
                  <a:srgbClr val="252525"/>
                </a:solidFill>
                <a:latin typeface="微軟正黑體"/>
                <a:cs typeface="微軟正黑體"/>
              </a:rPr>
              <a:t>位</a:t>
            </a:r>
            <a:endParaRPr sz="1200">
              <a:latin typeface="微軟正黑體"/>
              <a:cs typeface="微軟正黑體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4305300" y="1417319"/>
            <a:ext cx="2809240" cy="431800"/>
          </a:xfrm>
          <a:custGeom>
            <a:avLst/>
            <a:gdLst/>
            <a:ahLst/>
            <a:cxnLst/>
            <a:rect l="l" t="t" r="r" b="b"/>
            <a:pathLst>
              <a:path w="2809240" h="431800">
                <a:moveTo>
                  <a:pt x="2802508" y="0"/>
                </a:moveTo>
                <a:lnTo>
                  <a:pt x="6223" y="0"/>
                </a:lnTo>
                <a:lnTo>
                  <a:pt x="0" y="6222"/>
                </a:lnTo>
                <a:lnTo>
                  <a:pt x="0" y="13969"/>
                </a:lnTo>
                <a:lnTo>
                  <a:pt x="0" y="425068"/>
                </a:lnTo>
                <a:lnTo>
                  <a:pt x="6223" y="431291"/>
                </a:lnTo>
                <a:lnTo>
                  <a:pt x="2802508" y="431291"/>
                </a:lnTo>
                <a:lnTo>
                  <a:pt x="2808731" y="425068"/>
                </a:lnTo>
                <a:lnTo>
                  <a:pt x="2808731" y="6222"/>
                </a:lnTo>
                <a:lnTo>
                  <a:pt x="2802508" y="0"/>
                </a:lnTo>
                <a:close/>
              </a:path>
            </a:pathLst>
          </a:custGeom>
          <a:solidFill>
            <a:srgbClr val="006F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 txBox="1"/>
          <p:nvPr/>
        </p:nvSpPr>
        <p:spPr>
          <a:xfrm>
            <a:off x="4739132" y="1036777"/>
            <a:ext cx="2570480" cy="7251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15" dirty="0">
                <a:latin typeface="微軟正黑體"/>
                <a:cs typeface="微軟正黑體"/>
              </a:rPr>
              <a:t>以設備預測性維護為例</a:t>
            </a:r>
            <a:endParaRPr sz="2000">
              <a:latin typeface="微軟正黑體"/>
              <a:cs typeface="微軟正黑體"/>
            </a:endParaRPr>
          </a:p>
          <a:p>
            <a:pPr marL="74295">
              <a:lnSpc>
                <a:spcPct val="100000"/>
              </a:lnSpc>
              <a:spcBef>
                <a:spcPts val="1180"/>
              </a:spcBef>
            </a:pPr>
            <a:r>
              <a:rPr sz="1600" b="1" spc="-10" dirty="0">
                <a:solidFill>
                  <a:srgbClr val="FFFFFF"/>
                </a:solidFill>
                <a:latin typeface="微軟正黑體"/>
                <a:cs typeface="微軟正黑體"/>
              </a:rPr>
              <a:t>6</a:t>
            </a:r>
            <a:r>
              <a:rPr sz="1600" b="1" spc="-30" dirty="0">
                <a:solidFill>
                  <a:srgbClr val="FFFFFF"/>
                </a:solidFill>
                <a:latin typeface="微軟正黑體"/>
                <a:cs typeface="微軟正黑體"/>
              </a:rPr>
              <a:t>.確認實務運作模式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4305300" y="1848611"/>
            <a:ext cx="2809240" cy="4537075"/>
          </a:xfrm>
          <a:custGeom>
            <a:avLst/>
            <a:gdLst/>
            <a:ahLst/>
            <a:cxnLst/>
            <a:rect l="l" t="t" r="r" b="b"/>
            <a:pathLst>
              <a:path w="2809240" h="4537075">
                <a:moveTo>
                  <a:pt x="2808731" y="0"/>
                </a:moveTo>
                <a:lnTo>
                  <a:pt x="0" y="0"/>
                </a:lnTo>
                <a:lnTo>
                  <a:pt x="0" y="4536948"/>
                </a:lnTo>
                <a:lnTo>
                  <a:pt x="2808731" y="4536948"/>
                </a:lnTo>
                <a:lnTo>
                  <a:pt x="2808731" y="0"/>
                </a:lnTo>
                <a:close/>
              </a:path>
            </a:pathLst>
          </a:custGeom>
          <a:solidFill>
            <a:srgbClr val="F1F1F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4526660" y="4795392"/>
            <a:ext cx="1153160" cy="848360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48260" rIns="0" bIns="0" rtlCol="0">
            <a:spAutoFit/>
          </a:bodyPr>
          <a:lstStyle/>
          <a:p>
            <a:pPr marL="98425" marR="132080">
              <a:lnSpc>
                <a:spcPct val="100000"/>
              </a:lnSpc>
              <a:spcBef>
                <a:spcPts val="380"/>
              </a:spcBef>
            </a:pPr>
            <a:r>
              <a:rPr sz="1200" spc="-10" dirty="0">
                <a:solidFill>
                  <a:srgbClr val="252525"/>
                </a:solidFill>
                <a:latin typeface="微軟正黑體"/>
                <a:cs typeface="微軟正黑體"/>
              </a:rPr>
              <a:t>增加感測器數</a:t>
            </a:r>
            <a:r>
              <a:rPr sz="1200" spc="-50" dirty="0">
                <a:solidFill>
                  <a:srgbClr val="252525"/>
                </a:solidFill>
                <a:latin typeface="微軟正黑體"/>
                <a:cs typeface="微軟正黑體"/>
              </a:rPr>
              <a:t>據</a:t>
            </a:r>
            <a:endParaRPr sz="1200">
              <a:latin typeface="微軟正黑體"/>
              <a:cs typeface="微軟正黑體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376928" y="1897379"/>
            <a:ext cx="2676525" cy="2184400"/>
          </a:xfrm>
          <a:prstGeom prst="rect">
            <a:avLst/>
          </a:prstGeom>
          <a:ln w="9144">
            <a:solidFill>
              <a:srgbClr val="006FC0"/>
            </a:solidFill>
          </a:ln>
        </p:spPr>
        <p:txBody>
          <a:bodyPr vert="horz" wrap="square" lIns="0" tIns="69850" rIns="0" bIns="0" rtlCol="0">
            <a:spAutoFit/>
          </a:bodyPr>
          <a:lstStyle/>
          <a:p>
            <a:pPr marR="392430" algn="r">
              <a:lnSpc>
                <a:spcPct val="100000"/>
              </a:lnSpc>
              <a:spcBef>
                <a:spcPts val="550"/>
              </a:spcBef>
            </a:pPr>
            <a:r>
              <a:rPr sz="1400" b="1" spc="-10" dirty="0">
                <a:solidFill>
                  <a:srgbClr val="252525"/>
                </a:solidFill>
                <a:latin typeface="微軟正黑體"/>
                <a:cs typeface="微軟正黑體"/>
              </a:rPr>
              <a:t>AI</a:t>
            </a:r>
            <a:r>
              <a:rPr sz="1400" b="1" spc="-5" dirty="0">
                <a:solidFill>
                  <a:srgbClr val="252525"/>
                </a:solidFill>
                <a:latin typeface="微軟正黑體"/>
                <a:cs typeface="微軟正黑體"/>
              </a:rPr>
              <a:t>模型可以用於商業嗎?</a:t>
            </a:r>
            <a:endParaRPr sz="1400">
              <a:latin typeface="微軟正黑體"/>
              <a:cs typeface="微軟正黑體"/>
            </a:endParaRPr>
          </a:p>
          <a:p>
            <a:pPr marR="353060" algn="r">
              <a:lnSpc>
                <a:spcPct val="100000"/>
              </a:lnSpc>
              <a:spcBef>
                <a:spcPts val="595"/>
              </a:spcBef>
              <a:tabLst>
                <a:tab pos="1195705" algn="l"/>
              </a:tabLst>
            </a:pPr>
            <a:r>
              <a:rPr sz="1200" b="1" spc="-10" dirty="0">
                <a:solidFill>
                  <a:srgbClr val="252525"/>
                </a:solidFill>
                <a:latin typeface="微軟正黑體"/>
                <a:cs typeface="微軟正黑體"/>
              </a:rPr>
              <a:t>內</a:t>
            </a:r>
            <a:r>
              <a:rPr sz="1200" b="1" spc="-50" dirty="0">
                <a:solidFill>
                  <a:srgbClr val="252525"/>
                </a:solidFill>
                <a:latin typeface="微軟正黑體"/>
                <a:cs typeface="微軟正黑體"/>
              </a:rPr>
              <a:t>容</a:t>
            </a:r>
            <a:r>
              <a:rPr sz="1200" b="1" dirty="0">
                <a:solidFill>
                  <a:srgbClr val="252525"/>
                </a:solidFill>
                <a:latin typeface="微軟正黑體"/>
                <a:cs typeface="微軟正黑體"/>
              </a:rPr>
              <a:t>	</a:t>
            </a:r>
            <a:r>
              <a:rPr sz="1200" b="1" spc="-10" dirty="0">
                <a:solidFill>
                  <a:srgbClr val="252525"/>
                </a:solidFill>
                <a:latin typeface="微軟正黑體"/>
                <a:cs typeface="微軟正黑體"/>
              </a:rPr>
              <a:t>業務流</a:t>
            </a:r>
            <a:r>
              <a:rPr sz="1200" b="1" spc="-50" dirty="0">
                <a:solidFill>
                  <a:srgbClr val="252525"/>
                </a:solidFill>
                <a:latin typeface="微軟正黑體"/>
                <a:cs typeface="微軟正黑體"/>
              </a:rPr>
              <a:t>程</a:t>
            </a:r>
            <a:endParaRPr sz="1200">
              <a:latin typeface="微軟正黑體"/>
              <a:cs typeface="微軟正黑體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5766308" y="1417319"/>
            <a:ext cx="4958080" cy="2593340"/>
            <a:chOff x="5766308" y="1417319"/>
            <a:chExt cx="4958080" cy="2593340"/>
          </a:xfrm>
        </p:grpSpPr>
        <p:sp>
          <p:nvSpPr>
            <p:cNvPr id="18" name="object 18"/>
            <p:cNvSpPr/>
            <p:nvPr/>
          </p:nvSpPr>
          <p:spPr>
            <a:xfrm>
              <a:off x="5791708" y="2471419"/>
              <a:ext cx="1163320" cy="1513840"/>
            </a:xfrm>
            <a:custGeom>
              <a:avLst/>
              <a:gdLst/>
              <a:ahLst/>
              <a:cxnLst/>
              <a:rect l="l" t="t" r="r" b="b"/>
              <a:pathLst>
                <a:path w="1163320" h="1513839">
                  <a:moveTo>
                    <a:pt x="1163065" y="0"/>
                  </a:moveTo>
                  <a:lnTo>
                    <a:pt x="0" y="0"/>
                  </a:lnTo>
                  <a:lnTo>
                    <a:pt x="0" y="1513585"/>
                  </a:lnTo>
                  <a:lnTo>
                    <a:pt x="1163065" y="1513585"/>
                  </a:lnTo>
                  <a:lnTo>
                    <a:pt x="116306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785358" y="2465069"/>
              <a:ext cx="1176020" cy="1539240"/>
            </a:xfrm>
            <a:custGeom>
              <a:avLst/>
              <a:gdLst/>
              <a:ahLst/>
              <a:cxnLst/>
              <a:rect l="l" t="t" r="r" b="b"/>
              <a:pathLst>
                <a:path w="1176020" h="1539239">
                  <a:moveTo>
                    <a:pt x="6350" y="0"/>
                  </a:moveTo>
                  <a:lnTo>
                    <a:pt x="6350" y="1538985"/>
                  </a:lnTo>
                </a:path>
                <a:path w="1176020" h="1539239">
                  <a:moveTo>
                    <a:pt x="1169415" y="0"/>
                  </a:moveTo>
                  <a:lnTo>
                    <a:pt x="1169415" y="1538985"/>
                  </a:lnTo>
                </a:path>
                <a:path w="1176020" h="1539239">
                  <a:moveTo>
                    <a:pt x="0" y="6350"/>
                  </a:moveTo>
                  <a:lnTo>
                    <a:pt x="1175765" y="6350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5785358" y="3985005"/>
              <a:ext cx="1176020" cy="0"/>
            </a:xfrm>
            <a:custGeom>
              <a:avLst/>
              <a:gdLst/>
              <a:ahLst/>
              <a:cxnLst/>
              <a:rect l="l" t="t" r="r" b="b"/>
              <a:pathLst>
                <a:path w="1176020">
                  <a:moveTo>
                    <a:pt x="0" y="0"/>
                  </a:moveTo>
                  <a:lnTo>
                    <a:pt x="1175765" y="0"/>
                  </a:lnTo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7254240" y="1417319"/>
              <a:ext cx="3470275" cy="431800"/>
            </a:xfrm>
            <a:custGeom>
              <a:avLst/>
              <a:gdLst/>
              <a:ahLst/>
              <a:cxnLst/>
              <a:rect l="l" t="t" r="r" b="b"/>
              <a:pathLst>
                <a:path w="3470275" h="431800">
                  <a:moveTo>
                    <a:pt x="3463925" y="0"/>
                  </a:moveTo>
                  <a:lnTo>
                    <a:pt x="6223" y="0"/>
                  </a:lnTo>
                  <a:lnTo>
                    <a:pt x="0" y="6222"/>
                  </a:lnTo>
                  <a:lnTo>
                    <a:pt x="0" y="13969"/>
                  </a:lnTo>
                  <a:lnTo>
                    <a:pt x="0" y="425068"/>
                  </a:lnTo>
                  <a:lnTo>
                    <a:pt x="6223" y="431291"/>
                  </a:lnTo>
                  <a:lnTo>
                    <a:pt x="3463925" y="431291"/>
                  </a:lnTo>
                  <a:lnTo>
                    <a:pt x="3470148" y="425068"/>
                  </a:lnTo>
                  <a:lnTo>
                    <a:pt x="3470148" y="6222"/>
                  </a:lnTo>
                  <a:lnTo>
                    <a:pt x="3463925" y="0"/>
                  </a:lnTo>
                  <a:close/>
                </a:path>
              </a:pathLst>
            </a:custGeom>
            <a:solidFill>
              <a:srgbClr val="006F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5808217" y="4795392"/>
            <a:ext cx="1153160" cy="848360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48260" rIns="0" bIns="0" rtlCol="0">
            <a:spAutoFit/>
          </a:bodyPr>
          <a:lstStyle/>
          <a:p>
            <a:pPr marL="98425" marR="132080">
              <a:lnSpc>
                <a:spcPct val="100000"/>
              </a:lnSpc>
              <a:spcBef>
                <a:spcPts val="380"/>
              </a:spcBef>
            </a:pPr>
            <a:r>
              <a:rPr sz="1200" spc="-10" dirty="0">
                <a:solidFill>
                  <a:srgbClr val="252525"/>
                </a:solidFill>
                <a:latin typeface="微軟正黑體"/>
                <a:cs typeface="微軟正黑體"/>
              </a:rPr>
              <a:t>可能與維護/故障相關的溫度資料、電流</a:t>
            </a:r>
            <a:r>
              <a:rPr sz="1200" spc="-20" dirty="0">
                <a:solidFill>
                  <a:srgbClr val="252525"/>
                </a:solidFill>
                <a:latin typeface="微軟正黑體"/>
                <a:cs typeface="微軟正黑體"/>
              </a:rPr>
              <a:t>資料等</a:t>
            </a:r>
            <a:endParaRPr sz="1200">
              <a:latin typeface="微軟正黑體"/>
              <a:cs typeface="微軟正黑體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8448802" y="1477771"/>
            <a:ext cx="108267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25" dirty="0">
                <a:solidFill>
                  <a:srgbClr val="FFFFFF"/>
                </a:solidFill>
                <a:latin typeface="微軟正黑體"/>
                <a:cs typeface="微軟正黑體"/>
              </a:rPr>
              <a:t>7</a:t>
            </a:r>
            <a:r>
              <a:rPr sz="1800" b="1" spc="-10" dirty="0">
                <a:solidFill>
                  <a:srgbClr val="FFFFFF"/>
                </a:solidFill>
                <a:latin typeface="微軟正黑體"/>
                <a:cs typeface="微軟正黑體"/>
              </a:rPr>
              <a:t>.計算</a:t>
            </a:r>
            <a:r>
              <a:rPr sz="1800" b="1" spc="-25" dirty="0">
                <a:solidFill>
                  <a:srgbClr val="FFFFFF"/>
                </a:solidFill>
                <a:latin typeface="微軟正黑體"/>
                <a:cs typeface="微軟正黑體"/>
              </a:rPr>
              <a:t>ROI</a:t>
            </a:r>
            <a:endParaRPr sz="1800">
              <a:latin typeface="微軟正黑體"/>
              <a:cs typeface="微軟正黑體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7254240" y="1848611"/>
            <a:ext cx="3470275" cy="4537075"/>
            <a:chOff x="7254240" y="1848611"/>
            <a:chExt cx="3470275" cy="4537075"/>
          </a:xfrm>
        </p:grpSpPr>
        <p:sp>
          <p:nvSpPr>
            <p:cNvPr id="25" name="object 25"/>
            <p:cNvSpPr/>
            <p:nvPr/>
          </p:nvSpPr>
          <p:spPr>
            <a:xfrm>
              <a:off x="7254240" y="1848611"/>
              <a:ext cx="3470275" cy="4537075"/>
            </a:xfrm>
            <a:custGeom>
              <a:avLst/>
              <a:gdLst/>
              <a:ahLst/>
              <a:cxnLst/>
              <a:rect l="l" t="t" r="r" b="b"/>
              <a:pathLst>
                <a:path w="3470275" h="4537075">
                  <a:moveTo>
                    <a:pt x="3470148" y="0"/>
                  </a:moveTo>
                  <a:lnTo>
                    <a:pt x="0" y="0"/>
                  </a:lnTo>
                  <a:lnTo>
                    <a:pt x="0" y="4536948"/>
                  </a:lnTo>
                  <a:lnTo>
                    <a:pt x="3470148" y="4536948"/>
                  </a:lnTo>
                  <a:lnTo>
                    <a:pt x="3470148" y="0"/>
                  </a:lnTo>
                  <a:close/>
                </a:path>
              </a:pathLst>
            </a:custGeom>
            <a:solidFill>
              <a:srgbClr val="F1F1F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7345680" y="1897379"/>
              <a:ext cx="3307079" cy="1483360"/>
            </a:xfrm>
            <a:custGeom>
              <a:avLst/>
              <a:gdLst/>
              <a:ahLst/>
              <a:cxnLst/>
              <a:rect l="l" t="t" r="r" b="b"/>
              <a:pathLst>
                <a:path w="3307079" h="1483360">
                  <a:moveTo>
                    <a:pt x="0" y="1482852"/>
                  </a:moveTo>
                  <a:lnTo>
                    <a:pt x="3307079" y="1482852"/>
                  </a:lnTo>
                  <a:lnTo>
                    <a:pt x="3307079" y="0"/>
                  </a:lnTo>
                  <a:lnTo>
                    <a:pt x="0" y="0"/>
                  </a:lnTo>
                  <a:lnTo>
                    <a:pt x="0" y="1482852"/>
                  </a:lnTo>
                  <a:close/>
                </a:path>
              </a:pathLst>
            </a:custGeom>
            <a:ln w="9144">
              <a:solidFill>
                <a:srgbClr val="006FC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27" name="object 27"/>
          <p:cNvGraphicFramePr>
            <a:graphicFrameLocks noGrp="1"/>
          </p:cNvGraphicFramePr>
          <p:nvPr/>
        </p:nvGraphicFramePr>
        <p:xfrm>
          <a:off x="7341107" y="5227320"/>
          <a:ext cx="3307713" cy="109347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84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91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401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8770">
                <a:tc gridSpan="3"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530"/>
                        </a:spcBef>
                      </a:pPr>
                      <a:r>
                        <a:rPr sz="1400" b="1" spc="-1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投資回收計畫</a:t>
                      </a:r>
                      <a:endParaRPr sz="1400">
                        <a:latin typeface="微軟正黑體"/>
                        <a:cs typeface="微軟正黑體"/>
                      </a:endParaRPr>
                    </a:p>
                  </a:txBody>
                  <a:tcPr marL="0" marR="0" marT="67310" marB="0">
                    <a:lnL w="9525">
                      <a:solidFill>
                        <a:srgbClr val="006FC0"/>
                      </a:solidFill>
                      <a:prstDash val="solid"/>
                    </a:lnL>
                    <a:lnR w="9525">
                      <a:solidFill>
                        <a:srgbClr val="006FC0"/>
                      </a:solidFill>
                      <a:prstDash val="solid"/>
                    </a:lnR>
                    <a:lnT w="9525">
                      <a:solidFill>
                        <a:srgbClr val="006FC0"/>
                      </a:solidFill>
                      <a:prstDash val="solid"/>
                    </a:lnT>
                    <a:solidFill>
                      <a:srgbClr val="F1F1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47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6FC0"/>
                      </a:solidFill>
                      <a:prstDash val="solid"/>
                    </a:lnL>
                    <a:lnB w="9525">
                      <a:solidFill>
                        <a:srgbClr val="006FC0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98425" marR="34925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r>
                        <a:rPr sz="1050" spc="-15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最初幾個月，由於業務流程審查和資料準備，工作量會增加；但</a:t>
                      </a:r>
                      <a:r>
                        <a:rPr sz="1050" spc="-5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之後即使每月</a:t>
                      </a:r>
                      <a:r>
                        <a:rPr sz="1050" spc="-1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4,000元也會</a:t>
                      </a:r>
                      <a:endParaRPr sz="1050">
                        <a:latin typeface="微軟正黑體"/>
                        <a:cs typeface="微軟正黑體"/>
                      </a:endParaRPr>
                    </a:p>
                    <a:p>
                      <a:pPr marL="98425">
                        <a:lnSpc>
                          <a:spcPct val="100000"/>
                        </a:lnSpc>
                      </a:pPr>
                      <a:r>
                        <a:rPr sz="1050" spc="-15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更有利！</a:t>
                      </a:r>
                      <a:endParaRPr sz="1050">
                        <a:latin typeface="微軟正黑體"/>
                        <a:cs typeface="微軟正黑體"/>
                      </a:endParaRPr>
                    </a:p>
                  </a:txBody>
                  <a:tcPr marL="0" marR="0" marT="49530" marB="0">
                    <a:lnR w="57150">
                      <a:solidFill>
                        <a:srgbClr val="FFFFFF"/>
                      </a:solidFill>
                      <a:prstDash val="solid"/>
                    </a:lnR>
                    <a:lnB w="9525">
                      <a:solidFill>
                        <a:srgbClr val="006FC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57150">
                      <a:solidFill>
                        <a:srgbClr val="FFFFFF"/>
                      </a:solidFill>
                      <a:prstDash val="solid"/>
                    </a:lnL>
                    <a:lnR w="9525">
                      <a:solidFill>
                        <a:srgbClr val="006FC0"/>
                      </a:solidFill>
                      <a:prstDash val="solid"/>
                    </a:lnR>
                    <a:lnB w="9525">
                      <a:solidFill>
                        <a:srgbClr val="006FC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28" name="object 28"/>
          <p:cNvGrpSpPr/>
          <p:nvPr/>
        </p:nvGrpSpPr>
        <p:grpSpPr>
          <a:xfrm>
            <a:off x="7384795" y="2458720"/>
            <a:ext cx="1413510" cy="579120"/>
            <a:chOff x="7384795" y="2458720"/>
            <a:chExt cx="1413510" cy="579120"/>
          </a:xfrm>
        </p:grpSpPr>
        <p:sp>
          <p:nvSpPr>
            <p:cNvPr id="29" name="object 29"/>
            <p:cNvSpPr/>
            <p:nvPr/>
          </p:nvSpPr>
          <p:spPr>
            <a:xfrm>
              <a:off x="7410195" y="2471445"/>
              <a:ext cx="1362710" cy="541020"/>
            </a:xfrm>
            <a:custGeom>
              <a:avLst/>
              <a:gdLst/>
              <a:ahLst/>
              <a:cxnLst/>
              <a:rect l="l" t="t" r="r" b="b"/>
              <a:pathLst>
                <a:path w="1362709" h="541019">
                  <a:moveTo>
                    <a:pt x="1362202" y="0"/>
                  </a:moveTo>
                  <a:lnTo>
                    <a:pt x="0" y="0"/>
                  </a:lnTo>
                  <a:lnTo>
                    <a:pt x="0" y="540867"/>
                  </a:lnTo>
                  <a:lnTo>
                    <a:pt x="1362202" y="540867"/>
                  </a:lnTo>
                  <a:lnTo>
                    <a:pt x="136220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7403845" y="2465070"/>
              <a:ext cx="1375410" cy="566420"/>
            </a:xfrm>
            <a:custGeom>
              <a:avLst/>
              <a:gdLst/>
              <a:ahLst/>
              <a:cxnLst/>
              <a:rect l="l" t="t" r="r" b="b"/>
              <a:pathLst>
                <a:path w="1375409" h="566419">
                  <a:moveTo>
                    <a:pt x="6350" y="0"/>
                  </a:moveTo>
                  <a:lnTo>
                    <a:pt x="6350" y="566292"/>
                  </a:lnTo>
                </a:path>
                <a:path w="1375409" h="566419">
                  <a:moveTo>
                    <a:pt x="1368552" y="0"/>
                  </a:moveTo>
                  <a:lnTo>
                    <a:pt x="1368552" y="566292"/>
                  </a:lnTo>
                </a:path>
                <a:path w="1375409" h="566419">
                  <a:moveTo>
                    <a:pt x="0" y="6350"/>
                  </a:moveTo>
                  <a:lnTo>
                    <a:pt x="1374902" y="6350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7403845" y="3012313"/>
              <a:ext cx="1375410" cy="0"/>
            </a:xfrm>
            <a:custGeom>
              <a:avLst/>
              <a:gdLst/>
              <a:ahLst/>
              <a:cxnLst/>
              <a:rect l="l" t="t" r="r" b="b"/>
              <a:pathLst>
                <a:path w="1375409">
                  <a:moveTo>
                    <a:pt x="0" y="0"/>
                  </a:moveTo>
                  <a:lnTo>
                    <a:pt x="1374902" y="0"/>
                  </a:lnTo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7489952" y="2565272"/>
            <a:ext cx="1097280" cy="3467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1050" spc="-15" dirty="0">
                <a:solidFill>
                  <a:srgbClr val="252525"/>
                </a:solidFill>
                <a:latin typeface="微軟正黑體"/>
                <a:cs typeface="微軟正黑體"/>
              </a:rPr>
              <a:t>減少機器檢查所需</a:t>
            </a:r>
            <a:r>
              <a:rPr sz="1050" spc="-20" dirty="0">
                <a:solidFill>
                  <a:srgbClr val="252525"/>
                </a:solidFill>
                <a:latin typeface="微軟正黑體"/>
                <a:cs typeface="微軟正黑體"/>
              </a:rPr>
              <a:t>的工時</a:t>
            </a:r>
            <a:endParaRPr sz="1050">
              <a:latin typeface="微軟正黑體"/>
              <a:cs typeface="微軟正黑體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7932801" y="1866537"/>
            <a:ext cx="2126615" cy="585470"/>
          </a:xfrm>
          <a:prstGeom prst="rect">
            <a:avLst/>
          </a:prstGeom>
        </p:spPr>
        <p:txBody>
          <a:bodyPr vert="horz" wrap="square" lIns="0" tIns="100330" rIns="0" bIns="0" rtlCol="0">
            <a:spAutoFit/>
          </a:bodyPr>
          <a:lstStyle/>
          <a:p>
            <a:pPr marL="83820">
              <a:lnSpc>
                <a:spcPct val="100000"/>
              </a:lnSpc>
              <a:spcBef>
                <a:spcPts val="790"/>
              </a:spcBef>
            </a:pPr>
            <a:r>
              <a:rPr sz="1400" b="1" dirty="0">
                <a:solidFill>
                  <a:srgbClr val="252525"/>
                </a:solidFill>
                <a:latin typeface="微軟正黑體"/>
                <a:cs typeface="微軟正黑體"/>
              </a:rPr>
              <a:t>引入</a:t>
            </a:r>
            <a:r>
              <a:rPr sz="1400" b="1" spc="-10" dirty="0">
                <a:solidFill>
                  <a:srgbClr val="252525"/>
                </a:solidFill>
                <a:latin typeface="微軟正黑體"/>
                <a:cs typeface="微軟正黑體"/>
              </a:rPr>
              <a:t>AI模型所取得的效果</a:t>
            </a:r>
            <a:endParaRPr sz="1400">
              <a:latin typeface="微軟正黑體"/>
              <a:cs typeface="微軟正黑體"/>
            </a:endParaRPr>
          </a:p>
          <a:p>
            <a:pPr marL="12700">
              <a:lnSpc>
                <a:spcPct val="100000"/>
              </a:lnSpc>
              <a:spcBef>
                <a:spcPts val="595"/>
              </a:spcBef>
              <a:tabLst>
                <a:tab pos="1808480" algn="l"/>
              </a:tabLst>
            </a:pPr>
            <a:r>
              <a:rPr sz="1200" b="1" spc="-10" dirty="0">
                <a:solidFill>
                  <a:srgbClr val="252525"/>
                </a:solidFill>
                <a:latin typeface="微軟正黑體"/>
                <a:cs typeface="微軟正黑體"/>
              </a:rPr>
              <a:t>影</a:t>
            </a:r>
            <a:r>
              <a:rPr sz="1200" b="1" spc="-50" dirty="0">
                <a:solidFill>
                  <a:srgbClr val="252525"/>
                </a:solidFill>
                <a:latin typeface="微軟正黑體"/>
                <a:cs typeface="微軟正黑體"/>
              </a:rPr>
              <a:t>響</a:t>
            </a:r>
            <a:r>
              <a:rPr sz="1200" b="1" dirty="0">
                <a:solidFill>
                  <a:srgbClr val="252525"/>
                </a:solidFill>
                <a:latin typeface="微軟正黑體"/>
                <a:cs typeface="微軟正黑體"/>
              </a:rPr>
              <a:t>	</a:t>
            </a:r>
            <a:r>
              <a:rPr sz="1200" b="1" spc="-10" dirty="0">
                <a:solidFill>
                  <a:srgbClr val="252525"/>
                </a:solidFill>
                <a:latin typeface="微軟正黑體"/>
                <a:cs typeface="微軟正黑體"/>
              </a:rPr>
              <a:t>基</a:t>
            </a:r>
            <a:r>
              <a:rPr sz="1200" b="1" spc="-50" dirty="0">
                <a:solidFill>
                  <a:srgbClr val="252525"/>
                </a:solidFill>
                <a:latin typeface="微軟正黑體"/>
                <a:cs typeface="微軟正黑體"/>
              </a:rPr>
              <a:t>礎</a:t>
            </a:r>
            <a:endParaRPr sz="1200">
              <a:latin typeface="微軟正黑體"/>
              <a:cs typeface="微軟正黑體"/>
            </a:endParaRPr>
          </a:p>
        </p:txBody>
      </p:sp>
      <p:grpSp>
        <p:nvGrpSpPr>
          <p:cNvPr id="34" name="object 34"/>
          <p:cNvGrpSpPr/>
          <p:nvPr/>
        </p:nvGrpSpPr>
        <p:grpSpPr>
          <a:xfrm>
            <a:off x="8838310" y="2458720"/>
            <a:ext cx="1803400" cy="579120"/>
            <a:chOff x="8838310" y="2458720"/>
            <a:chExt cx="1803400" cy="579120"/>
          </a:xfrm>
        </p:grpSpPr>
        <p:sp>
          <p:nvSpPr>
            <p:cNvPr id="35" name="object 35"/>
            <p:cNvSpPr/>
            <p:nvPr/>
          </p:nvSpPr>
          <p:spPr>
            <a:xfrm>
              <a:off x="8863710" y="2471445"/>
              <a:ext cx="1752600" cy="541020"/>
            </a:xfrm>
            <a:custGeom>
              <a:avLst/>
              <a:gdLst/>
              <a:ahLst/>
              <a:cxnLst/>
              <a:rect l="l" t="t" r="r" b="b"/>
              <a:pathLst>
                <a:path w="1752600" h="541019">
                  <a:moveTo>
                    <a:pt x="1752092" y="0"/>
                  </a:moveTo>
                  <a:lnTo>
                    <a:pt x="0" y="0"/>
                  </a:lnTo>
                  <a:lnTo>
                    <a:pt x="0" y="540867"/>
                  </a:lnTo>
                  <a:lnTo>
                    <a:pt x="1752092" y="540867"/>
                  </a:lnTo>
                  <a:lnTo>
                    <a:pt x="175209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8857360" y="2465070"/>
              <a:ext cx="1765300" cy="566420"/>
            </a:xfrm>
            <a:custGeom>
              <a:avLst/>
              <a:gdLst/>
              <a:ahLst/>
              <a:cxnLst/>
              <a:rect l="l" t="t" r="r" b="b"/>
              <a:pathLst>
                <a:path w="1765300" h="566419">
                  <a:moveTo>
                    <a:pt x="6350" y="0"/>
                  </a:moveTo>
                  <a:lnTo>
                    <a:pt x="6350" y="566292"/>
                  </a:lnTo>
                </a:path>
                <a:path w="1765300" h="566419">
                  <a:moveTo>
                    <a:pt x="1758569" y="0"/>
                  </a:moveTo>
                  <a:lnTo>
                    <a:pt x="1758569" y="566292"/>
                  </a:lnTo>
                </a:path>
                <a:path w="1765300" h="566419">
                  <a:moveTo>
                    <a:pt x="0" y="6350"/>
                  </a:moveTo>
                  <a:lnTo>
                    <a:pt x="1764919" y="6350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8857360" y="3012313"/>
              <a:ext cx="1765300" cy="0"/>
            </a:xfrm>
            <a:custGeom>
              <a:avLst/>
              <a:gdLst/>
              <a:ahLst/>
              <a:cxnLst/>
              <a:rect l="l" t="t" r="r" b="b"/>
              <a:pathLst>
                <a:path w="1765300">
                  <a:moveTo>
                    <a:pt x="0" y="0"/>
                  </a:moveTo>
                  <a:lnTo>
                    <a:pt x="1764919" y="0"/>
                  </a:lnTo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8" name="object 38"/>
          <p:cNvSpPr txBox="1"/>
          <p:nvPr/>
        </p:nvSpPr>
        <p:spPr>
          <a:xfrm>
            <a:off x="8943847" y="2563748"/>
            <a:ext cx="1554480" cy="3467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1050" spc="-5" dirty="0">
                <a:solidFill>
                  <a:srgbClr val="252525"/>
                </a:solidFill>
                <a:latin typeface="微軟正黑體"/>
                <a:cs typeface="微軟正黑體"/>
              </a:rPr>
              <a:t>[人力成本</a:t>
            </a:r>
            <a:r>
              <a:rPr sz="1050" spc="-10" dirty="0">
                <a:solidFill>
                  <a:srgbClr val="252525"/>
                </a:solidFill>
                <a:latin typeface="微軟正黑體"/>
                <a:cs typeface="微軟正黑體"/>
              </a:rPr>
              <a:t>]x</a:t>
            </a:r>
            <a:r>
              <a:rPr sz="1050" spc="-5" dirty="0">
                <a:solidFill>
                  <a:srgbClr val="252525"/>
                </a:solidFill>
                <a:latin typeface="微軟正黑體"/>
                <a:cs typeface="微軟正黑體"/>
              </a:rPr>
              <a:t>[導入</a:t>
            </a:r>
            <a:r>
              <a:rPr sz="1050" spc="-10" dirty="0">
                <a:solidFill>
                  <a:srgbClr val="252525"/>
                </a:solidFill>
                <a:latin typeface="微軟正黑體"/>
                <a:cs typeface="微軟正黑體"/>
              </a:rPr>
              <a:t>AI</a:t>
            </a:r>
            <a:r>
              <a:rPr sz="1050" spc="-25" dirty="0">
                <a:solidFill>
                  <a:srgbClr val="252525"/>
                </a:solidFill>
                <a:latin typeface="新細明體"/>
                <a:cs typeface="新細明體"/>
              </a:rPr>
              <a:t>後減少</a:t>
            </a:r>
            <a:r>
              <a:rPr sz="1050" dirty="0">
                <a:solidFill>
                  <a:srgbClr val="252525"/>
                </a:solidFill>
                <a:latin typeface="新細明體"/>
                <a:cs typeface="新細明體"/>
              </a:rPr>
              <a:t>的檢查工時</a:t>
            </a:r>
            <a:r>
              <a:rPr sz="1050" spc="-50" dirty="0">
                <a:solidFill>
                  <a:srgbClr val="252525"/>
                </a:solidFill>
                <a:latin typeface="微軟正黑體"/>
                <a:cs typeface="微軟正黑體"/>
              </a:rPr>
              <a:t>]</a:t>
            </a:r>
            <a:endParaRPr sz="1050">
              <a:latin typeface="微軟正黑體"/>
              <a:cs typeface="微軟正黑體"/>
            </a:endParaRPr>
          </a:p>
        </p:txBody>
      </p:sp>
      <p:grpSp>
        <p:nvGrpSpPr>
          <p:cNvPr id="39" name="object 39"/>
          <p:cNvGrpSpPr/>
          <p:nvPr/>
        </p:nvGrpSpPr>
        <p:grpSpPr>
          <a:xfrm>
            <a:off x="7384795" y="3045079"/>
            <a:ext cx="1413510" cy="289560"/>
            <a:chOff x="7384795" y="3045079"/>
            <a:chExt cx="1413510" cy="289560"/>
          </a:xfrm>
        </p:grpSpPr>
        <p:sp>
          <p:nvSpPr>
            <p:cNvPr id="40" name="object 40"/>
            <p:cNvSpPr/>
            <p:nvPr/>
          </p:nvSpPr>
          <p:spPr>
            <a:xfrm>
              <a:off x="7410195" y="3057779"/>
              <a:ext cx="1362710" cy="251460"/>
            </a:xfrm>
            <a:custGeom>
              <a:avLst/>
              <a:gdLst/>
              <a:ahLst/>
              <a:cxnLst/>
              <a:rect l="l" t="t" r="r" b="b"/>
              <a:pathLst>
                <a:path w="1362709" h="251460">
                  <a:moveTo>
                    <a:pt x="1362202" y="0"/>
                  </a:moveTo>
                  <a:lnTo>
                    <a:pt x="0" y="0"/>
                  </a:lnTo>
                  <a:lnTo>
                    <a:pt x="0" y="251460"/>
                  </a:lnTo>
                  <a:lnTo>
                    <a:pt x="1362202" y="251460"/>
                  </a:lnTo>
                  <a:lnTo>
                    <a:pt x="136220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7403845" y="3051429"/>
              <a:ext cx="1375410" cy="276860"/>
            </a:xfrm>
            <a:custGeom>
              <a:avLst/>
              <a:gdLst/>
              <a:ahLst/>
              <a:cxnLst/>
              <a:rect l="l" t="t" r="r" b="b"/>
              <a:pathLst>
                <a:path w="1375409" h="276860">
                  <a:moveTo>
                    <a:pt x="6350" y="0"/>
                  </a:moveTo>
                  <a:lnTo>
                    <a:pt x="6350" y="276860"/>
                  </a:lnTo>
                </a:path>
                <a:path w="1375409" h="276860">
                  <a:moveTo>
                    <a:pt x="1368552" y="0"/>
                  </a:moveTo>
                  <a:lnTo>
                    <a:pt x="1368552" y="276860"/>
                  </a:lnTo>
                </a:path>
                <a:path w="1375409" h="276860">
                  <a:moveTo>
                    <a:pt x="0" y="6350"/>
                  </a:moveTo>
                  <a:lnTo>
                    <a:pt x="1374902" y="6350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7403845" y="3309239"/>
              <a:ext cx="1375410" cy="0"/>
            </a:xfrm>
            <a:custGeom>
              <a:avLst/>
              <a:gdLst/>
              <a:ahLst/>
              <a:cxnLst/>
              <a:rect l="l" t="t" r="r" b="b"/>
              <a:pathLst>
                <a:path w="1375409">
                  <a:moveTo>
                    <a:pt x="0" y="0"/>
                  </a:moveTo>
                  <a:lnTo>
                    <a:pt x="1374902" y="0"/>
                  </a:lnTo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3" name="object 43"/>
          <p:cNvSpPr txBox="1"/>
          <p:nvPr/>
        </p:nvSpPr>
        <p:spPr>
          <a:xfrm>
            <a:off x="7489952" y="3087116"/>
            <a:ext cx="695960" cy="1866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spc="-10" dirty="0">
                <a:solidFill>
                  <a:srgbClr val="252525"/>
                </a:solidFill>
                <a:latin typeface="微軟正黑體"/>
                <a:cs typeface="微軟正黑體"/>
              </a:rPr>
              <a:t>消除個人化</a:t>
            </a:r>
            <a:endParaRPr sz="1050">
              <a:latin typeface="微軟正黑體"/>
              <a:cs typeface="微軟正黑體"/>
            </a:endParaRPr>
          </a:p>
        </p:txBody>
      </p:sp>
      <p:grpSp>
        <p:nvGrpSpPr>
          <p:cNvPr id="44" name="object 44"/>
          <p:cNvGrpSpPr/>
          <p:nvPr/>
        </p:nvGrpSpPr>
        <p:grpSpPr>
          <a:xfrm>
            <a:off x="8839961" y="3043682"/>
            <a:ext cx="1803400" cy="327660"/>
            <a:chOff x="8839961" y="3043682"/>
            <a:chExt cx="1803400" cy="327660"/>
          </a:xfrm>
        </p:grpSpPr>
        <p:sp>
          <p:nvSpPr>
            <p:cNvPr id="45" name="object 45"/>
            <p:cNvSpPr/>
            <p:nvPr/>
          </p:nvSpPr>
          <p:spPr>
            <a:xfrm>
              <a:off x="8865361" y="3056382"/>
              <a:ext cx="1752600" cy="289560"/>
            </a:xfrm>
            <a:custGeom>
              <a:avLst/>
              <a:gdLst/>
              <a:ahLst/>
              <a:cxnLst/>
              <a:rect l="l" t="t" r="r" b="b"/>
              <a:pathLst>
                <a:path w="1752600" h="289560">
                  <a:moveTo>
                    <a:pt x="1752092" y="0"/>
                  </a:moveTo>
                  <a:lnTo>
                    <a:pt x="0" y="0"/>
                  </a:lnTo>
                  <a:lnTo>
                    <a:pt x="0" y="289560"/>
                  </a:lnTo>
                  <a:lnTo>
                    <a:pt x="1752092" y="289560"/>
                  </a:lnTo>
                  <a:lnTo>
                    <a:pt x="175209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8859011" y="3050032"/>
              <a:ext cx="1765300" cy="314960"/>
            </a:xfrm>
            <a:custGeom>
              <a:avLst/>
              <a:gdLst/>
              <a:ahLst/>
              <a:cxnLst/>
              <a:rect l="l" t="t" r="r" b="b"/>
              <a:pathLst>
                <a:path w="1765300" h="314960">
                  <a:moveTo>
                    <a:pt x="6350" y="0"/>
                  </a:moveTo>
                  <a:lnTo>
                    <a:pt x="6350" y="314959"/>
                  </a:lnTo>
                </a:path>
                <a:path w="1765300" h="314960">
                  <a:moveTo>
                    <a:pt x="1758442" y="0"/>
                  </a:moveTo>
                  <a:lnTo>
                    <a:pt x="1758442" y="314959"/>
                  </a:lnTo>
                </a:path>
                <a:path w="1765300" h="314960">
                  <a:moveTo>
                    <a:pt x="0" y="6350"/>
                  </a:moveTo>
                  <a:lnTo>
                    <a:pt x="1764792" y="6350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8859011" y="3345942"/>
              <a:ext cx="1765300" cy="0"/>
            </a:xfrm>
            <a:custGeom>
              <a:avLst/>
              <a:gdLst/>
              <a:ahLst/>
              <a:cxnLst/>
              <a:rect l="l" t="t" r="r" b="b"/>
              <a:pathLst>
                <a:path w="1765300">
                  <a:moveTo>
                    <a:pt x="0" y="0"/>
                  </a:moveTo>
                  <a:lnTo>
                    <a:pt x="1764792" y="0"/>
                  </a:lnTo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8" name="object 48"/>
          <p:cNvSpPr txBox="1"/>
          <p:nvPr/>
        </p:nvSpPr>
        <p:spPr>
          <a:xfrm>
            <a:off x="8945371" y="3104769"/>
            <a:ext cx="1497965" cy="1866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050" spc="-15" dirty="0">
                <a:solidFill>
                  <a:srgbClr val="252525"/>
                </a:solidFill>
                <a:latin typeface="微軟正黑體"/>
                <a:cs typeface="微軟正黑體"/>
              </a:rPr>
              <a:t>可由生產線以外的人執行</a:t>
            </a:r>
            <a:endParaRPr sz="1050">
              <a:latin typeface="微軟正黑體"/>
              <a:cs typeface="微軟正黑體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4376928" y="4140708"/>
            <a:ext cx="2676525" cy="2185670"/>
          </a:xfrm>
          <a:prstGeom prst="rect">
            <a:avLst/>
          </a:prstGeom>
          <a:solidFill>
            <a:srgbClr val="F1F1F1"/>
          </a:solidFill>
          <a:ln w="9144">
            <a:solidFill>
              <a:srgbClr val="006FC0"/>
            </a:solidFill>
          </a:ln>
        </p:spPr>
        <p:txBody>
          <a:bodyPr vert="horz" wrap="square" lIns="0" tIns="57150" rIns="0" bIns="0" rtlCol="0">
            <a:spAutoFit/>
          </a:bodyPr>
          <a:lstStyle/>
          <a:p>
            <a:pPr marL="472440" marR="185420" indent="-276225">
              <a:lnSpc>
                <a:spcPct val="151000"/>
              </a:lnSpc>
              <a:spcBef>
                <a:spcPts val="450"/>
              </a:spcBef>
              <a:tabLst>
                <a:tab pos="1844039" algn="l"/>
              </a:tabLst>
            </a:pPr>
            <a:r>
              <a:rPr sz="1200" b="1" dirty="0">
                <a:solidFill>
                  <a:srgbClr val="252525"/>
                </a:solidFill>
                <a:latin typeface="微軟正黑體"/>
                <a:cs typeface="微軟正黑體"/>
              </a:rPr>
              <a:t>未來對於提高準確度有效的數據</a:t>
            </a:r>
            <a:r>
              <a:rPr sz="1200" b="1" spc="-50" dirty="0">
                <a:solidFill>
                  <a:srgbClr val="252525"/>
                </a:solidFill>
                <a:latin typeface="微軟正黑體"/>
                <a:cs typeface="微軟正黑體"/>
              </a:rPr>
              <a:t>組</a:t>
            </a:r>
            <a:r>
              <a:rPr sz="1200" b="1" dirty="0">
                <a:solidFill>
                  <a:srgbClr val="252525"/>
                </a:solidFill>
                <a:latin typeface="微軟正黑體"/>
                <a:cs typeface="微軟正黑體"/>
              </a:rPr>
              <a:t>數據</a:t>
            </a:r>
            <a:r>
              <a:rPr sz="1200" b="1" spc="-50" dirty="0">
                <a:solidFill>
                  <a:srgbClr val="252525"/>
                </a:solidFill>
                <a:latin typeface="微軟正黑體"/>
                <a:cs typeface="微軟正黑體"/>
              </a:rPr>
              <a:t>組</a:t>
            </a:r>
            <a:r>
              <a:rPr sz="1200" b="1" dirty="0">
                <a:solidFill>
                  <a:srgbClr val="252525"/>
                </a:solidFill>
                <a:latin typeface="微軟正黑體"/>
                <a:cs typeface="微軟正黑體"/>
              </a:rPr>
              <a:t>	原</a:t>
            </a:r>
            <a:r>
              <a:rPr sz="1200" b="1" spc="-50" dirty="0">
                <a:solidFill>
                  <a:srgbClr val="252525"/>
                </a:solidFill>
                <a:latin typeface="微軟正黑體"/>
                <a:cs typeface="微軟正黑體"/>
              </a:rPr>
              <a:t>因</a:t>
            </a:r>
            <a:endParaRPr sz="1200">
              <a:latin typeface="微軟正黑體"/>
              <a:cs typeface="微軟正黑體"/>
            </a:endParaRPr>
          </a:p>
        </p:txBody>
      </p:sp>
      <p:grpSp>
        <p:nvGrpSpPr>
          <p:cNvPr id="50" name="object 50"/>
          <p:cNvGrpSpPr/>
          <p:nvPr/>
        </p:nvGrpSpPr>
        <p:grpSpPr>
          <a:xfrm>
            <a:off x="7403845" y="3945128"/>
            <a:ext cx="1564640" cy="487680"/>
            <a:chOff x="7403845" y="3945128"/>
            <a:chExt cx="1564640" cy="487680"/>
          </a:xfrm>
        </p:grpSpPr>
        <p:sp>
          <p:nvSpPr>
            <p:cNvPr id="51" name="object 51"/>
            <p:cNvSpPr/>
            <p:nvPr/>
          </p:nvSpPr>
          <p:spPr>
            <a:xfrm>
              <a:off x="7410195" y="3951516"/>
              <a:ext cx="1551940" cy="462280"/>
            </a:xfrm>
            <a:custGeom>
              <a:avLst/>
              <a:gdLst/>
              <a:ahLst/>
              <a:cxnLst/>
              <a:rect l="l" t="t" r="r" b="b"/>
              <a:pathLst>
                <a:path w="1551940" h="462279">
                  <a:moveTo>
                    <a:pt x="1551813" y="0"/>
                  </a:moveTo>
                  <a:lnTo>
                    <a:pt x="0" y="0"/>
                  </a:lnTo>
                  <a:lnTo>
                    <a:pt x="0" y="461733"/>
                  </a:lnTo>
                  <a:lnTo>
                    <a:pt x="1551813" y="461733"/>
                  </a:lnTo>
                  <a:lnTo>
                    <a:pt x="155181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7403845" y="3945128"/>
              <a:ext cx="1564640" cy="487680"/>
            </a:xfrm>
            <a:custGeom>
              <a:avLst/>
              <a:gdLst/>
              <a:ahLst/>
              <a:cxnLst/>
              <a:rect l="l" t="t" r="r" b="b"/>
              <a:pathLst>
                <a:path w="1564640" h="487679">
                  <a:moveTo>
                    <a:pt x="6350" y="0"/>
                  </a:moveTo>
                  <a:lnTo>
                    <a:pt x="6350" y="487172"/>
                  </a:lnTo>
                </a:path>
                <a:path w="1564640" h="487679">
                  <a:moveTo>
                    <a:pt x="1558162" y="0"/>
                  </a:moveTo>
                  <a:lnTo>
                    <a:pt x="1558162" y="487172"/>
                  </a:lnTo>
                </a:path>
                <a:path w="1564640" h="487679">
                  <a:moveTo>
                    <a:pt x="0" y="6350"/>
                  </a:moveTo>
                  <a:lnTo>
                    <a:pt x="1564512" y="6350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7403845" y="4413250"/>
              <a:ext cx="1564640" cy="0"/>
            </a:xfrm>
            <a:custGeom>
              <a:avLst/>
              <a:gdLst/>
              <a:ahLst/>
              <a:cxnLst/>
              <a:rect l="l" t="t" r="r" b="b"/>
              <a:pathLst>
                <a:path w="1564640">
                  <a:moveTo>
                    <a:pt x="0" y="0"/>
                  </a:moveTo>
                  <a:lnTo>
                    <a:pt x="1564512" y="0"/>
                  </a:lnTo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4" name="object 54"/>
          <p:cNvSpPr txBox="1"/>
          <p:nvPr/>
        </p:nvSpPr>
        <p:spPr>
          <a:xfrm>
            <a:off x="4521327" y="2465070"/>
            <a:ext cx="1087755" cy="1579880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48260" rIns="0" bIns="0" rtlCol="0">
            <a:spAutoFit/>
          </a:bodyPr>
          <a:lstStyle/>
          <a:p>
            <a:pPr marL="98425" marR="113664">
              <a:lnSpc>
                <a:spcPct val="100000"/>
              </a:lnSpc>
              <a:spcBef>
                <a:spcPts val="380"/>
              </a:spcBef>
            </a:pPr>
            <a:r>
              <a:rPr sz="1200" spc="-10" dirty="0">
                <a:solidFill>
                  <a:srgbClr val="252525"/>
                </a:solidFill>
                <a:latin typeface="微軟正黑體"/>
                <a:cs typeface="微軟正黑體"/>
              </a:rPr>
              <a:t>對於預測能力較好的製</a:t>
            </a:r>
            <a:r>
              <a:rPr sz="1200" dirty="0">
                <a:solidFill>
                  <a:srgbClr val="252525"/>
                </a:solidFill>
                <a:latin typeface="微軟正黑體"/>
                <a:cs typeface="微軟正黑體"/>
              </a:rPr>
              <a:t>造設備</a:t>
            </a:r>
            <a:r>
              <a:rPr sz="1200" spc="-10" dirty="0">
                <a:solidFill>
                  <a:srgbClr val="252525"/>
                </a:solidFill>
                <a:latin typeface="微軟正黑體"/>
                <a:cs typeface="微軟正黑體"/>
              </a:rPr>
              <a:t>A</a:t>
            </a:r>
            <a:r>
              <a:rPr sz="1200" spc="-30" dirty="0">
                <a:solidFill>
                  <a:srgbClr val="252525"/>
                </a:solidFill>
                <a:latin typeface="微軟正黑體"/>
                <a:cs typeface="微軟正黑體"/>
              </a:rPr>
              <a:t>，根</a:t>
            </a:r>
            <a:r>
              <a:rPr sz="1200" dirty="0">
                <a:solidFill>
                  <a:srgbClr val="252525"/>
                </a:solidFill>
                <a:latin typeface="微軟正黑體"/>
                <a:cs typeface="微軟正黑體"/>
              </a:rPr>
              <a:t>據</a:t>
            </a:r>
            <a:r>
              <a:rPr sz="1200" spc="-20" dirty="0">
                <a:solidFill>
                  <a:srgbClr val="252525"/>
                </a:solidFill>
                <a:latin typeface="微軟正黑體"/>
                <a:cs typeface="微軟正黑體"/>
              </a:rPr>
              <a:t>AI預測結</a:t>
            </a:r>
            <a:r>
              <a:rPr sz="1200" spc="-10" dirty="0">
                <a:solidFill>
                  <a:srgbClr val="252525"/>
                </a:solidFill>
                <a:latin typeface="微軟正黑體"/>
                <a:cs typeface="微軟正黑體"/>
              </a:rPr>
              <a:t>果，必要時</a:t>
            </a:r>
            <a:r>
              <a:rPr sz="1200" spc="-20" dirty="0">
                <a:solidFill>
                  <a:srgbClr val="252525"/>
                </a:solidFill>
                <a:latin typeface="微軟正黑體"/>
                <a:cs typeface="微軟正黑體"/>
              </a:rPr>
              <a:t>將流程改為</a:t>
            </a:r>
            <a:r>
              <a:rPr sz="1200" spc="-10" dirty="0">
                <a:solidFill>
                  <a:srgbClr val="252525"/>
                </a:solidFill>
                <a:latin typeface="微軟正黑體"/>
                <a:cs typeface="微軟正黑體"/>
              </a:rPr>
              <a:t>人工維護確</a:t>
            </a:r>
            <a:r>
              <a:rPr sz="1200" spc="-50" dirty="0">
                <a:solidFill>
                  <a:srgbClr val="252525"/>
                </a:solidFill>
                <a:latin typeface="微軟正黑體"/>
                <a:cs typeface="微軟正黑體"/>
              </a:rPr>
              <a:t>認</a:t>
            </a:r>
            <a:endParaRPr sz="1200">
              <a:latin typeface="微軟正黑體"/>
              <a:cs typeface="微軟正黑體"/>
            </a:endParaRPr>
          </a:p>
        </p:txBody>
      </p:sp>
      <p:grpSp>
        <p:nvGrpSpPr>
          <p:cNvPr id="55" name="object 55"/>
          <p:cNvGrpSpPr/>
          <p:nvPr/>
        </p:nvGrpSpPr>
        <p:grpSpPr>
          <a:xfrm>
            <a:off x="7403845" y="4497959"/>
            <a:ext cx="1564640" cy="299720"/>
            <a:chOff x="7403845" y="4497959"/>
            <a:chExt cx="1564640" cy="299720"/>
          </a:xfrm>
        </p:grpSpPr>
        <p:sp>
          <p:nvSpPr>
            <p:cNvPr id="56" name="object 56"/>
            <p:cNvSpPr/>
            <p:nvPr/>
          </p:nvSpPr>
          <p:spPr>
            <a:xfrm>
              <a:off x="7410195" y="4504309"/>
              <a:ext cx="1551940" cy="274320"/>
            </a:xfrm>
            <a:custGeom>
              <a:avLst/>
              <a:gdLst/>
              <a:ahLst/>
              <a:cxnLst/>
              <a:rect l="l" t="t" r="r" b="b"/>
              <a:pathLst>
                <a:path w="1551940" h="274320">
                  <a:moveTo>
                    <a:pt x="1551813" y="0"/>
                  </a:moveTo>
                  <a:lnTo>
                    <a:pt x="0" y="0"/>
                  </a:lnTo>
                  <a:lnTo>
                    <a:pt x="0" y="274319"/>
                  </a:lnTo>
                  <a:lnTo>
                    <a:pt x="1551813" y="274319"/>
                  </a:lnTo>
                  <a:lnTo>
                    <a:pt x="155181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7403845" y="4497959"/>
              <a:ext cx="1564640" cy="299720"/>
            </a:xfrm>
            <a:custGeom>
              <a:avLst/>
              <a:gdLst/>
              <a:ahLst/>
              <a:cxnLst/>
              <a:rect l="l" t="t" r="r" b="b"/>
              <a:pathLst>
                <a:path w="1564640" h="299720">
                  <a:moveTo>
                    <a:pt x="6350" y="0"/>
                  </a:moveTo>
                  <a:lnTo>
                    <a:pt x="6350" y="299720"/>
                  </a:lnTo>
                </a:path>
                <a:path w="1564640" h="299720">
                  <a:moveTo>
                    <a:pt x="1558162" y="0"/>
                  </a:moveTo>
                  <a:lnTo>
                    <a:pt x="1558162" y="299720"/>
                  </a:lnTo>
                </a:path>
                <a:path w="1564640" h="299720">
                  <a:moveTo>
                    <a:pt x="0" y="6350"/>
                  </a:moveTo>
                  <a:lnTo>
                    <a:pt x="1564512" y="6350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7403845" y="4778629"/>
              <a:ext cx="1564640" cy="0"/>
            </a:xfrm>
            <a:custGeom>
              <a:avLst/>
              <a:gdLst/>
              <a:ahLst/>
              <a:cxnLst/>
              <a:rect l="l" t="t" r="r" b="b"/>
              <a:pathLst>
                <a:path w="1564640">
                  <a:moveTo>
                    <a:pt x="0" y="0"/>
                  </a:moveTo>
                  <a:lnTo>
                    <a:pt x="1564512" y="0"/>
                  </a:lnTo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59" name="object 59"/>
          <p:cNvGraphicFramePr>
            <a:graphicFrameLocks noGrp="1"/>
          </p:cNvGraphicFramePr>
          <p:nvPr/>
        </p:nvGraphicFramePr>
        <p:xfrm>
          <a:off x="7341107" y="3456432"/>
          <a:ext cx="3307713" cy="1701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84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846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88745">
                <a:tc gridSpan="3">
                  <a:txBody>
                    <a:bodyPr/>
                    <a:lstStyle/>
                    <a:p>
                      <a:pPr marL="1270" algn="ctr">
                        <a:lnSpc>
                          <a:spcPts val="1655"/>
                        </a:lnSpc>
                        <a:spcBef>
                          <a:spcPts val="740"/>
                        </a:spcBef>
                      </a:pPr>
                      <a:r>
                        <a:rPr sz="1400" b="1" spc="-15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投資費用</a:t>
                      </a:r>
                      <a:endParaRPr sz="1400">
                        <a:latin typeface="微軟正黑體"/>
                        <a:cs typeface="微軟正黑體"/>
                      </a:endParaRPr>
                    </a:p>
                    <a:p>
                      <a:pPr marL="175260" algn="ctr">
                        <a:lnSpc>
                          <a:spcPts val="1415"/>
                        </a:lnSpc>
                        <a:tabLst>
                          <a:tab pos="1681480" algn="l"/>
                        </a:tabLst>
                      </a:pPr>
                      <a:r>
                        <a:rPr sz="1200" b="1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項</a:t>
                      </a:r>
                      <a:r>
                        <a:rPr sz="1200" b="1" spc="-5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目</a:t>
                      </a:r>
                      <a:r>
                        <a:rPr sz="1200" b="1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	預計費</a:t>
                      </a:r>
                      <a:r>
                        <a:rPr sz="1200" b="1" spc="-5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用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  <a:p>
                      <a:pPr marR="8890" algn="ctr">
                        <a:lnSpc>
                          <a:spcPts val="1055"/>
                        </a:lnSpc>
                        <a:spcBef>
                          <a:spcPts val="1170"/>
                        </a:spcBef>
                        <a:tabLst>
                          <a:tab pos="1572895" algn="l"/>
                        </a:tabLst>
                      </a:pPr>
                      <a:r>
                        <a:rPr sz="1800" baseline="34722" dirty="0">
                          <a:latin typeface="微軟正黑體"/>
                          <a:cs typeface="微軟正黑體"/>
                        </a:rPr>
                        <a:t>新業務流程考慮</a:t>
                      </a:r>
                      <a:r>
                        <a:rPr sz="1800" spc="-75" baseline="34722" dirty="0">
                          <a:latin typeface="微軟正黑體"/>
                          <a:cs typeface="微軟正黑體"/>
                        </a:rPr>
                        <a:t>工</a:t>
                      </a:r>
                      <a:r>
                        <a:rPr sz="1800" baseline="34722" dirty="0">
                          <a:latin typeface="微軟正黑體"/>
                          <a:cs typeface="微軟正黑體"/>
                        </a:rPr>
                        <a:t>	</a:t>
                      </a:r>
                      <a:r>
                        <a:rPr sz="110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[A工時</a:t>
                      </a:r>
                      <a:r>
                        <a:rPr sz="1100" spc="-1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:0.5</a:t>
                      </a:r>
                      <a:r>
                        <a:rPr sz="110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工時</a:t>
                      </a:r>
                      <a:r>
                        <a:rPr sz="1100" spc="-1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]x2</a:t>
                      </a:r>
                      <a:r>
                        <a:rPr sz="110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個</a:t>
                      </a:r>
                      <a:r>
                        <a:rPr sz="1100" spc="-5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月</a:t>
                      </a:r>
                      <a:endParaRPr sz="1100">
                        <a:latin typeface="微軟正黑體"/>
                        <a:cs typeface="微軟正黑體"/>
                      </a:endParaRPr>
                    </a:p>
                    <a:p>
                      <a:pPr marL="156845">
                        <a:lnSpc>
                          <a:spcPts val="1055"/>
                        </a:lnSpc>
                      </a:pPr>
                      <a:r>
                        <a:rPr sz="1200" spc="-50" dirty="0">
                          <a:latin typeface="微軟正黑體"/>
                          <a:cs typeface="微軟正黑體"/>
                        </a:rPr>
                        <a:t>時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  <a:p>
                      <a:pPr marL="1730375" marR="62230" indent="-1573530">
                        <a:lnSpc>
                          <a:spcPts val="1320"/>
                        </a:lnSpc>
                        <a:spcBef>
                          <a:spcPts val="955"/>
                        </a:spcBef>
                        <a:tabLst>
                          <a:tab pos="1729739" algn="l"/>
                        </a:tabLst>
                      </a:pPr>
                      <a:r>
                        <a:rPr sz="1800" baseline="-30092" dirty="0">
                          <a:latin typeface="微軟正黑體"/>
                          <a:cs typeface="微軟正黑體"/>
                        </a:rPr>
                        <a:t>工具使用</a:t>
                      </a:r>
                      <a:r>
                        <a:rPr sz="1800" spc="-75" baseline="-30092" dirty="0">
                          <a:latin typeface="微軟正黑體"/>
                          <a:cs typeface="微軟正黑體"/>
                        </a:rPr>
                        <a:t>費</a:t>
                      </a:r>
                      <a:r>
                        <a:rPr sz="1800" baseline="-30092" dirty="0">
                          <a:latin typeface="微軟正黑體"/>
                          <a:cs typeface="微軟正黑體"/>
                        </a:rPr>
                        <a:t>	</a:t>
                      </a:r>
                      <a:r>
                        <a:rPr sz="110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[</a:t>
                      </a:r>
                      <a:r>
                        <a:rPr sz="1100" spc="24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 </a:t>
                      </a:r>
                      <a:r>
                        <a:rPr sz="110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每</a:t>
                      </a:r>
                      <a:r>
                        <a:rPr sz="1100" spc="229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 </a:t>
                      </a:r>
                      <a:r>
                        <a:rPr sz="110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月</a:t>
                      </a:r>
                      <a:r>
                        <a:rPr sz="1100" spc="245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 </a:t>
                      </a:r>
                      <a:r>
                        <a:rPr sz="110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使</a:t>
                      </a:r>
                      <a:r>
                        <a:rPr sz="1100" spc="229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 </a:t>
                      </a:r>
                      <a:r>
                        <a:rPr sz="110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用</a:t>
                      </a:r>
                      <a:r>
                        <a:rPr sz="1100" spc="229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 </a:t>
                      </a:r>
                      <a:r>
                        <a:rPr sz="110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費</a:t>
                      </a:r>
                      <a:r>
                        <a:rPr sz="1100" spc="245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 </a:t>
                      </a:r>
                      <a:r>
                        <a:rPr sz="1100" spc="-1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4,000</a:t>
                      </a:r>
                      <a:r>
                        <a:rPr sz="110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元</a:t>
                      </a:r>
                      <a:r>
                        <a:rPr sz="1100" spc="-1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]x12</a:t>
                      </a:r>
                      <a:r>
                        <a:rPr sz="110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個</a:t>
                      </a:r>
                      <a:r>
                        <a:rPr sz="1100" spc="-5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月</a:t>
                      </a:r>
                      <a:endParaRPr sz="1100">
                        <a:latin typeface="微軟正黑體"/>
                        <a:cs typeface="微軟正黑體"/>
                      </a:endParaRPr>
                    </a:p>
                  </a:txBody>
                  <a:tcPr marL="0" marR="0" marT="93980" marB="0">
                    <a:lnL w="9525">
                      <a:solidFill>
                        <a:srgbClr val="006FC0"/>
                      </a:solidFill>
                      <a:prstDash val="solid"/>
                    </a:lnL>
                    <a:lnR w="9525">
                      <a:solidFill>
                        <a:srgbClr val="006FC0"/>
                      </a:solidFill>
                      <a:prstDash val="solid"/>
                    </a:lnR>
                    <a:lnT w="9525">
                      <a:solidFill>
                        <a:srgbClr val="006FC0"/>
                      </a:solidFill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305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6FC0"/>
                      </a:solidFill>
                      <a:prstDash val="solid"/>
                    </a:lnL>
                    <a:lnB w="9525">
                      <a:solidFill>
                        <a:srgbClr val="006FC0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tc>
                  <a:txBody>
                    <a:bodyPr/>
                    <a:lstStyle/>
                    <a:p>
                      <a:pPr marL="98425">
                        <a:lnSpc>
                          <a:spcPct val="100000"/>
                        </a:lnSpc>
                        <a:spcBef>
                          <a:spcPts val="395"/>
                        </a:spcBef>
                      </a:pPr>
                      <a:r>
                        <a:rPr sz="1200" dirty="0">
                          <a:latin typeface="微軟正黑體"/>
                          <a:cs typeface="微軟正黑體"/>
                        </a:rPr>
                        <a:t>檢查</a:t>
                      </a:r>
                      <a:r>
                        <a:rPr sz="1200" spc="-20" dirty="0">
                          <a:latin typeface="微軟正黑體"/>
                          <a:cs typeface="微軟正黑體"/>
                        </a:rPr>
                        <a:t>AI</a:t>
                      </a:r>
                      <a:r>
                        <a:rPr sz="1200" spc="-10" dirty="0">
                          <a:latin typeface="微軟正黑體"/>
                          <a:cs typeface="微軟正黑體"/>
                        </a:rPr>
                        <a:t>預測結果工時</a:t>
                      </a:r>
                      <a:endParaRPr sz="1200">
                        <a:latin typeface="微軟正黑體"/>
                        <a:cs typeface="微軟正黑體"/>
                      </a:endParaRPr>
                    </a:p>
                  </a:txBody>
                  <a:tcPr marL="0" marR="0" marT="50165" marB="0">
                    <a:lnB w="9525">
                      <a:solidFill>
                        <a:srgbClr val="006FC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113664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sz="1050" spc="-1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[A</a:t>
                      </a:r>
                      <a:r>
                        <a:rPr sz="1050" spc="-5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工時:</a:t>
                      </a:r>
                      <a:r>
                        <a:rPr sz="1050" spc="-1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0.1</a:t>
                      </a:r>
                      <a:r>
                        <a:rPr sz="1050" spc="-5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人/月]</a:t>
                      </a:r>
                      <a:r>
                        <a:rPr sz="1050" spc="-10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x12</a:t>
                      </a:r>
                      <a:r>
                        <a:rPr sz="1050" spc="-25" dirty="0">
                          <a:solidFill>
                            <a:srgbClr val="252525"/>
                          </a:solidFill>
                          <a:latin typeface="微軟正黑體"/>
                          <a:cs typeface="微軟正黑體"/>
                        </a:rPr>
                        <a:t>個月</a:t>
                      </a:r>
                      <a:endParaRPr sz="1050">
                        <a:latin typeface="微軟正黑體"/>
                        <a:cs typeface="微軟正黑體"/>
                      </a:endParaRPr>
                    </a:p>
                  </a:txBody>
                  <a:tcPr marL="0" marR="0" marT="64135" marB="0">
                    <a:lnR w="9525">
                      <a:solidFill>
                        <a:srgbClr val="006FC0"/>
                      </a:solidFill>
                      <a:prstDash val="solid"/>
                    </a:lnR>
                    <a:lnB w="9525">
                      <a:solidFill>
                        <a:srgbClr val="006FC0"/>
                      </a:solidFill>
                      <a:prstDash val="solid"/>
                    </a:lnB>
                    <a:solidFill>
                      <a:srgbClr val="F1F1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60" name="object 6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579864" y="5602223"/>
            <a:ext cx="873251" cy="650747"/>
          </a:xfrm>
          <a:prstGeom prst="rect">
            <a:avLst/>
          </a:prstGeom>
        </p:spPr>
      </p:pic>
      <p:pic>
        <p:nvPicPr>
          <p:cNvPr id="61" name="object 6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835396" y="2891027"/>
            <a:ext cx="1136903" cy="620268"/>
          </a:xfrm>
          <a:prstGeom prst="rect">
            <a:avLst/>
          </a:prstGeom>
        </p:spPr>
      </p:pic>
      <p:sp>
        <p:nvSpPr>
          <p:cNvPr id="62" name="object 6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t>36</a:t>
            </a:fld>
            <a:endParaRPr spc="-25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0844" y="3716682"/>
            <a:ext cx="4515485" cy="1360170"/>
          </a:xfrm>
          <a:prstGeom prst="rect">
            <a:avLst/>
          </a:prstGeom>
        </p:spPr>
        <p:txBody>
          <a:bodyPr vert="horz" wrap="square" lIns="0" tIns="1143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0"/>
              </a:spcBef>
            </a:pPr>
            <a:r>
              <a:rPr sz="4400" b="1" spc="-10" dirty="0">
                <a:latin typeface="微軟正黑體"/>
                <a:cs typeface="微軟正黑體"/>
              </a:rPr>
              <a:t>製造業</a:t>
            </a:r>
            <a:r>
              <a:rPr sz="4400" b="1" dirty="0">
                <a:latin typeface="微軟正黑體"/>
                <a:cs typeface="微軟正黑體"/>
              </a:rPr>
              <a:t>AI</a:t>
            </a:r>
            <a:r>
              <a:rPr sz="4400" b="1" spc="-20" dirty="0">
                <a:latin typeface="微軟正黑體"/>
                <a:cs typeface="微軟正黑體"/>
              </a:rPr>
              <a:t>指引內容</a:t>
            </a:r>
            <a:endParaRPr sz="4400">
              <a:latin typeface="微軟正黑體"/>
              <a:cs typeface="微軟正黑體"/>
            </a:endParaRPr>
          </a:p>
          <a:p>
            <a:pPr marL="12700">
              <a:lnSpc>
                <a:spcPct val="100000"/>
              </a:lnSpc>
              <a:spcBef>
                <a:spcPts val="585"/>
              </a:spcBef>
            </a:pPr>
            <a:r>
              <a:rPr sz="3200" b="1" spc="-20" dirty="0">
                <a:solidFill>
                  <a:srgbClr val="888888"/>
                </a:solidFill>
                <a:latin typeface="微軟正黑體"/>
                <a:cs typeface="微軟正黑體"/>
              </a:rPr>
              <a:t>實施/營運階段</a:t>
            </a:r>
            <a:endParaRPr sz="3200">
              <a:latin typeface="微軟正黑體"/>
              <a:cs typeface="微軟正黑體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905255"/>
            <a:ext cx="12192000" cy="5948680"/>
            <a:chOff x="0" y="905255"/>
            <a:chExt cx="12192000" cy="5948680"/>
          </a:xfrm>
        </p:grpSpPr>
        <p:sp>
          <p:nvSpPr>
            <p:cNvPr id="3" name="object 3"/>
            <p:cNvSpPr/>
            <p:nvPr/>
          </p:nvSpPr>
          <p:spPr>
            <a:xfrm>
              <a:off x="1220724" y="905255"/>
              <a:ext cx="1764030" cy="5570220"/>
            </a:xfrm>
            <a:custGeom>
              <a:avLst/>
              <a:gdLst/>
              <a:ahLst/>
              <a:cxnLst/>
              <a:rect l="l" t="t" r="r" b="b"/>
              <a:pathLst>
                <a:path w="1764030" h="5570220">
                  <a:moveTo>
                    <a:pt x="1763902" y="0"/>
                  </a:moveTo>
                  <a:lnTo>
                    <a:pt x="0" y="0"/>
                  </a:lnTo>
                  <a:lnTo>
                    <a:pt x="0" y="5569712"/>
                  </a:lnTo>
                  <a:lnTo>
                    <a:pt x="1763902" y="5569712"/>
                  </a:lnTo>
                  <a:lnTo>
                    <a:pt x="1763902" y="0"/>
                  </a:lnTo>
                  <a:close/>
                </a:path>
              </a:pathLst>
            </a:custGeom>
            <a:solidFill>
              <a:srgbClr val="D9D9D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373124" y="909827"/>
              <a:ext cx="1456055" cy="5560695"/>
            </a:xfrm>
            <a:custGeom>
              <a:avLst/>
              <a:gdLst/>
              <a:ahLst/>
              <a:cxnLst/>
              <a:rect l="l" t="t" r="r" b="b"/>
              <a:pathLst>
                <a:path w="1456055" h="5560695">
                  <a:moveTo>
                    <a:pt x="44831" y="0"/>
                  </a:moveTo>
                  <a:lnTo>
                    <a:pt x="0" y="0"/>
                  </a:lnTo>
                  <a:lnTo>
                    <a:pt x="0" y="5560568"/>
                  </a:lnTo>
                  <a:lnTo>
                    <a:pt x="44831" y="5560568"/>
                  </a:lnTo>
                  <a:lnTo>
                    <a:pt x="44831" y="0"/>
                  </a:lnTo>
                  <a:close/>
                </a:path>
                <a:path w="1456055" h="5560695">
                  <a:moveTo>
                    <a:pt x="758063" y="5364200"/>
                  </a:moveTo>
                  <a:lnTo>
                    <a:pt x="713232" y="5364200"/>
                  </a:lnTo>
                  <a:lnTo>
                    <a:pt x="713232" y="5560568"/>
                  </a:lnTo>
                  <a:lnTo>
                    <a:pt x="758063" y="5560568"/>
                  </a:lnTo>
                  <a:lnTo>
                    <a:pt x="758063" y="5364200"/>
                  </a:lnTo>
                  <a:close/>
                </a:path>
                <a:path w="1456055" h="5560695">
                  <a:moveTo>
                    <a:pt x="758063" y="4951730"/>
                  </a:moveTo>
                  <a:lnTo>
                    <a:pt x="713232" y="4951730"/>
                  </a:lnTo>
                  <a:lnTo>
                    <a:pt x="713232" y="5158219"/>
                  </a:lnTo>
                  <a:lnTo>
                    <a:pt x="758063" y="5158219"/>
                  </a:lnTo>
                  <a:lnTo>
                    <a:pt x="758063" y="4951730"/>
                  </a:lnTo>
                  <a:close/>
                </a:path>
                <a:path w="1456055" h="5560695">
                  <a:moveTo>
                    <a:pt x="758063" y="4538726"/>
                  </a:moveTo>
                  <a:lnTo>
                    <a:pt x="713232" y="4538726"/>
                  </a:lnTo>
                  <a:lnTo>
                    <a:pt x="713232" y="4745240"/>
                  </a:lnTo>
                  <a:lnTo>
                    <a:pt x="758063" y="4745240"/>
                  </a:lnTo>
                  <a:lnTo>
                    <a:pt x="758063" y="4538726"/>
                  </a:lnTo>
                  <a:close/>
                </a:path>
                <a:path w="1456055" h="5560695">
                  <a:moveTo>
                    <a:pt x="758063" y="4126230"/>
                  </a:moveTo>
                  <a:lnTo>
                    <a:pt x="713232" y="4126230"/>
                  </a:lnTo>
                  <a:lnTo>
                    <a:pt x="713232" y="4332732"/>
                  </a:lnTo>
                  <a:lnTo>
                    <a:pt x="758063" y="4332732"/>
                  </a:lnTo>
                  <a:lnTo>
                    <a:pt x="758063" y="4126230"/>
                  </a:lnTo>
                  <a:close/>
                </a:path>
                <a:path w="1456055" h="5560695">
                  <a:moveTo>
                    <a:pt x="758063" y="3713734"/>
                  </a:moveTo>
                  <a:lnTo>
                    <a:pt x="713232" y="3713734"/>
                  </a:lnTo>
                  <a:lnTo>
                    <a:pt x="713232" y="3919728"/>
                  </a:lnTo>
                  <a:lnTo>
                    <a:pt x="758063" y="3919728"/>
                  </a:lnTo>
                  <a:lnTo>
                    <a:pt x="758063" y="3713734"/>
                  </a:lnTo>
                  <a:close/>
                </a:path>
                <a:path w="1456055" h="5560695">
                  <a:moveTo>
                    <a:pt x="758063" y="3300857"/>
                  </a:moveTo>
                  <a:lnTo>
                    <a:pt x="713232" y="3300857"/>
                  </a:lnTo>
                  <a:lnTo>
                    <a:pt x="713232" y="3507359"/>
                  </a:lnTo>
                  <a:lnTo>
                    <a:pt x="758063" y="3507359"/>
                  </a:lnTo>
                  <a:lnTo>
                    <a:pt x="758063" y="3300857"/>
                  </a:lnTo>
                  <a:close/>
                </a:path>
                <a:path w="1456055" h="5560695">
                  <a:moveTo>
                    <a:pt x="758063" y="2888361"/>
                  </a:moveTo>
                  <a:lnTo>
                    <a:pt x="713232" y="2888361"/>
                  </a:lnTo>
                  <a:lnTo>
                    <a:pt x="713232" y="3094863"/>
                  </a:lnTo>
                  <a:lnTo>
                    <a:pt x="758063" y="3094863"/>
                  </a:lnTo>
                  <a:lnTo>
                    <a:pt x="758063" y="2888361"/>
                  </a:lnTo>
                  <a:close/>
                </a:path>
                <a:path w="1456055" h="5560695">
                  <a:moveTo>
                    <a:pt x="758063" y="2476373"/>
                  </a:moveTo>
                  <a:lnTo>
                    <a:pt x="713232" y="2476373"/>
                  </a:lnTo>
                  <a:lnTo>
                    <a:pt x="713232" y="2682379"/>
                  </a:lnTo>
                  <a:lnTo>
                    <a:pt x="758063" y="2682379"/>
                  </a:lnTo>
                  <a:lnTo>
                    <a:pt x="758063" y="2476373"/>
                  </a:lnTo>
                  <a:close/>
                </a:path>
                <a:path w="1456055" h="5560695">
                  <a:moveTo>
                    <a:pt x="758063" y="2063369"/>
                  </a:moveTo>
                  <a:lnTo>
                    <a:pt x="713232" y="2063369"/>
                  </a:lnTo>
                  <a:lnTo>
                    <a:pt x="713232" y="2269871"/>
                  </a:lnTo>
                  <a:lnTo>
                    <a:pt x="758063" y="2269871"/>
                  </a:lnTo>
                  <a:lnTo>
                    <a:pt x="758063" y="2063369"/>
                  </a:lnTo>
                  <a:close/>
                </a:path>
                <a:path w="1456055" h="5560695">
                  <a:moveTo>
                    <a:pt x="758063" y="1650873"/>
                  </a:moveTo>
                  <a:lnTo>
                    <a:pt x="713232" y="1650873"/>
                  </a:lnTo>
                  <a:lnTo>
                    <a:pt x="713232" y="1857375"/>
                  </a:lnTo>
                  <a:lnTo>
                    <a:pt x="758063" y="1857375"/>
                  </a:lnTo>
                  <a:lnTo>
                    <a:pt x="758063" y="1650873"/>
                  </a:lnTo>
                  <a:close/>
                </a:path>
                <a:path w="1456055" h="5560695">
                  <a:moveTo>
                    <a:pt x="758063" y="1238377"/>
                  </a:moveTo>
                  <a:lnTo>
                    <a:pt x="713232" y="1238377"/>
                  </a:lnTo>
                  <a:lnTo>
                    <a:pt x="713232" y="1444371"/>
                  </a:lnTo>
                  <a:lnTo>
                    <a:pt x="758063" y="1444371"/>
                  </a:lnTo>
                  <a:lnTo>
                    <a:pt x="758063" y="1238377"/>
                  </a:lnTo>
                  <a:close/>
                </a:path>
                <a:path w="1456055" h="5560695">
                  <a:moveTo>
                    <a:pt x="758063" y="825500"/>
                  </a:moveTo>
                  <a:lnTo>
                    <a:pt x="713232" y="825500"/>
                  </a:lnTo>
                  <a:lnTo>
                    <a:pt x="713232" y="1032002"/>
                  </a:lnTo>
                  <a:lnTo>
                    <a:pt x="758063" y="1032002"/>
                  </a:lnTo>
                  <a:lnTo>
                    <a:pt x="758063" y="825500"/>
                  </a:lnTo>
                  <a:close/>
                </a:path>
                <a:path w="1456055" h="5560695">
                  <a:moveTo>
                    <a:pt x="758063" y="413004"/>
                  </a:moveTo>
                  <a:lnTo>
                    <a:pt x="713232" y="413004"/>
                  </a:lnTo>
                  <a:lnTo>
                    <a:pt x="713232" y="618998"/>
                  </a:lnTo>
                  <a:lnTo>
                    <a:pt x="758063" y="618998"/>
                  </a:lnTo>
                  <a:lnTo>
                    <a:pt x="758063" y="413004"/>
                  </a:lnTo>
                  <a:close/>
                </a:path>
                <a:path w="1456055" h="5560695">
                  <a:moveTo>
                    <a:pt x="758063" y="0"/>
                  </a:moveTo>
                  <a:lnTo>
                    <a:pt x="713232" y="0"/>
                  </a:lnTo>
                  <a:lnTo>
                    <a:pt x="713232" y="206502"/>
                  </a:lnTo>
                  <a:lnTo>
                    <a:pt x="758063" y="206502"/>
                  </a:lnTo>
                  <a:lnTo>
                    <a:pt x="758063" y="0"/>
                  </a:lnTo>
                  <a:close/>
                </a:path>
                <a:path w="1456055" h="5560695">
                  <a:moveTo>
                    <a:pt x="1456055" y="0"/>
                  </a:moveTo>
                  <a:lnTo>
                    <a:pt x="1411224" y="0"/>
                  </a:lnTo>
                  <a:lnTo>
                    <a:pt x="1411224" y="5560568"/>
                  </a:lnTo>
                  <a:lnTo>
                    <a:pt x="1456055" y="5560568"/>
                  </a:lnTo>
                  <a:lnTo>
                    <a:pt x="145605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832354" y="989748"/>
              <a:ext cx="2331720" cy="770255"/>
            </a:xfrm>
            <a:custGeom>
              <a:avLst/>
              <a:gdLst/>
              <a:ahLst/>
              <a:cxnLst/>
              <a:rect l="l" t="t" r="r" b="b"/>
              <a:pathLst>
                <a:path w="2331720" h="770255">
                  <a:moveTo>
                    <a:pt x="2331605" y="362115"/>
                  </a:moveTo>
                  <a:lnTo>
                    <a:pt x="2326170" y="316788"/>
                  </a:lnTo>
                  <a:lnTo>
                    <a:pt x="2315286" y="272237"/>
                  </a:lnTo>
                  <a:lnTo>
                    <a:pt x="2298979" y="228981"/>
                  </a:lnTo>
                  <a:lnTo>
                    <a:pt x="2277224" y="187528"/>
                  </a:lnTo>
                  <a:lnTo>
                    <a:pt x="2250033" y="148399"/>
                  </a:lnTo>
                  <a:lnTo>
                    <a:pt x="2217420" y="112102"/>
                  </a:lnTo>
                  <a:lnTo>
                    <a:pt x="2180425" y="80073"/>
                  </a:lnTo>
                  <a:lnTo>
                    <a:pt x="2140547" y="53390"/>
                  </a:lnTo>
                  <a:lnTo>
                    <a:pt x="2098306" y="32029"/>
                  </a:lnTo>
                  <a:lnTo>
                    <a:pt x="2054237" y="16014"/>
                  </a:lnTo>
                  <a:lnTo>
                    <a:pt x="2008860" y="5334"/>
                  </a:lnTo>
                  <a:lnTo>
                    <a:pt x="1962696" y="0"/>
                  </a:lnTo>
                  <a:lnTo>
                    <a:pt x="1916277" y="0"/>
                  </a:lnTo>
                  <a:lnTo>
                    <a:pt x="1870125" y="5334"/>
                  </a:lnTo>
                  <a:lnTo>
                    <a:pt x="1824748" y="16014"/>
                  </a:lnTo>
                  <a:lnTo>
                    <a:pt x="1780692" y="32029"/>
                  </a:lnTo>
                  <a:lnTo>
                    <a:pt x="1738477" y="53390"/>
                  </a:lnTo>
                  <a:lnTo>
                    <a:pt x="1698625" y="80073"/>
                  </a:lnTo>
                  <a:lnTo>
                    <a:pt x="1661668" y="112102"/>
                  </a:lnTo>
                  <a:lnTo>
                    <a:pt x="1393101" y="375754"/>
                  </a:lnTo>
                  <a:lnTo>
                    <a:pt x="66281" y="375754"/>
                  </a:lnTo>
                  <a:lnTo>
                    <a:pt x="38100" y="347560"/>
                  </a:lnTo>
                  <a:lnTo>
                    <a:pt x="0" y="385660"/>
                  </a:lnTo>
                  <a:lnTo>
                    <a:pt x="38100" y="423760"/>
                  </a:lnTo>
                  <a:lnTo>
                    <a:pt x="66294" y="395566"/>
                  </a:lnTo>
                  <a:lnTo>
                    <a:pt x="1394155" y="395566"/>
                  </a:lnTo>
                  <a:lnTo>
                    <a:pt x="1661668" y="657694"/>
                  </a:lnTo>
                  <a:lnTo>
                    <a:pt x="1698625" y="689838"/>
                  </a:lnTo>
                  <a:lnTo>
                    <a:pt x="1738477" y="716622"/>
                  </a:lnTo>
                  <a:lnTo>
                    <a:pt x="1780692" y="738047"/>
                  </a:lnTo>
                  <a:lnTo>
                    <a:pt x="1824748" y="754113"/>
                  </a:lnTo>
                  <a:lnTo>
                    <a:pt x="1870125" y="764832"/>
                  </a:lnTo>
                  <a:lnTo>
                    <a:pt x="1916277" y="770191"/>
                  </a:lnTo>
                  <a:lnTo>
                    <a:pt x="1962696" y="770191"/>
                  </a:lnTo>
                  <a:lnTo>
                    <a:pt x="2008860" y="764832"/>
                  </a:lnTo>
                  <a:lnTo>
                    <a:pt x="2054237" y="754113"/>
                  </a:lnTo>
                  <a:lnTo>
                    <a:pt x="2098306" y="738047"/>
                  </a:lnTo>
                  <a:lnTo>
                    <a:pt x="2140547" y="716622"/>
                  </a:lnTo>
                  <a:lnTo>
                    <a:pt x="2180425" y="689838"/>
                  </a:lnTo>
                  <a:lnTo>
                    <a:pt x="2217420" y="657694"/>
                  </a:lnTo>
                  <a:lnTo>
                    <a:pt x="2250033" y="621411"/>
                  </a:lnTo>
                  <a:lnTo>
                    <a:pt x="2277224" y="582282"/>
                  </a:lnTo>
                  <a:lnTo>
                    <a:pt x="2298979" y="540829"/>
                  </a:lnTo>
                  <a:lnTo>
                    <a:pt x="2315286" y="497573"/>
                  </a:lnTo>
                  <a:lnTo>
                    <a:pt x="2326170" y="453021"/>
                  </a:lnTo>
                  <a:lnTo>
                    <a:pt x="2331605" y="407695"/>
                  </a:lnTo>
                  <a:lnTo>
                    <a:pt x="2331605" y="362115"/>
                  </a:lnTo>
                  <a:close/>
                </a:path>
              </a:pathLst>
            </a:custGeom>
            <a:solidFill>
              <a:srgbClr val="89C9D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559807" y="1176527"/>
              <a:ext cx="403860" cy="396240"/>
            </a:xfrm>
            <a:custGeom>
              <a:avLst/>
              <a:gdLst/>
              <a:ahLst/>
              <a:cxnLst/>
              <a:rect l="l" t="t" r="r" b="b"/>
              <a:pathLst>
                <a:path w="403860" h="396240">
                  <a:moveTo>
                    <a:pt x="97281" y="221107"/>
                  </a:moveTo>
                  <a:lnTo>
                    <a:pt x="90424" y="221107"/>
                  </a:lnTo>
                  <a:lnTo>
                    <a:pt x="86867" y="222376"/>
                  </a:lnTo>
                  <a:lnTo>
                    <a:pt x="84454" y="224789"/>
                  </a:lnTo>
                  <a:lnTo>
                    <a:pt x="79375" y="229743"/>
                  </a:lnTo>
                  <a:lnTo>
                    <a:pt x="79375" y="238633"/>
                  </a:lnTo>
                  <a:lnTo>
                    <a:pt x="84454" y="243586"/>
                  </a:lnTo>
                  <a:lnTo>
                    <a:pt x="92455" y="252475"/>
                  </a:lnTo>
                  <a:lnTo>
                    <a:pt x="5079" y="338327"/>
                  </a:lnTo>
                  <a:lnTo>
                    <a:pt x="0" y="343154"/>
                  </a:lnTo>
                  <a:lnTo>
                    <a:pt x="0" y="352044"/>
                  </a:lnTo>
                  <a:lnTo>
                    <a:pt x="41275" y="392557"/>
                  </a:lnTo>
                  <a:lnTo>
                    <a:pt x="43687" y="394970"/>
                  </a:lnTo>
                  <a:lnTo>
                    <a:pt x="47243" y="396239"/>
                  </a:lnTo>
                  <a:lnTo>
                    <a:pt x="54228" y="396239"/>
                  </a:lnTo>
                  <a:lnTo>
                    <a:pt x="57784" y="394970"/>
                  </a:lnTo>
                  <a:lnTo>
                    <a:pt x="60325" y="392557"/>
                  </a:lnTo>
                  <a:lnTo>
                    <a:pt x="87468" y="365887"/>
                  </a:lnTo>
                  <a:lnTo>
                    <a:pt x="51307" y="365887"/>
                  </a:lnTo>
                  <a:lnTo>
                    <a:pt x="32130" y="347218"/>
                  </a:lnTo>
                  <a:lnTo>
                    <a:pt x="110616" y="270256"/>
                  </a:lnTo>
                  <a:lnTo>
                    <a:pt x="148740" y="270256"/>
                  </a:lnTo>
                  <a:lnTo>
                    <a:pt x="147700" y="269239"/>
                  </a:lnTo>
                  <a:lnTo>
                    <a:pt x="165782" y="252475"/>
                  </a:lnTo>
                  <a:lnTo>
                    <a:pt x="130682" y="252475"/>
                  </a:lnTo>
                  <a:lnTo>
                    <a:pt x="102488" y="224789"/>
                  </a:lnTo>
                  <a:lnTo>
                    <a:pt x="100456" y="222376"/>
                  </a:lnTo>
                  <a:lnTo>
                    <a:pt x="97281" y="221107"/>
                  </a:lnTo>
                  <a:close/>
                </a:path>
                <a:path w="403860" h="396240">
                  <a:moveTo>
                    <a:pt x="148740" y="270256"/>
                  </a:moveTo>
                  <a:lnTo>
                    <a:pt x="110616" y="270256"/>
                  </a:lnTo>
                  <a:lnTo>
                    <a:pt x="129666" y="288925"/>
                  </a:lnTo>
                  <a:lnTo>
                    <a:pt x="51307" y="365887"/>
                  </a:lnTo>
                  <a:lnTo>
                    <a:pt x="87468" y="365887"/>
                  </a:lnTo>
                  <a:lnTo>
                    <a:pt x="147700" y="306705"/>
                  </a:lnTo>
                  <a:lnTo>
                    <a:pt x="180847" y="306705"/>
                  </a:lnTo>
                  <a:lnTo>
                    <a:pt x="180847" y="301751"/>
                  </a:lnTo>
                  <a:lnTo>
                    <a:pt x="175894" y="296799"/>
                  </a:lnTo>
                  <a:lnTo>
                    <a:pt x="148740" y="270256"/>
                  </a:lnTo>
                  <a:close/>
                </a:path>
                <a:path w="403860" h="396240">
                  <a:moveTo>
                    <a:pt x="180847" y="306705"/>
                  </a:moveTo>
                  <a:lnTo>
                    <a:pt x="147700" y="306705"/>
                  </a:lnTo>
                  <a:lnTo>
                    <a:pt x="156844" y="314579"/>
                  </a:lnTo>
                  <a:lnTo>
                    <a:pt x="159257" y="317119"/>
                  </a:lnTo>
                  <a:lnTo>
                    <a:pt x="162813" y="318262"/>
                  </a:lnTo>
                  <a:lnTo>
                    <a:pt x="169799" y="318262"/>
                  </a:lnTo>
                  <a:lnTo>
                    <a:pt x="173354" y="317119"/>
                  </a:lnTo>
                  <a:lnTo>
                    <a:pt x="180847" y="309625"/>
                  </a:lnTo>
                  <a:lnTo>
                    <a:pt x="180847" y="306705"/>
                  </a:lnTo>
                  <a:close/>
                </a:path>
                <a:path w="403860" h="396240">
                  <a:moveTo>
                    <a:pt x="218999" y="251460"/>
                  </a:moveTo>
                  <a:lnTo>
                    <a:pt x="166877" y="251460"/>
                  </a:lnTo>
                  <a:lnTo>
                    <a:pt x="187805" y="265795"/>
                  </a:lnTo>
                  <a:lnTo>
                    <a:pt x="210565" y="276034"/>
                  </a:lnTo>
                  <a:lnTo>
                    <a:pt x="234565" y="282178"/>
                  </a:lnTo>
                  <a:lnTo>
                    <a:pt x="259206" y="284225"/>
                  </a:lnTo>
                  <a:lnTo>
                    <a:pt x="287097" y="281610"/>
                  </a:lnTo>
                  <a:lnTo>
                    <a:pt x="314213" y="273780"/>
                  </a:lnTo>
                  <a:lnTo>
                    <a:pt x="339734" y="260758"/>
                  </a:lnTo>
                  <a:lnTo>
                    <a:pt x="342190" y="258825"/>
                  </a:lnTo>
                  <a:lnTo>
                    <a:pt x="259841" y="258825"/>
                  </a:lnTo>
                  <a:lnTo>
                    <a:pt x="237116" y="256704"/>
                  </a:lnTo>
                  <a:lnTo>
                    <a:pt x="218999" y="251460"/>
                  </a:lnTo>
                  <a:close/>
                </a:path>
                <a:path w="403860" h="396240">
                  <a:moveTo>
                    <a:pt x="343761" y="26162"/>
                  </a:moveTo>
                  <a:lnTo>
                    <a:pt x="259841" y="26162"/>
                  </a:lnTo>
                  <a:lnTo>
                    <a:pt x="282493" y="28283"/>
                  </a:lnTo>
                  <a:lnTo>
                    <a:pt x="304466" y="34655"/>
                  </a:lnTo>
                  <a:lnTo>
                    <a:pt x="325082" y="45289"/>
                  </a:lnTo>
                  <a:lnTo>
                    <a:pt x="343662" y="60198"/>
                  </a:lnTo>
                  <a:lnTo>
                    <a:pt x="370236" y="98667"/>
                  </a:lnTo>
                  <a:lnTo>
                    <a:pt x="379094" y="142494"/>
                  </a:lnTo>
                  <a:lnTo>
                    <a:pt x="370236" y="186320"/>
                  </a:lnTo>
                  <a:lnTo>
                    <a:pt x="343662" y="224789"/>
                  </a:lnTo>
                  <a:lnTo>
                    <a:pt x="304466" y="250332"/>
                  </a:lnTo>
                  <a:lnTo>
                    <a:pt x="259841" y="258825"/>
                  </a:lnTo>
                  <a:lnTo>
                    <a:pt x="342190" y="258825"/>
                  </a:lnTo>
                  <a:lnTo>
                    <a:pt x="362838" y="242570"/>
                  </a:lnTo>
                  <a:lnTo>
                    <a:pt x="389844" y="205737"/>
                  </a:lnTo>
                  <a:lnTo>
                    <a:pt x="403346" y="163803"/>
                  </a:lnTo>
                  <a:lnTo>
                    <a:pt x="403346" y="120168"/>
                  </a:lnTo>
                  <a:lnTo>
                    <a:pt x="389844" y="78234"/>
                  </a:lnTo>
                  <a:lnTo>
                    <a:pt x="362838" y="41401"/>
                  </a:lnTo>
                  <a:lnTo>
                    <a:pt x="343761" y="26162"/>
                  </a:lnTo>
                  <a:close/>
                </a:path>
                <a:path w="403860" h="396240">
                  <a:moveTo>
                    <a:pt x="260730" y="0"/>
                  </a:moveTo>
                  <a:lnTo>
                    <a:pt x="206089" y="10366"/>
                  </a:lnTo>
                  <a:lnTo>
                    <a:pt x="157733" y="41401"/>
                  </a:lnTo>
                  <a:lnTo>
                    <a:pt x="131835" y="76443"/>
                  </a:lnTo>
                  <a:lnTo>
                    <a:pt x="118030" y="115905"/>
                  </a:lnTo>
                  <a:lnTo>
                    <a:pt x="116375" y="157073"/>
                  </a:lnTo>
                  <a:lnTo>
                    <a:pt x="126924" y="197236"/>
                  </a:lnTo>
                  <a:lnTo>
                    <a:pt x="149732" y="233680"/>
                  </a:lnTo>
                  <a:lnTo>
                    <a:pt x="130682" y="252475"/>
                  </a:lnTo>
                  <a:lnTo>
                    <a:pt x="165782" y="252475"/>
                  </a:lnTo>
                  <a:lnTo>
                    <a:pt x="166877" y="251460"/>
                  </a:lnTo>
                  <a:lnTo>
                    <a:pt x="218999" y="251460"/>
                  </a:lnTo>
                  <a:lnTo>
                    <a:pt x="175894" y="224789"/>
                  </a:lnTo>
                  <a:lnTo>
                    <a:pt x="149891" y="186320"/>
                  </a:lnTo>
                  <a:lnTo>
                    <a:pt x="141223" y="142494"/>
                  </a:lnTo>
                  <a:lnTo>
                    <a:pt x="149891" y="98667"/>
                  </a:lnTo>
                  <a:lnTo>
                    <a:pt x="175894" y="60198"/>
                  </a:lnTo>
                  <a:lnTo>
                    <a:pt x="215106" y="34655"/>
                  </a:lnTo>
                  <a:lnTo>
                    <a:pt x="259841" y="26162"/>
                  </a:lnTo>
                  <a:lnTo>
                    <a:pt x="343761" y="26162"/>
                  </a:lnTo>
                  <a:lnTo>
                    <a:pt x="340187" y="23306"/>
                  </a:lnTo>
                  <a:lnTo>
                    <a:pt x="315071" y="10366"/>
                  </a:lnTo>
                  <a:lnTo>
                    <a:pt x="288311" y="2593"/>
                  </a:lnTo>
                  <a:lnTo>
                    <a:pt x="26073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39639" y="1226819"/>
              <a:ext cx="158496" cy="169163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2859786" y="3022764"/>
              <a:ext cx="2331720" cy="770255"/>
            </a:xfrm>
            <a:custGeom>
              <a:avLst/>
              <a:gdLst/>
              <a:ahLst/>
              <a:cxnLst/>
              <a:rect l="l" t="t" r="r" b="b"/>
              <a:pathLst>
                <a:path w="2331720" h="770254">
                  <a:moveTo>
                    <a:pt x="2331542" y="361937"/>
                  </a:moveTo>
                  <a:lnTo>
                    <a:pt x="2326094" y="316649"/>
                  </a:lnTo>
                  <a:lnTo>
                    <a:pt x="2315197" y="272148"/>
                  </a:lnTo>
                  <a:lnTo>
                    <a:pt x="2298865" y="228917"/>
                  </a:lnTo>
                  <a:lnTo>
                    <a:pt x="2277072" y="187502"/>
                  </a:lnTo>
                  <a:lnTo>
                    <a:pt x="2249843" y="148386"/>
                  </a:lnTo>
                  <a:lnTo>
                    <a:pt x="2217166" y="112102"/>
                  </a:lnTo>
                  <a:lnTo>
                    <a:pt x="2180132" y="80073"/>
                  </a:lnTo>
                  <a:lnTo>
                    <a:pt x="2140204" y="53390"/>
                  </a:lnTo>
                  <a:lnTo>
                    <a:pt x="2097913" y="32029"/>
                  </a:lnTo>
                  <a:lnTo>
                    <a:pt x="2053780" y="16014"/>
                  </a:lnTo>
                  <a:lnTo>
                    <a:pt x="2008327" y="5334"/>
                  </a:lnTo>
                  <a:lnTo>
                    <a:pt x="1962086" y="0"/>
                  </a:lnTo>
                  <a:lnTo>
                    <a:pt x="1915591" y="0"/>
                  </a:lnTo>
                  <a:lnTo>
                    <a:pt x="1869351" y="5334"/>
                  </a:lnTo>
                  <a:lnTo>
                    <a:pt x="1823897" y="16014"/>
                  </a:lnTo>
                  <a:lnTo>
                    <a:pt x="1779765" y="32029"/>
                  </a:lnTo>
                  <a:lnTo>
                    <a:pt x="1737474" y="53390"/>
                  </a:lnTo>
                  <a:lnTo>
                    <a:pt x="1697545" y="80073"/>
                  </a:lnTo>
                  <a:lnTo>
                    <a:pt x="1660525" y="112102"/>
                  </a:lnTo>
                  <a:lnTo>
                    <a:pt x="1391589" y="375754"/>
                  </a:lnTo>
                  <a:lnTo>
                    <a:pt x="66294" y="375754"/>
                  </a:lnTo>
                  <a:lnTo>
                    <a:pt x="38100" y="347560"/>
                  </a:lnTo>
                  <a:lnTo>
                    <a:pt x="0" y="385660"/>
                  </a:lnTo>
                  <a:lnTo>
                    <a:pt x="38100" y="423760"/>
                  </a:lnTo>
                  <a:lnTo>
                    <a:pt x="66281" y="395566"/>
                  </a:lnTo>
                  <a:lnTo>
                    <a:pt x="1392643" y="395566"/>
                  </a:lnTo>
                  <a:lnTo>
                    <a:pt x="1660525" y="657694"/>
                  </a:lnTo>
                  <a:lnTo>
                    <a:pt x="1697545" y="689838"/>
                  </a:lnTo>
                  <a:lnTo>
                    <a:pt x="1737474" y="716622"/>
                  </a:lnTo>
                  <a:lnTo>
                    <a:pt x="1779765" y="738047"/>
                  </a:lnTo>
                  <a:lnTo>
                    <a:pt x="1823897" y="754113"/>
                  </a:lnTo>
                  <a:lnTo>
                    <a:pt x="1869351" y="764832"/>
                  </a:lnTo>
                  <a:lnTo>
                    <a:pt x="1915591" y="770191"/>
                  </a:lnTo>
                  <a:lnTo>
                    <a:pt x="1962086" y="770191"/>
                  </a:lnTo>
                  <a:lnTo>
                    <a:pt x="2008327" y="764832"/>
                  </a:lnTo>
                  <a:lnTo>
                    <a:pt x="2053780" y="754113"/>
                  </a:lnTo>
                  <a:lnTo>
                    <a:pt x="2097913" y="738047"/>
                  </a:lnTo>
                  <a:lnTo>
                    <a:pt x="2140204" y="716622"/>
                  </a:lnTo>
                  <a:lnTo>
                    <a:pt x="2180132" y="689838"/>
                  </a:lnTo>
                  <a:lnTo>
                    <a:pt x="2217166" y="657694"/>
                  </a:lnTo>
                  <a:lnTo>
                    <a:pt x="2249843" y="621309"/>
                  </a:lnTo>
                  <a:lnTo>
                    <a:pt x="2277072" y="582117"/>
                  </a:lnTo>
                  <a:lnTo>
                    <a:pt x="2298865" y="540613"/>
                  </a:lnTo>
                  <a:lnTo>
                    <a:pt x="2315197" y="497344"/>
                  </a:lnTo>
                  <a:lnTo>
                    <a:pt x="2326094" y="452793"/>
                  </a:lnTo>
                  <a:lnTo>
                    <a:pt x="2331542" y="407492"/>
                  </a:lnTo>
                  <a:lnTo>
                    <a:pt x="2331542" y="361937"/>
                  </a:lnTo>
                  <a:close/>
                </a:path>
              </a:pathLst>
            </a:custGeom>
            <a:solidFill>
              <a:srgbClr val="5CACB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594860" y="3220211"/>
              <a:ext cx="402590" cy="314325"/>
            </a:xfrm>
            <a:custGeom>
              <a:avLst/>
              <a:gdLst/>
              <a:ahLst/>
              <a:cxnLst/>
              <a:rect l="l" t="t" r="r" b="b"/>
              <a:pathLst>
                <a:path w="402589" h="314325">
                  <a:moveTo>
                    <a:pt x="396239" y="234950"/>
                  </a:moveTo>
                  <a:lnTo>
                    <a:pt x="5079" y="234950"/>
                  </a:lnTo>
                  <a:lnTo>
                    <a:pt x="0" y="240918"/>
                  </a:lnTo>
                  <a:lnTo>
                    <a:pt x="0" y="274447"/>
                  </a:lnTo>
                  <a:lnTo>
                    <a:pt x="2988" y="289351"/>
                  </a:lnTo>
                  <a:lnTo>
                    <a:pt x="11144" y="301958"/>
                  </a:lnTo>
                  <a:lnTo>
                    <a:pt x="23252" y="310683"/>
                  </a:lnTo>
                  <a:lnTo>
                    <a:pt x="38100" y="313943"/>
                  </a:lnTo>
                  <a:lnTo>
                    <a:pt x="363219" y="313943"/>
                  </a:lnTo>
                  <a:lnTo>
                    <a:pt x="378225" y="310826"/>
                  </a:lnTo>
                  <a:lnTo>
                    <a:pt x="390683" y="302339"/>
                  </a:lnTo>
                  <a:lnTo>
                    <a:pt x="399188" y="289780"/>
                  </a:lnTo>
                  <a:lnTo>
                    <a:pt x="399911" y="286258"/>
                  </a:lnTo>
                  <a:lnTo>
                    <a:pt x="31114" y="286258"/>
                  </a:lnTo>
                  <a:lnTo>
                    <a:pt x="25145" y="280415"/>
                  </a:lnTo>
                  <a:lnTo>
                    <a:pt x="25145" y="260603"/>
                  </a:lnTo>
                  <a:lnTo>
                    <a:pt x="402336" y="260603"/>
                  </a:lnTo>
                  <a:lnTo>
                    <a:pt x="402336" y="239902"/>
                  </a:lnTo>
                  <a:lnTo>
                    <a:pt x="396239" y="234950"/>
                  </a:lnTo>
                  <a:close/>
                </a:path>
                <a:path w="402589" h="314325">
                  <a:moveTo>
                    <a:pt x="402336" y="260603"/>
                  </a:moveTo>
                  <a:lnTo>
                    <a:pt x="376174" y="260603"/>
                  </a:lnTo>
                  <a:lnTo>
                    <a:pt x="376174" y="280415"/>
                  </a:lnTo>
                  <a:lnTo>
                    <a:pt x="369188" y="286258"/>
                  </a:lnTo>
                  <a:lnTo>
                    <a:pt x="399911" y="286258"/>
                  </a:lnTo>
                  <a:lnTo>
                    <a:pt x="402336" y="274447"/>
                  </a:lnTo>
                  <a:lnTo>
                    <a:pt x="402336" y="260603"/>
                  </a:lnTo>
                  <a:close/>
                </a:path>
                <a:path w="402589" h="314325">
                  <a:moveTo>
                    <a:pt x="337057" y="0"/>
                  </a:moveTo>
                  <a:lnTo>
                    <a:pt x="65277" y="0"/>
                  </a:lnTo>
                  <a:lnTo>
                    <a:pt x="49684" y="3117"/>
                  </a:lnTo>
                  <a:lnTo>
                    <a:pt x="36925" y="11604"/>
                  </a:lnTo>
                  <a:lnTo>
                    <a:pt x="28309" y="24163"/>
                  </a:lnTo>
                  <a:lnTo>
                    <a:pt x="25145" y="39497"/>
                  </a:lnTo>
                  <a:lnTo>
                    <a:pt x="25145" y="234950"/>
                  </a:lnTo>
                  <a:lnTo>
                    <a:pt x="52197" y="234950"/>
                  </a:lnTo>
                  <a:lnTo>
                    <a:pt x="52197" y="39497"/>
                  </a:lnTo>
                  <a:lnTo>
                    <a:pt x="51180" y="39497"/>
                  </a:lnTo>
                  <a:lnTo>
                    <a:pt x="51180" y="32638"/>
                  </a:lnTo>
                  <a:lnTo>
                    <a:pt x="57150" y="26670"/>
                  </a:lnTo>
                  <a:lnTo>
                    <a:pt x="373465" y="26670"/>
                  </a:lnTo>
                  <a:lnTo>
                    <a:pt x="373026" y="24592"/>
                  </a:lnTo>
                  <a:lnTo>
                    <a:pt x="364521" y="11985"/>
                  </a:lnTo>
                  <a:lnTo>
                    <a:pt x="352063" y="3260"/>
                  </a:lnTo>
                  <a:lnTo>
                    <a:pt x="337057" y="0"/>
                  </a:lnTo>
                  <a:close/>
                </a:path>
                <a:path w="402589" h="314325">
                  <a:moveTo>
                    <a:pt x="373465" y="26670"/>
                  </a:moveTo>
                  <a:lnTo>
                    <a:pt x="345186" y="26670"/>
                  </a:lnTo>
                  <a:lnTo>
                    <a:pt x="351154" y="32638"/>
                  </a:lnTo>
                  <a:lnTo>
                    <a:pt x="351154" y="234950"/>
                  </a:lnTo>
                  <a:lnTo>
                    <a:pt x="376174" y="234950"/>
                  </a:lnTo>
                  <a:lnTo>
                    <a:pt x="376174" y="39497"/>
                  </a:lnTo>
                  <a:lnTo>
                    <a:pt x="373465" y="2667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692395" y="3515867"/>
              <a:ext cx="185927" cy="129540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2827782" y="5002631"/>
              <a:ext cx="2331720" cy="772160"/>
            </a:xfrm>
            <a:custGeom>
              <a:avLst/>
              <a:gdLst/>
              <a:ahLst/>
              <a:cxnLst/>
              <a:rect l="l" t="t" r="r" b="b"/>
              <a:pathLst>
                <a:path w="2331720" h="772160">
                  <a:moveTo>
                    <a:pt x="2331542" y="363181"/>
                  </a:moveTo>
                  <a:lnTo>
                    <a:pt x="2326094" y="317842"/>
                  </a:lnTo>
                  <a:lnTo>
                    <a:pt x="2315197" y="273265"/>
                  </a:lnTo>
                  <a:lnTo>
                    <a:pt x="2298865" y="229946"/>
                  </a:lnTo>
                  <a:lnTo>
                    <a:pt x="2277072" y="188404"/>
                  </a:lnTo>
                  <a:lnTo>
                    <a:pt x="2249843" y="149148"/>
                  </a:lnTo>
                  <a:lnTo>
                    <a:pt x="2217166" y="112674"/>
                  </a:lnTo>
                  <a:lnTo>
                    <a:pt x="2180132" y="80492"/>
                  </a:lnTo>
                  <a:lnTo>
                    <a:pt x="2140204" y="53657"/>
                  </a:lnTo>
                  <a:lnTo>
                    <a:pt x="2097913" y="32194"/>
                  </a:lnTo>
                  <a:lnTo>
                    <a:pt x="2053780" y="16103"/>
                  </a:lnTo>
                  <a:lnTo>
                    <a:pt x="2008327" y="5372"/>
                  </a:lnTo>
                  <a:lnTo>
                    <a:pt x="1962086" y="0"/>
                  </a:lnTo>
                  <a:lnTo>
                    <a:pt x="1915591" y="0"/>
                  </a:lnTo>
                  <a:lnTo>
                    <a:pt x="1869351" y="5372"/>
                  </a:lnTo>
                  <a:lnTo>
                    <a:pt x="1823897" y="16103"/>
                  </a:lnTo>
                  <a:lnTo>
                    <a:pt x="1779765" y="32194"/>
                  </a:lnTo>
                  <a:lnTo>
                    <a:pt x="1737474" y="53657"/>
                  </a:lnTo>
                  <a:lnTo>
                    <a:pt x="1697545" y="80492"/>
                  </a:lnTo>
                  <a:lnTo>
                    <a:pt x="1660525" y="112674"/>
                  </a:lnTo>
                  <a:lnTo>
                    <a:pt x="1392377" y="375564"/>
                  </a:lnTo>
                  <a:lnTo>
                    <a:pt x="66294" y="375564"/>
                  </a:lnTo>
                  <a:lnTo>
                    <a:pt x="38100" y="347370"/>
                  </a:lnTo>
                  <a:lnTo>
                    <a:pt x="0" y="385470"/>
                  </a:lnTo>
                  <a:lnTo>
                    <a:pt x="38100" y="423570"/>
                  </a:lnTo>
                  <a:lnTo>
                    <a:pt x="66294" y="395376"/>
                  </a:lnTo>
                  <a:lnTo>
                    <a:pt x="1391831" y="395376"/>
                  </a:lnTo>
                  <a:lnTo>
                    <a:pt x="1660525" y="659244"/>
                  </a:lnTo>
                  <a:lnTo>
                    <a:pt x="1697545" y="691349"/>
                  </a:lnTo>
                  <a:lnTo>
                    <a:pt x="1737474" y="718083"/>
                  </a:lnTo>
                  <a:lnTo>
                    <a:pt x="1779765" y="739482"/>
                  </a:lnTo>
                  <a:lnTo>
                    <a:pt x="1823897" y="755535"/>
                  </a:lnTo>
                  <a:lnTo>
                    <a:pt x="1869351" y="766229"/>
                  </a:lnTo>
                  <a:lnTo>
                    <a:pt x="1915591" y="771575"/>
                  </a:lnTo>
                  <a:lnTo>
                    <a:pt x="1962086" y="771575"/>
                  </a:lnTo>
                  <a:lnTo>
                    <a:pt x="2008327" y="766229"/>
                  </a:lnTo>
                  <a:lnTo>
                    <a:pt x="2053780" y="755535"/>
                  </a:lnTo>
                  <a:lnTo>
                    <a:pt x="2097913" y="739482"/>
                  </a:lnTo>
                  <a:lnTo>
                    <a:pt x="2140204" y="718083"/>
                  </a:lnTo>
                  <a:lnTo>
                    <a:pt x="2180132" y="691349"/>
                  </a:lnTo>
                  <a:lnTo>
                    <a:pt x="2217166" y="659244"/>
                  </a:lnTo>
                  <a:lnTo>
                    <a:pt x="2249843" y="622795"/>
                  </a:lnTo>
                  <a:lnTo>
                    <a:pt x="2277072" y="583539"/>
                  </a:lnTo>
                  <a:lnTo>
                    <a:pt x="2298865" y="542010"/>
                  </a:lnTo>
                  <a:lnTo>
                    <a:pt x="2315197" y="498690"/>
                  </a:lnTo>
                  <a:lnTo>
                    <a:pt x="2326094" y="454113"/>
                  </a:lnTo>
                  <a:lnTo>
                    <a:pt x="2331542" y="408774"/>
                  </a:lnTo>
                  <a:lnTo>
                    <a:pt x="2331542" y="363181"/>
                  </a:lnTo>
                  <a:close/>
                </a:path>
              </a:pathLst>
            </a:custGeom>
            <a:solidFill>
              <a:srgbClr val="B3D24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561331" y="5187696"/>
              <a:ext cx="407034" cy="401320"/>
            </a:xfrm>
            <a:custGeom>
              <a:avLst/>
              <a:gdLst/>
              <a:ahLst/>
              <a:cxnLst/>
              <a:rect l="l" t="t" r="r" b="b"/>
              <a:pathLst>
                <a:path w="407035" h="401320">
                  <a:moveTo>
                    <a:pt x="188848" y="337438"/>
                  </a:moveTo>
                  <a:lnTo>
                    <a:pt x="126618" y="337438"/>
                  </a:lnTo>
                  <a:lnTo>
                    <a:pt x="134334" y="341995"/>
                  </a:lnTo>
                  <a:lnTo>
                    <a:pt x="142430" y="345503"/>
                  </a:lnTo>
                  <a:lnTo>
                    <a:pt x="150907" y="348440"/>
                  </a:lnTo>
                  <a:lnTo>
                    <a:pt x="159765" y="351281"/>
                  </a:lnTo>
                  <a:lnTo>
                    <a:pt x="159765" y="375030"/>
                  </a:lnTo>
                  <a:lnTo>
                    <a:pt x="161728" y="385323"/>
                  </a:lnTo>
                  <a:lnTo>
                    <a:pt x="167179" y="393480"/>
                  </a:lnTo>
                  <a:lnTo>
                    <a:pt x="175464" y="398851"/>
                  </a:lnTo>
                  <a:lnTo>
                    <a:pt x="185927" y="400786"/>
                  </a:lnTo>
                  <a:lnTo>
                    <a:pt x="220979" y="400786"/>
                  </a:lnTo>
                  <a:lnTo>
                    <a:pt x="231443" y="398851"/>
                  </a:lnTo>
                  <a:lnTo>
                    <a:pt x="239728" y="393480"/>
                  </a:lnTo>
                  <a:lnTo>
                    <a:pt x="245179" y="385323"/>
                  </a:lnTo>
                  <a:lnTo>
                    <a:pt x="247141" y="375030"/>
                  </a:lnTo>
                  <a:lnTo>
                    <a:pt x="247141" y="372109"/>
                  </a:lnTo>
                  <a:lnTo>
                    <a:pt x="188848" y="372109"/>
                  </a:lnTo>
                  <a:lnTo>
                    <a:pt x="188848" y="337438"/>
                  </a:lnTo>
                  <a:close/>
                </a:path>
                <a:path w="407035" h="401320">
                  <a:moveTo>
                    <a:pt x="287400" y="307212"/>
                  </a:moveTo>
                  <a:lnTo>
                    <a:pt x="281304" y="307212"/>
                  </a:lnTo>
                  <a:lnTo>
                    <a:pt x="278510" y="307974"/>
                  </a:lnTo>
                  <a:lnTo>
                    <a:pt x="276351" y="309752"/>
                  </a:lnTo>
                  <a:lnTo>
                    <a:pt x="266779" y="315142"/>
                  </a:lnTo>
                  <a:lnTo>
                    <a:pt x="256349" y="319627"/>
                  </a:lnTo>
                  <a:lnTo>
                    <a:pt x="245348" y="323397"/>
                  </a:lnTo>
                  <a:lnTo>
                    <a:pt x="234060" y="326643"/>
                  </a:lnTo>
                  <a:lnTo>
                    <a:pt x="227075" y="327532"/>
                  </a:lnTo>
                  <a:lnTo>
                    <a:pt x="224027" y="332485"/>
                  </a:lnTo>
                  <a:lnTo>
                    <a:pt x="224027" y="372109"/>
                  </a:lnTo>
                  <a:lnTo>
                    <a:pt x="247141" y="372109"/>
                  </a:lnTo>
                  <a:lnTo>
                    <a:pt x="247141" y="351281"/>
                  </a:lnTo>
                  <a:lnTo>
                    <a:pt x="264096" y="345503"/>
                  </a:lnTo>
                  <a:lnTo>
                    <a:pt x="272430" y="341995"/>
                  </a:lnTo>
                  <a:lnTo>
                    <a:pt x="280288" y="337438"/>
                  </a:lnTo>
                  <a:lnTo>
                    <a:pt x="350652" y="337438"/>
                  </a:lnTo>
                  <a:lnTo>
                    <a:pt x="353618" y="334517"/>
                  </a:lnTo>
                  <a:lnTo>
                    <a:pt x="316483" y="334517"/>
                  </a:lnTo>
                  <a:lnTo>
                    <a:pt x="292353" y="310768"/>
                  </a:lnTo>
                  <a:lnTo>
                    <a:pt x="290702" y="308482"/>
                  </a:lnTo>
                  <a:lnTo>
                    <a:pt x="287400" y="307212"/>
                  </a:lnTo>
                  <a:close/>
                </a:path>
                <a:path w="407035" h="401320">
                  <a:moveTo>
                    <a:pt x="97916" y="40131"/>
                  </a:moveTo>
                  <a:lnTo>
                    <a:pt x="84200" y="40131"/>
                  </a:lnTo>
                  <a:lnTo>
                    <a:pt x="77342" y="42544"/>
                  </a:lnTo>
                  <a:lnTo>
                    <a:pt x="72389" y="47497"/>
                  </a:lnTo>
                  <a:lnTo>
                    <a:pt x="47243" y="72262"/>
                  </a:lnTo>
                  <a:lnTo>
                    <a:pt x="41600" y="81192"/>
                  </a:lnTo>
                  <a:lnTo>
                    <a:pt x="39719" y="90931"/>
                  </a:lnTo>
                  <a:lnTo>
                    <a:pt x="41498" y="99962"/>
                  </a:lnTo>
                  <a:lnTo>
                    <a:pt x="41600" y="100480"/>
                  </a:lnTo>
                  <a:lnTo>
                    <a:pt x="47243" y="108838"/>
                  </a:lnTo>
                  <a:lnTo>
                    <a:pt x="64262" y="125729"/>
                  </a:lnTo>
                  <a:lnTo>
                    <a:pt x="59684" y="132885"/>
                  </a:lnTo>
                  <a:lnTo>
                    <a:pt x="56118" y="140779"/>
                  </a:lnTo>
                  <a:lnTo>
                    <a:pt x="53099" y="149054"/>
                  </a:lnTo>
                  <a:lnTo>
                    <a:pt x="50164" y="157352"/>
                  </a:lnTo>
                  <a:lnTo>
                    <a:pt x="26162" y="157352"/>
                  </a:lnTo>
                  <a:lnTo>
                    <a:pt x="15698" y="159291"/>
                  </a:lnTo>
                  <a:lnTo>
                    <a:pt x="7413" y="164671"/>
                  </a:lnTo>
                  <a:lnTo>
                    <a:pt x="1962" y="172837"/>
                  </a:lnTo>
                  <a:lnTo>
                    <a:pt x="0" y="183133"/>
                  </a:lnTo>
                  <a:lnTo>
                    <a:pt x="0" y="217677"/>
                  </a:lnTo>
                  <a:lnTo>
                    <a:pt x="26162" y="243458"/>
                  </a:lnTo>
                  <a:lnTo>
                    <a:pt x="50164" y="243458"/>
                  </a:lnTo>
                  <a:lnTo>
                    <a:pt x="53099" y="252148"/>
                  </a:lnTo>
                  <a:lnTo>
                    <a:pt x="55997" y="260159"/>
                  </a:lnTo>
                  <a:lnTo>
                    <a:pt x="56118" y="260492"/>
                  </a:lnTo>
                  <a:lnTo>
                    <a:pt x="59684" y="268479"/>
                  </a:lnTo>
                  <a:lnTo>
                    <a:pt x="64262" y="276097"/>
                  </a:lnTo>
                  <a:lnTo>
                    <a:pt x="47243" y="291972"/>
                  </a:lnTo>
                  <a:lnTo>
                    <a:pt x="41600" y="301007"/>
                  </a:lnTo>
                  <a:lnTo>
                    <a:pt x="39781" y="310768"/>
                  </a:lnTo>
                  <a:lnTo>
                    <a:pt x="39719" y="311102"/>
                  </a:lnTo>
                  <a:lnTo>
                    <a:pt x="41334" y="319627"/>
                  </a:lnTo>
                  <a:lnTo>
                    <a:pt x="41414" y="320047"/>
                  </a:lnTo>
                  <a:lnTo>
                    <a:pt x="41478" y="320389"/>
                  </a:lnTo>
                  <a:lnTo>
                    <a:pt x="41600" y="321030"/>
                  </a:lnTo>
                  <a:lnTo>
                    <a:pt x="47243" y="329564"/>
                  </a:lnTo>
                  <a:lnTo>
                    <a:pt x="72389" y="354329"/>
                  </a:lnTo>
                  <a:lnTo>
                    <a:pt x="78358" y="359282"/>
                  </a:lnTo>
                  <a:lnTo>
                    <a:pt x="85343" y="361695"/>
                  </a:lnTo>
                  <a:lnTo>
                    <a:pt x="98932" y="361695"/>
                  </a:lnTo>
                  <a:lnTo>
                    <a:pt x="105537" y="359282"/>
                  </a:lnTo>
                  <a:lnTo>
                    <a:pt x="110489" y="354329"/>
                  </a:lnTo>
                  <a:lnTo>
                    <a:pt x="126618" y="337438"/>
                  </a:lnTo>
                  <a:lnTo>
                    <a:pt x="188848" y="337438"/>
                  </a:lnTo>
                  <a:lnTo>
                    <a:pt x="188848" y="334517"/>
                  </a:lnTo>
                  <a:lnTo>
                    <a:pt x="95503" y="334517"/>
                  </a:lnTo>
                  <a:lnTo>
                    <a:pt x="70357" y="309752"/>
                  </a:lnTo>
                  <a:lnTo>
                    <a:pt x="94487" y="286003"/>
                  </a:lnTo>
                  <a:lnTo>
                    <a:pt x="98425" y="282066"/>
                  </a:lnTo>
                  <a:lnTo>
                    <a:pt x="99440" y="275081"/>
                  </a:lnTo>
                  <a:lnTo>
                    <a:pt x="95503" y="270128"/>
                  </a:lnTo>
                  <a:lnTo>
                    <a:pt x="89396" y="260159"/>
                  </a:lnTo>
                  <a:lnTo>
                    <a:pt x="84645" y="249618"/>
                  </a:lnTo>
                  <a:lnTo>
                    <a:pt x="81037" y="238696"/>
                  </a:lnTo>
                  <a:lnTo>
                    <a:pt x="78453" y="227974"/>
                  </a:lnTo>
                  <a:lnTo>
                    <a:pt x="78358" y="227583"/>
                  </a:lnTo>
                  <a:lnTo>
                    <a:pt x="76326" y="221741"/>
                  </a:lnTo>
                  <a:lnTo>
                    <a:pt x="71373" y="217677"/>
                  </a:lnTo>
                  <a:lnTo>
                    <a:pt x="31114" y="217677"/>
                  </a:lnTo>
                  <a:lnTo>
                    <a:pt x="31114" y="183133"/>
                  </a:lnTo>
                  <a:lnTo>
                    <a:pt x="71373" y="183133"/>
                  </a:lnTo>
                  <a:lnTo>
                    <a:pt x="76326" y="179069"/>
                  </a:lnTo>
                  <a:lnTo>
                    <a:pt x="78358" y="173227"/>
                  </a:lnTo>
                  <a:lnTo>
                    <a:pt x="80609" y="162274"/>
                  </a:lnTo>
                  <a:lnTo>
                    <a:pt x="84264" y="151701"/>
                  </a:lnTo>
                  <a:lnTo>
                    <a:pt x="89253" y="141509"/>
                  </a:lnTo>
                  <a:lnTo>
                    <a:pt x="95503" y="131698"/>
                  </a:lnTo>
                  <a:lnTo>
                    <a:pt x="99440" y="126745"/>
                  </a:lnTo>
                  <a:lnTo>
                    <a:pt x="98425" y="118744"/>
                  </a:lnTo>
                  <a:lnTo>
                    <a:pt x="94487" y="114807"/>
                  </a:lnTo>
                  <a:lnTo>
                    <a:pt x="70357" y="92074"/>
                  </a:lnTo>
                  <a:lnTo>
                    <a:pt x="95503" y="67309"/>
                  </a:lnTo>
                  <a:lnTo>
                    <a:pt x="188848" y="67309"/>
                  </a:lnTo>
                  <a:lnTo>
                    <a:pt x="188848" y="63372"/>
                  </a:lnTo>
                  <a:lnTo>
                    <a:pt x="126618" y="63372"/>
                  </a:lnTo>
                  <a:lnTo>
                    <a:pt x="110489" y="47497"/>
                  </a:lnTo>
                  <a:lnTo>
                    <a:pt x="105028" y="42544"/>
                  </a:lnTo>
                  <a:lnTo>
                    <a:pt x="97916" y="40131"/>
                  </a:lnTo>
                  <a:close/>
                </a:path>
                <a:path w="407035" h="401320">
                  <a:moveTo>
                    <a:pt x="350652" y="337438"/>
                  </a:moveTo>
                  <a:lnTo>
                    <a:pt x="280288" y="337438"/>
                  </a:lnTo>
                  <a:lnTo>
                    <a:pt x="296417" y="354329"/>
                  </a:lnTo>
                  <a:lnTo>
                    <a:pt x="301878" y="359282"/>
                  </a:lnTo>
                  <a:lnTo>
                    <a:pt x="308737" y="361695"/>
                  </a:lnTo>
                  <a:lnTo>
                    <a:pt x="322071" y="361695"/>
                  </a:lnTo>
                  <a:lnTo>
                    <a:pt x="328548" y="359282"/>
                  </a:lnTo>
                  <a:lnTo>
                    <a:pt x="333501" y="354329"/>
                  </a:lnTo>
                  <a:lnTo>
                    <a:pt x="350652" y="337438"/>
                  </a:lnTo>
                  <a:close/>
                </a:path>
                <a:path w="407035" h="401320">
                  <a:moveTo>
                    <a:pt x="130809" y="307212"/>
                  </a:moveTo>
                  <a:lnTo>
                    <a:pt x="125094" y="307212"/>
                  </a:lnTo>
                  <a:lnTo>
                    <a:pt x="121792" y="308482"/>
                  </a:lnTo>
                  <a:lnTo>
                    <a:pt x="119506" y="310768"/>
                  </a:lnTo>
                  <a:lnTo>
                    <a:pt x="95503" y="334517"/>
                  </a:lnTo>
                  <a:lnTo>
                    <a:pt x="188848" y="334517"/>
                  </a:lnTo>
                  <a:lnTo>
                    <a:pt x="188848" y="332485"/>
                  </a:lnTo>
                  <a:lnTo>
                    <a:pt x="184912" y="327532"/>
                  </a:lnTo>
                  <a:lnTo>
                    <a:pt x="177800" y="326643"/>
                  </a:lnTo>
                  <a:lnTo>
                    <a:pt x="167247" y="324254"/>
                  </a:lnTo>
                  <a:lnTo>
                    <a:pt x="156717" y="320389"/>
                  </a:lnTo>
                  <a:lnTo>
                    <a:pt x="146188" y="315428"/>
                  </a:lnTo>
                  <a:lnTo>
                    <a:pt x="135635" y="309752"/>
                  </a:lnTo>
                  <a:lnTo>
                    <a:pt x="133476" y="307974"/>
                  </a:lnTo>
                  <a:lnTo>
                    <a:pt x="130809" y="307212"/>
                  </a:lnTo>
                  <a:close/>
                </a:path>
                <a:path w="407035" h="401320">
                  <a:moveTo>
                    <a:pt x="353618" y="67309"/>
                  </a:moveTo>
                  <a:lnTo>
                    <a:pt x="316483" y="67309"/>
                  </a:lnTo>
                  <a:lnTo>
                    <a:pt x="341629" y="92074"/>
                  </a:lnTo>
                  <a:lnTo>
                    <a:pt x="317500" y="114807"/>
                  </a:lnTo>
                  <a:lnTo>
                    <a:pt x="314451" y="118744"/>
                  </a:lnTo>
                  <a:lnTo>
                    <a:pt x="312419" y="126745"/>
                  </a:lnTo>
                  <a:lnTo>
                    <a:pt x="316483" y="131698"/>
                  </a:lnTo>
                  <a:lnTo>
                    <a:pt x="322573" y="141160"/>
                  </a:lnTo>
                  <a:lnTo>
                    <a:pt x="327278" y="151320"/>
                  </a:lnTo>
                  <a:lnTo>
                    <a:pt x="330878" y="162131"/>
                  </a:lnTo>
                  <a:lnTo>
                    <a:pt x="333409" y="172837"/>
                  </a:lnTo>
                  <a:lnTo>
                    <a:pt x="333501" y="173227"/>
                  </a:lnTo>
                  <a:lnTo>
                    <a:pt x="335533" y="179069"/>
                  </a:lnTo>
                  <a:lnTo>
                    <a:pt x="340613" y="183133"/>
                  </a:lnTo>
                  <a:lnTo>
                    <a:pt x="380745" y="183133"/>
                  </a:lnTo>
                  <a:lnTo>
                    <a:pt x="380745" y="217677"/>
                  </a:lnTo>
                  <a:lnTo>
                    <a:pt x="340613" y="217677"/>
                  </a:lnTo>
                  <a:lnTo>
                    <a:pt x="335533" y="221741"/>
                  </a:lnTo>
                  <a:lnTo>
                    <a:pt x="333501" y="227583"/>
                  </a:lnTo>
                  <a:lnTo>
                    <a:pt x="331307" y="238553"/>
                  </a:lnTo>
                  <a:lnTo>
                    <a:pt x="327659" y="249237"/>
                  </a:lnTo>
                  <a:lnTo>
                    <a:pt x="322679" y="259730"/>
                  </a:lnTo>
                  <a:lnTo>
                    <a:pt x="316483" y="270128"/>
                  </a:lnTo>
                  <a:lnTo>
                    <a:pt x="312419" y="275081"/>
                  </a:lnTo>
                  <a:lnTo>
                    <a:pt x="314451" y="282066"/>
                  </a:lnTo>
                  <a:lnTo>
                    <a:pt x="317500" y="286003"/>
                  </a:lnTo>
                  <a:lnTo>
                    <a:pt x="341629" y="309752"/>
                  </a:lnTo>
                  <a:lnTo>
                    <a:pt x="316483" y="334517"/>
                  </a:lnTo>
                  <a:lnTo>
                    <a:pt x="353618" y="334517"/>
                  </a:lnTo>
                  <a:lnTo>
                    <a:pt x="358647" y="329564"/>
                  </a:lnTo>
                  <a:lnTo>
                    <a:pt x="364291" y="320047"/>
                  </a:lnTo>
                  <a:lnTo>
                    <a:pt x="365967" y="311102"/>
                  </a:lnTo>
                  <a:lnTo>
                    <a:pt x="366029" y="310768"/>
                  </a:lnTo>
                  <a:lnTo>
                    <a:pt x="366123" y="309752"/>
                  </a:lnTo>
                  <a:lnTo>
                    <a:pt x="364291" y="300347"/>
                  </a:lnTo>
                  <a:lnTo>
                    <a:pt x="358647" y="291972"/>
                  </a:lnTo>
                  <a:lnTo>
                    <a:pt x="342645" y="276097"/>
                  </a:lnTo>
                  <a:lnTo>
                    <a:pt x="346793" y="268479"/>
                  </a:lnTo>
                  <a:lnTo>
                    <a:pt x="350392" y="260492"/>
                  </a:lnTo>
                  <a:lnTo>
                    <a:pt x="353611" y="252148"/>
                  </a:lnTo>
                  <a:lnTo>
                    <a:pt x="356615" y="243458"/>
                  </a:lnTo>
                  <a:lnTo>
                    <a:pt x="380745" y="243458"/>
                  </a:lnTo>
                  <a:lnTo>
                    <a:pt x="390352" y="241520"/>
                  </a:lnTo>
                  <a:lnTo>
                    <a:pt x="398732" y="236140"/>
                  </a:lnTo>
                  <a:lnTo>
                    <a:pt x="404659" y="227974"/>
                  </a:lnTo>
                  <a:lnTo>
                    <a:pt x="406907" y="217677"/>
                  </a:lnTo>
                  <a:lnTo>
                    <a:pt x="406907" y="183133"/>
                  </a:lnTo>
                  <a:lnTo>
                    <a:pt x="380745" y="157352"/>
                  </a:lnTo>
                  <a:lnTo>
                    <a:pt x="356615" y="157352"/>
                  </a:lnTo>
                  <a:lnTo>
                    <a:pt x="353611" y="149197"/>
                  </a:lnTo>
                  <a:lnTo>
                    <a:pt x="350392" y="141160"/>
                  </a:lnTo>
                  <a:lnTo>
                    <a:pt x="346793" y="133314"/>
                  </a:lnTo>
                  <a:lnTo>
                    <a:pt x="342645" y="125729"/>
                  </a:lnTo>
                  <a:lnTo>
                    <a:pt x="358647" y="108838"/>
                  </a:lnTo>
                  <a:lnTo>
                    <a:pt x="364291" y="99962"/>
                  </a:lnTo>
                  <a:lnTo>
                    <a:pt x="366172" y="90217"/>
                  </a:lnTo>
                  <a:lnTo>
                    <a:pt x="364426" y="81327"/>
                  </a:lnTo>
                  <a:lnTo>
                    <a:pt x="364351" y="80946"/>
                  </a:lnTo>
                  <a:lnTo>
                    <a:pt x="364291" y="80639"/>
                  </a:lnTo>
                  <a:lnTo>
                    <a:pt x="358647" y="72262"/>
                  </a:lnTo>
                  <a:lnTo>
                    <a:pt x="353618" y="67309"/>
                  </a:lnTo>
                  <a:close/>
                </a:path>
                <a:path w="407035" h="401320">
                  <a:moveTo>
                    <a:pt x="188848" y="67309"/>
                  </a:moveTo>
                  <a:lnTo>
                    <a:pt x="95503" y="67309"/>
                  </a:lnTo>
                  <a:lnTo>
                    <a:pt x="122046" y="92455"/>
                  </a:lnTo>
                  <a:lnTo>
                    <a:pt x="125602" y="93725"/>
                  </a:lnTo>
                  <a:lnTo>
                    <a:pt x="131317" y="93725"/>
                  </a:lnTo>
                  <a:lnTo>
                    <a:pt x="133603" y="93217"/>
                  </a:lnTo>
                  <a:lnTo>
                    <a:pt x="135635" y="92074"/>
                  </a:lnTo>
                  <a:lnTo>
                    <a:pt x="145760" y="86100"/>
                  </a:lnTo>
                  <a:lnTo>
                    <a:pt x="156336" y="81327"/>
                  </a:lnTo>
                  <a:lnTo>
                    <a:pt x="167104" y="77483"/>
                  </a:lnTo>
                  <a:lnTo>
                    <a:pt x="177800" y="74294"/>
                  </a:lnTo>
                  <a:lnTo>
                    <a:pt x="184912" y="73278"/>
                  </a:lnTo>
                  <a:lnTo>
                    <a:pt x="188848" y="68325"/>
                  </a:lnTo>
                  <a:lnTo>
                    <a:pt x="188848" y="67309"/>
                  </a:lnTo>
                  <a:close/>
                </a:path>
                <a:path w="407035" h="401320">
                  <a:moveTo>
                    <a:pt x="247141" y="28701"/>
                  </a:moveTo>
                  <a:lnTo>
                    <a:pt x="224027" y="28701"/>
                  </a:lnTo>
                  <a:lnTo>
                    <a:pt x="224027" y="68325"/>
                  </a:lnTo>
                  <a:lnTo>
                    <a:pt x="227075" y="73278"/>
                  </a:lnTo>
                  <a:lnTo>
                    <a:pt x="234060" y="74294"/>
                  </a:lnTo>
                  <a:lnTo>
                    <a:pt x="245062" y="77055"/>
                  </a:lnTo>
                  <a:lnTo>
                    <a:pt x="255587" y="80946"/>
                  </a:lnTo>
                  <a:lnTo>
                    <a:pt x="265922" y="85957"/>
                  </a:lnTo>
                  <a:lnTo>
                    <a:pt x="276351" y="92074"/>
                  </a:lnTo>
                  <a:lnTo>
                    <a:pt x="278256" y="93217"/>
                  </a:lnTo>
                  <a:lnTo>
                    <a:pt x="280669" y="93725"/>
                  </a:lnTo>
                  <a:lnTo>
                    <a:pt x="286892" y="93725"/>
                  </a:lnTo>
                  <a:lnTo>
                    <a:pt x="290575" y="92455"/>
                  </a:lnTo>
                  <a:lnTo>
                    <a:pt x="292353" y="90042"/>
                  </a:lnTo>
                  <a:lnTo>
                    <a:pt x="316483" y="67309"/>
                  </a:lnTo>
                  <a:lnTo>
                    <a:pt x="353618" y="67309"/>
                  </a:lnTo>
                  <a:lnTo>
                    <a:pt x="349621" y="63372"/>
                  </a:lnTo>
                  <a:lnTo>
                    <a:pt x="280288" y="63372"/>
                  </a:lnTo>
                  <a:lnTo>
                    <a:pt x="272430" y="59245"/>
                  </a:lnTo>
                  <a:lnTo>
                    <a:pt x="264096" y="55689"/>
                  </a:lnTo>
                  <a:lnTo>
                    <a:pt x="255571" y="52514"/>
                  </a:lnTo>
                  <a:lnTo>
                    <a:pt x="247141" y="49529"/>
                  </a:lnTo>
                  <a:lnTo>
                    <a:pt x="247141" y="28701"/>
                  </a:lnTo>
                  <a:close/>
                </a:path>
                <a:path w="407035" h="401320">
                  <a:moveTo>
                    <a:pt x="220979" y="0"/>
                  </a:moveTo>
                  <a:lnTo>
                    <a:pt x="185927" y="0"/>
                  </a:lnTo>
                  <a:lnTo>
                    <a:pt x="175464" y="2097"/>
                  </a:lnTo>
                  <a:lnTo>
                    <a:pt x="167179" y="7826"/>
                  </a:lnTo>
                  <a:lnTo>
                    <a:pt x="161728" y="16341"/>
                  </a:lnTo>
                  <a:lnTo>
                    <a:pt x="159765" y="26796"/>
                  </a:lnTo>
                  <a:lnTo>
                    <a:pt x="159765" y="49529"/>
                  </a:lnTo>
                  <a:lnTo>
                    <a:pt x="150907" y="52514"/>
                  </a:lnTo>
                  <a:lnTo>
                    <a:pt x="142430" y="55689"/>
                  </a:lnTo>
                  <a:lnTo>
                    <a:pt x="134334" y="59245"/>
                  </a:lnTo>
                  <a:lnTo>
                    <a:pt x="126618" y="63372"/>
                  </a:lnTo>
                  <a:lnTo>
                    <a:pt x="188848" y="63372"/>
                  </a:lnTo>
                  <a:lnTo>
                    <a:pt x="188848" y="28701"/>
                  </a:lnTo>
                  <a:lnTo>
                    <a:pt x="247141" y="28701"/>
                  </a:lnTo>
                  <a:lnTo>
                    <a:pt x="247141" y="26796"/>
                  </a:lnTo>
                  <a:lnTo>
                    <a:pt x="245179" y="16341"/>
                  </a:lnTo>
                  <a:lnTo>
                    <a:pt x="239728" y="7826"/>
                  </a:lnTo>
                  <a:lnTo>
                    <a:pt x="231443" y="2097"/>
                  </a:lnTo>
                  <a:lnTo>
                    <a:pt x="220979" y="0"/>
                  </a:lnTo>
                  <a:close/>
                </a:path>
                <a:path w="407035" h="401320">
                  <a:moveTo>
                    <a:pt x="321309" y="40131"/>
                  </a:moveTo>
                  <a:lnTo>
                    <a:pt x="307975" y="40131"/>
                  </a:lnTo>
                  <a:lnTo>
                    <a:pt x="301370" y="42544"/>
                  </a:lnTo>
                  <a:lnTo>
                    <a:pt x="296417" y="47497"/>
                  </a:lnTo>
                  <a:lnTo>
                    <a:pt x="280288" y="63372"/>
                  </a:lnTo>
                  <a:lnTo>
                    <a:pt x="349621" y="63372"/>
                  </a:lnTo>
                  <a:lnTo>
                    <a:pt x="333501" y="47497"/>
                  </a:lnTo>
                  <a:lnTo>
                    <a:pt x="328040" y="42544"/>
                  </a:lnTo>
                  <a:lnTo>
                    <a:pt x="321309" y="4013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677156" y="5301996"/>
              <a:ext cx="176784" cy="172212"/>
            </a:xfrm>
            <a:prstGeom prst="rect">
              <a:avLst/>
            </a:prstGeom>
          </p:spPr>
        </p:pic>
      </p:grp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1717929" y="208914"/>
            <a:ext cx="8756650" cy="5137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實施/營運階段目的：大規模擴散發揮導入</a:t>
            </a:r>
            <a:r>
              <a:rPr spc="-30" dirty="0"/>
              <a:t>AI</a:t>
            </a:r>
            <a:r>
              <a:rPr spc="-25" dirty="0"/>
              <a:t>價值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5426202" y="1002283"/>
            <a:ext cx="2063114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b="1" spc="-10" dirty="0">
                <a:solidFill>
                  <a:srgbClr val="092E8B"/>
                </a:solidFill>
                <a:latin typeface="微軟正黑體"/>
                <a:cs typeface="微軟正黑體"/>
              </a:rPr>
              <a:t>步驟一：方案落地</a:t>
            </a:r>
            <a:endParaRPr sz="2000">
              <a:latin typeface="微軟正黑體"/>
              <a:cs typeface="微軟正黑體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525261" y="1854530"/>
            <a:ext cx="5050790" cy="300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微軟正黑體"/>
                <a:cs typeface="微軟正黑體"/>
              </a:rPr>
              <a:t>確保</a:t>
            </a:r>
            <a:r>
              <a:rPr sz="1800" spc="-20" dirty="0">
                <a:latin typeface="微軟正黑體"/>
                <a:cs typeface="微軟正黑體"/>
              </a:rPr>
              <a:t>AI</a:t>
            </a:r>
            <a:r>
              <a:rPr sz="1800" spc="-10" dirty="0">
                <a:latin typeface="微軟正黑體"/>
                <a:cs typeface="微軟正黑體"/>
              </a:rPr>
              <a:t>導入既有流程後，受影響的</a:t>
            </a:r>
            <a:r>
              <a:rPr sz="1800" b="1" spc="-20" dirty="0">
                <a:solidFill>
                  <a:srgbClr val="C00000"/>
                </a:solidFill>
                <a:latin typeface="微軟正黑體"/>
                <a:cs typeface="微軟正黑體"/>
              </a:rPr>
              <a:t>人員能適應變動</a:t>
            </a:r>
            <a:endParaRPr sz="1800">
              <a:latin typeface="微軟正黑體"/>
              <a:cs typeface="微軟正黑體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526023" y="1418844"/>
            <a:ext cx="660400" cy="283845"/>
          </a:xfrm>
          <a:prstGeom prst="rect">
            <a:avLst/>
          </a:prstGeom>
          <a:solidFill>
            <a:srgbClr val="000000"/>
          </a:solidFill>
        </p:spPr>
        <p:txBody>
          <a:bodyPr vert="horz" wrap="square" lIns="0" tIns="13335" rIns="0" bIns="0" rtlCol="0">
            <a:spAutoFit/>
          </a:bodyPr>
          <a:lstStyle/>
          <a:p>
            <a:pPr marL="99695">
              <a:lnSpc>
                <a:spcPct val="100000"/>
              </a:lnSpc>
              <a:spcBef>
                <a:spcPts val="105"/>
              </a:spcBef>
            </a:pPr>
            <a:r>
              <a:rPr sz="1600" b="1" spc="-40" dirty="0">
                <a:solidFill>
                  <a:srgbClr val="FFFFFF"/>
                </a:solidFill>
                <a:latin typeface="微軟正黑體"/>
                <a:cs typeface="微軟正黑體"/>
              </a:rPr>
              <a:t>目的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525261" y="2893898"/>
            <a:ext cx="3291204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950" b="1" spc="-10" dirty="0">
                <a:solidFill>
                  <a:srgbClr val="092E8B"/>
                </a:solidFill>
                <a:latin typeface="微軟正黑體"/>
                <a:cs typeface="微軟正黑體"/>
              </a:rPr>
              <a:t>步驟二</a:t>
            </a:r>
            <a:r>
              <a:rPr sz="1800" b="1" spc="-10" dirty="0">
                <a:solidFill>
                  <a:srgbClr val="092E8B"/>
                </a:solidFill>
                <a:latin typeface="微軟正黑體"/>
                <a:cs typeface="微軟正黑體"/>
              </a:rPr>
              <a:t>：</a:t>
            </a:r>
            <a:r>
              <a:rPr sz="2000" b="1" spc="-15" dirty="0">
                <a:solidFill>
                  <a:srgbClr val="092E8B"/>
                </a:solidFill>
                <a:latin typeface="微軟正黑體"/>
                <a:cs typeface="微軟正黑體"/>
              </a:rPr>
              <a:t>模型監控與重新訓練</a:t>
            </a:r>
            <a:endParaRPr sz="2000">
              <a:latin typeface="微軟正黑體"/>
              <a:cs typeface="微軟正黑體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562346" y="3750055"/>
            <a:ext cx="596963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微軟正黑體"/>
                <a:cs typeface="微軟正黑體"/>
              </a:rPr>
              <a:t>確保模型能長期適應動態的業務環境，並</a:t>
            </a:r>
            <a:r>
              <a:rPr sz="1800" b="1" spc="-10" dirty="0">
                <a:solidFill>
                  <a:srgbClr val="C00000"/>
                </a:solidFill>
                <a:latin typeface="微軟正黑體"/>
                <a:cs typeface="微軟正黑體"/>
              </a:rPr>
              <a:t>保持高效預測能力</a:t>
            </a:r>
            <a:endParaRPr sz="1800">
              <a:latin typeface="微軟正黑體"/>
              <a:cs typeface="微軟正黑體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526023" y="3348228"/>
            <a:ext cx="660400" cy="283845"/>
          </a:xfrm>
          <a:prstGeom prst="rect">
            <a:avLst/>
          </a:prstGeom>
          <a:solidFill>
            <a:srgbClr val="000000"/>
          </a:solidFill>
        </p:spPr>
        <p:txBody>
          <a:bodyPr vert="horz" wrap="square" lIns="0" tIns="13970" rIns="0" bIns="0" rtlCol="0">
            <a:spAutoFit/>
          </a:bodyPr>
          <a:lstStyle/>
          <a:p>
            <a:pPr marL="99695">
              <a:lnSpc>
                <a:spcPct val="100000"/>
              </a:lnSpc>
              <a:spcBef>
                <a:spcPts val="110"/>
              </a:spcBef>
            </a:pPr>
            <a:r>
              <a:rPr sz="1600" b="1" spc="-40" dirty="0">
                <a:solidFill>
                  <a:srgbClr val="FFFFFF"/>
                </a:solidFill>
                <a:latin typeface="微軟正黑體"/>
                <a:cs typeface="微軟正黑體"/>
              </a:rPr>
              <a:t>目的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525261" y="4881448"/>
            <a:ext cx="2272665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950" b="1" spc="-10" dirty="0">
                <a:solidFill>
                  <a:srgbClr val="092E8B"/>
                </a:solidFill>
                <a:latin typeface="微軟正黑體"/>
                <a:cs typeface="微軟正黑體"/>
              </a:rPr>
              <a:t>步驟三</a:t>
            </a:r>
            <a:r>
              <a:rPr sz="2000" b="1" spc="-10" dirty="0">
                <a:solidFill>
                  <a:srgbClr val="092E8B"/>
                </a:solidFill>
                <a:latin typeface="微軟正黑體"/>
                <a:cs typeface="微軟正黑體"/>
              </a:rPr>
              <a:t>：</a:t>
            </a:r>
            <a:r>
              <a:rPr sz="1950" b="1" spc="-10" dirty="0">
                <a:solidFill>
                  <a:srgbClr val="092E8B"/>
                </a:solidFill>
                <a:latin typeface="微軟正黑體"/>
                <a:cs typeface="微軟正黑體"/>
              </a:rPr>
              <a:t>AI</a:t>
            </a:r>
            <a:r>
              <a:rPr sz="1950" b="1" spc="-20" dirty="0">
                <a:solidFill>
                  <a:srgbClr val="092E8B"/>
                </a:solidFill>
                <a:latin typeface="微軟正黑體"/>
                <a:cs typeface="微軟正黑體"/>
              </a:rPr>
              <a:t>價值擴散</a:t>
            </a:r>
            <a:endParaRPr sz="1950">
              <a:latin typeface="微軟正黑體"/>
              <a:cs typeface="微軟正黑體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5562346" y="5700166"/>
            <a:ext cx="3907790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latin typeface="微軟正黑體"/>
                <a:cs typeface="微軟正黑體"/>
              </a:rPr>
              <a:t>將</a:t>
            </a:r>
            <a:r>
              <a:rPr sz="1800" spc="-10" dirty="0">
                <a:latin typeface="微軟正黑體"/>
                <a:cs typeface="微軟正黑體"/>
              </a:rPr>
              <a:t>AI</a:t>
            </a:r>
            <a:r>
              <a:rPr sz="1800" b="1" dirty="0">
                <a:solidFill>
                  <a:srgbClr val="C00000"/>
                </a:solidFill>
                <a:latin typeface="微軟正黑體"/>
                <a:cs typeface="微軟正黑體"/>
              </a:rPr>
              <a:t>應用</a:t>
            </a:r>
            <a:r>
              <a:rPr sz="1800" dirty="0">
                <a:latin typeface="微軟正黑體"/>
                <a:cs typeface="微軟正黑體"/>
              </a:rPr>
              <a:t>從單點</a:t>
            </a:r>
            <a:r>
              <a:rPr sz="1800" b="1" dirty="0">
                <a:solidFill>
                  <a:srgbClr val="C00000"/>
                </a:solidFill>
                <a:latin typeface="微軟正黑體"/>
                <a:cs typeface="微軟正黑體"/>
              </a:rPr>
              <a:t>擴展</a:t>
            </a:r>
            <a:r>
              <a:rPr sz="1800" spc="-10" dirty="0">
                <a:latin typeface="微軟正黑體"/>
                <a:cs typeface="微軟正黑體"/>
              </a:rPr>
              <a:t>到各部門和各層級</a:t>
            </a:r>
            <a:endParaRPr sz="1800">
              <a:latin typeface="微軟正黑體"/>
              <a:cs typeface="微軟正黑體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544311" y="5326379"/>
            <a:ext cx="660400" cy="283845"/>
          </a:xfrm>
          <a:prstGeom prst="rect">
            <a:avLst/>
          </a:prstGeom>
          <a:solidFill>
            <a:srgbClr val="000000"/>
          </a:solidFill>
        </p:spPr>
        <p:txBody>
          <a:bodyPr vert="horz" wrap="square" lIns="0" tIns="14604" rIns="0" bIns="0" rtlCol="0">
            <a:spAutoFit/>
          </a:bodyPr>
          <a:lstStyle/>
          <a:p>
            <a:pPr marL="99695">
              <a:lnSpc>
                <a:spcPct val="100000"/>
              </a:lnSpc>
              <a:spcBef>
                <a:spcPts val="114"/>
              </a:spcBef>
            </a:pPr>
            <a:r>
              <a:rPr sz="1600" b="1" spc="-40" dirty="0">
                <a:solidFill>
                  <a:srgbClr val="FFFFFF"/>
                </a:solidFill>
                <a:latin typeface="微軟正黑體"/>
                <a:cs typeface="微軟正黑體"/>
              </a:rPr>
              <a:t>目的</a:t>
            </a:r>
            <a:endParaRPr sz="1600">
              <a:latin typeface="微軟正黑體"/>
              <a:cs typeface="微軟正黑體"/>
            </a:endParaRPr>
          </a:p>
        </p:txBody>
      </p:sp>
      <p:sp>
        <p:nvSpPr>
          <p:cNvPr id="25" name="object 13">
            <a:extLst>
              <a:ext uri="{FF2B5EF4-FFF2-40B4-BE49-F238E27FC236}">
                <a16:creationId xmlns:a16="http://schemas.microsoft.com/office/drawing/2014/main" id="{CEC77B57-D053-4FE5-B316-0BB0D43006A7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xfrm>
            <a:off x="5838489" y="6644382"/>
            <a:ext cx="523387" cy="3130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spc="-25" dirty="0"/>
              <a:t>38</a:t>
            </a:fld>
            <a:endParaRPr spc="-25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027898" y="83008"/>
            <a:ext cx="10515600" cy="697057"/>
          </a:xfrm>
        </p:spPr>
        <p:txBody>
          <a:bodyPr>
            <a:normAutofit/>
          </a:bodyPr>
          <a:lstStyle/>
          <a:p>
            <a:pPr algn="ctr" eaLnBrk="0" fontAlgn="base" hangingPunct="0">
              <a:spcAft>
                <a:spcPct val="0"/>
              </a:spcAft>
            </a:pPr>
            <a:r>
              <a:rPr kumimoji="1" lang="zh-TW" altLang="en-US" sz="3600" dirty="0">
                <a:solidFill>
                  <a:srgbClr val="2051B6"/>
                </a:solidFill>
                <a:latin typeface="微軟正黑體"/>
                <a:ea typeface="微軟正黑體"/>
                <a:cs typeface="微軟正黑體"/>
              </a:rPr>
              <a:t>商請協助交付成果 </a:t>
            </a:r>
            <a:r>
              <a:rPr kumimoji="1" lang="en-US" altLang="zh-TW" sz="3600" dirty="0">
                <a:solidFill>
                  <a:srgbClr val="2051B6"/>
                </a:solidFill>
                <a:latin typeface="微軟正黑體"/>
                <a:ea typeface="微軟正黑體"/>
                <a:cs typeface="微軟正黑體"/>
              </a:rPr>
              <a:t>(1/4)</a:t>
            </a:r>
            <a:r>
              <a:rPr kumimoji="1" lang="zh-TW" altLang="en-US" sz="3600" dirty="0">
                <a:solidFill>
                  <a:srgbClr val="2051B6"/>
                </a:solidFill>
                <a:latin typeface="微軟正黑體"/>
                <a:ea typeface="微軟正黑體"/>
                <a:cs typeface="微軟正黑體"/>
              </a:rPr>
              <a:t>：構想階段評估表</a:t>
            </a: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F0E64E8D-0E23-45E0-87D6-B178038416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1260998"/>
              </p:ext>
            </p:extLst>
          </p:nvPr>
        </p:nvGraphicFramePr>
        <p:xfrm>
          <a:off x="491933" y="1461070"/>
          <a:ext cx="11208134" cy="5158438"/>
        </p:xfrm>
        <a:graphic>
          <a:graphicData uri="http://schemas.openxmlformats.org/drawingml/2006/table">
            <a:tbl>
              <a:tblPr firstRow="1" bandRow="1"/>
              <a:tblGrid>
                <a:gridCol w="839073">
                  <a:extLst>
                    <a:ext uri="{9D8B030D-6E8A-4147-A177-3AD203B41FA5}">
                      <a16:colId xmlns:a16="http://schemas.microsoft.com/office/drawing/2014/main" val="1743896331"/>
                    </a:ext>
                  </a:extLst>
                </a:gridCol>
                <a:gridCol w="1181418">
                  <a:extLst>
                    <a:ext uri="{9D8B030D-6E8A-4147-A177-3AD203B41FA5}">
                      <a16:colId xmlns:a16="http://schemas.microsoft.com/office/drawing/2014/main" val="2659800612"/>
                    </a:ext>
                  </a:extLst>
                </a:gridCol>
                <a:gridCol w="995771">
                  <a:extLst>
                    <a:ext uri="{9D8B030D-6E8A-4147-A177-3AD203B41FA5}">
                      <a16:colId xmlns:a16="http://schemas.microsoft.com/office/drawing/2014/main" val="789326969"/>
                    </a:ext>
                  </a:extLst>
                </a:gridCol>
                <a:gridCol w="910208">
                  <a:extLst>
                    <a:ext uri="{9D8B030D-6E8A-4147-A177-3AD203B41FA5}">
                      <a16:colId xmlns:a16="http://schemas.microsoft.com/office/drawing/2014/main" val="1298940469"/>
                    </a:ext>
                  </a:extLst>
                </a:gridCol>
                <a:gridCol w="910208">
                  <a:extLst>
                    <a:ext uri="{9D8B030D-6E8A-4147-A177-3AD203B41FA5}">
                      <a16:colId xmlns:a16="http://schemas.microsoft.com/office/drawing/2014/main" val="4209876489"/>
                    </a:ext>
                  </a:extLst>
                </a:gridCol>
                <a:gridCol w="910208">
                  <a:extLst>
                    <a:ext uri="{9D8B030D-6E8A-4147-A177-3AD203B41FA5}">
                      <a16:colId xmlns:a16="http://schemas.microsoft.com/office/drawing/2014/main" val="3854003179"/>
                    </a:ext>
                  </a:extLst>
                </a:gridCol>
                <a:gridCol w="910208">
                  <a:extLst>
                    <a:ext uri="{9D8B030D-6E8A-4147-A177-3AD203B41FA5}">
                      <a16:colId xmlns:a16="http://schemas.microsoft.com/office/drawing/2014/main" val="2439238244"/>
                    </a:ext>
                  </a:extLst>
                </a:gridCol>
                <a:gridCol w="910208">
                  <a:extLst>
                    <a:ext uri="{9D8B030D-6E8A-4147-A177-3AD203B41FA5}">
                      <a16:colId xmlns:a16="http://schemas.microsoft.com/office/drawing/2014/main" val="995505296"/>
                    </a:ext>
                  </a:extLst>
                </a:gridCol>
                <a:gridCol w="910208">
                  <a:extLst>
                    <a:ext uri="{9D8B030D-6E8A-4147-A177-3AD203B41FA5}">
                      <a16:colId xmlns:a16="http://schemas.microsoft.com/office/drawing/2014/main" val="863025360"/>
                    </a:ext>
                  </a:extLst>
                </a:gridCol>
                <a:gridCol w="910208">
                  <a:extLst>
                    <a:ext uri="{9D8B030D-6E8A-4147-A177-3AD203B41FA5}">
                      <a16:colId xmlns:a16="http://schemas.microsoft.com/office/drawing/2014/main" val="3658613189"/>
                    </a:ext>
                  </a:extLst>
                </a:gridCol>
                <a:gridCol w="910208">
                  <a:extLst>
                    <a:ext uri="{9D8B030D-6E8A-4147-A177-3AD203B41FA5}">
                      <a16:colId xmlns:a16="http://schemas.microsoft.com/office/drawing/2014/main" val="1030711701"/>
                    </a:ext>
                  </a:extLst>
                </a:gridCol>
                <a:gridCol w="910208">
                  <a:extLst>
                    <a:ext uri="{9D8B030D-6E8A-4147-A177-3AD203B41FA5}">
                      <a16:colId xmlns:a16="http://schemas.microsoft.com/office/drawing/2014/main" val="2521236071"/>
                    </a:ext>
                  </a:extLst>
                </a:gridCol>
              </a:tblGrid>
              <a:tr h="247239">
                <a:tc row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r>
                        <a:rPr lang="zh-TW" altLang="en-US" sz="12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步驟一：</a:t>
                      </a:r>
                      <a:endParaRPr lang="en-US" altLang="zh-TW" sz="12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r>
                        <a:rPr lang="zh-TW" altLang="en-US" sz="12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掌握企業課題</a:t>
                      </a: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900" b="1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經營目標明確化</a:t>
                      </a: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10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zh-TW" altLang="en-US" sz="1000" dirty="0">
                          <a:solidFill>
                            <a:srgbClr val="C00000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請填寫</a:t>
                      </a: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0079702"/>
                  </a:ext>
                </a:extLst>
              </a:tr>
              <a:tr h="224569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algn="just" defTabSz="914400" rtl="0" eaLnBrk="1" latinLnBrk="0" hangingPunct="1"/>
                      <a:r>
                        <a:rPr lang="zh-TW" altLang="en-US" sz="900" b="1" kern="12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選定應用範圍</a:t>
                      </a: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0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公司內部業務</a:t>
                      </a:r>
                      <a:r>
                        <a:rPr lang="en-US" altLang="zh-TW" sz="10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</a:t>
                      </a:r>
                      <a:r>
                        <a:rPr lang="zh-TW" altLang="en-US" sz="10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企劃、事務</a:t>
                      </a:r>
                      <a:r>
                        <a:rPr lang="en-US" altLang="zh-TW" sz="10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en-US" sz="10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4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zh-TW" altLang="en-US" sz="10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製造</a:t>
                      </a: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zh-TW" altLang="en-US" sz="10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物流</a:t>
                      </a: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zh-TW" altLang="en-US" sz="10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銷售</a:t>
                      </a: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zh-TW" altLang="en-US" sz="10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售後服務</a:t>
                      </a: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43071768"/>
                  </a:ext>
                </a:extLst>
              </a:tr>
              <a:tr h="36410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zh-TW" altLang="en-US" sz="10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商品策劃、研究開發</a:t>
                      </a:r>
                      <a:endParaRPr lang="en-US" altLang="zh-TW" sz="10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0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後勤辦公室業務</a:t>
                      </a: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zh-TW" altLang="en-US" sz="10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採購</a:t>
                      </a: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zh-TW" altLang="en-US" sz="10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產量規劃</a:t>
                      </a: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zh-TW" altLang="en-US" sz="10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生產</a:t>
                      </a: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zh-TW" altLang="en-US" sz="10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庫存</a:t>
                      </a: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zh-TW" altLang="en-US" sz="10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接受訂貨</a:t>
                      </a: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zh-TW" altLang="en-US" sz="10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配送</a:t>
                      </a: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zh-TW" altLang="en-US" sz="10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銷售</a:t>
                      </a: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zh-TW" altLang="en-US" sz="10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客服服務</a:t>
                      </a: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431486"/>
                  </a:ext>
                </a:extLst>
              </a:tr>
              <a:tr h="78904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900" b="1" kern="12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提取改善項目</a:t>
                      </a: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</a:p>
                  </a:txBody>
                  <a:tcPr marT="45721" marB="45721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</a:p>
                  </a:txBody>
                  <a:tcPr marT="45721" marB="45721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  <a:endParaRPr kumimoji="0" lang="zh-TW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T="45721" marB="45721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  <a:endParaRPr kumimoji="0" lang="zh-TW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T="45721" marB="45721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  <a:endParaRPr kumimoji="0" lang="zh-TW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T="45721" marB="45721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  <a:endParaRPr kumimoji="0" lang="zh-TW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T="45721" marB="45721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  <a:endParaRPr kumimoji="0" lang="zh-TW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T="45721" marB="45721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  <a:endParaRPr kumimoji="0" lang="zh-TW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T="45721" marB="45721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  <a:endParaRPr kumimoji="0" lang="zh-TW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T="45721" marB="45721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  <a:endParaRPr kumimoji="0" lang="zh-TW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T="45721" marB="45721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5221758"/>
                  </a:ext>
                </a:extLst>
              </a:tr>
              <a:tr h="665742">
                <a:tc vMerge="1">
                  <a:txBody>
                    <a:bodyPr/>
                    <a:lstStyle/>
                    <a:p>
                      <a:endParaRPr lang="zh-TW" altLang="en-US" sz="1400" dirty="0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algn="just" defTabSz="914400" rtl="0" eaLnBrk="1" latinLnBrk="0" hangingPunct="1"/>
                      <a:r>
                        <a:rPr lang="en-US" altLang="zh-TW" sz="900" b="1" kern="12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AI</a:t>
                      </a:r>
                      <a:r>
                        <a:rPr lang="zh-TW" altLang="en-US" sz="900" b="1" kern="12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必要性</a:t>
                      </a: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  <a:endParaRPr kumimoji="0" lang="zh-TW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T="45721" marB="45721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</a:p>
                  </a:txBody>
                  <a:tcPr marT="45721" marB="45721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</a:p>
                  </a:txBody>
                  <a:tcPr marT="45721" marB="45721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  <a:endParaRPr kumimoji="0" lang="zh-TW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  <a:endParaRPr kumimoji="0" lang="zh-TW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  <a:endParaRPr kumimoji="0" lang="zh-TW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T="45721" marB="45721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  <a:endParaRPr kumimoji="0" lang="zh-TW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  <a:endParaRPr kumimoji="0" lang="zh-TW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  <a:endParaRPr kumimoji="0" lang="zh-TW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T="45721" marB="45721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  <a:endParaRPr kumimoji="0" lang="zh-TW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T="45721" marB="45721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065554"/>
                  </a:ext>
                </a:extLst>
              </a:tr>
              <a:tr h="890855">
                <a:tc rowSpan="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l"/>
                      <a:r>
                        <a:rPr lang="zh-TW" altLang="en-US" sz="12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步驟二：</a:t>
                      </a:r>
                      <a:endParaRPr lang="en-US" altLang="zh-TW" sz="12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pPr algn="l"/>
                      <a:r>
                        <a:rPr lang="zh-TW" altLang="en-US" sz="12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檢視</a:t>
                      </a:r>
                      <a:r>
                        <a:rPr lang="en-US" altLang="zh-TW" sz="12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AI</a:t>
                      </a:r>
                    </a:p>
                    <a:p>
                      <a:pPr algn="l"/>
                      <a:r>
                        <a:rPr lang="zh-TW" altLang="en-US" sz="12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方案與企業資源</a:t>
                      </a: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algn="just" defTabSz="914400" rtl="0" eaLnBrk="1" latinLnBrk="0" hangingPunct="1"/>
                      <a:r>
                        <a:rPr lang="zh-TW" altLang="en-US" sz="900" b="1" kern="12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檢視相關</a:t>
                      </a:r>
                      <a:r>
                        <a:rPr lang="en-US" altLang="zh-TW" sz="900" b="1" kern="12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AI</a:t>
                      </a:r>
                      <a:r>
                        <a:rPr lang="zh-TW" altLang="en-US" sz="900" b="1" kern="12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方案</a:t>
                      </a: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  <a:endParaRPr kumimoji="0" lang="zh-TW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T="45721" marB="45721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</a:p>
                  </a:txBody>
                  <a:tcPr marT="45721" marB="4572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</a:p>
                  </a:txBody>
                  <a:tcPr marT="45721" marB="45721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</a:p>
                  </a:txBody>
                  <a:tcPr marT="45721" marB="45721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</a:p>
                  </a:txBody>
                  <a:tcPr marT="45721" marB="45721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  <a:endParaRPr kumimoji="0" lang="zh-TW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T="45721" marB="45721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  <a:endParaRPr kumimoji="0" lang="zh-TW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T="45721" marB="45721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  <a:endParaRPr kumimoji="0" lang="zh-TW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T="45721" marB="45721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  <a:endParaRPr kumimoji="0" lang="zh-TW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T="45721" marB="45721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  <a:endParaRPr kumimoji="0" lang="zh-TW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T="45721" marB="45721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6638164"/>
                  </a:ext>
                </a:extLst>
              </a:tr>
              <a:tr h="78904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algn="just" defTabSz="914400" rtl="0" eaLnBrk="1" latinLnBrk="0" hangingPunct="1"/>
                      <a:r>
                        <a:rPr lang="zh-TW" altLang="en-US" sz="900" b="1" kern="12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檢視企業資源</a:t>
                      </a: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  <a:endParaRPr kumimoji="0" lang="zh-TW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T="45721" marB="45721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  <a:endParaRPr kumimoji="0" lang="zh-TW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T="45721" marB="45721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  <a:endParaRPr kumimoji="0" lang="zh-TW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T="45721" marB="45721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</a:p>
                  </a:txBody>
                  <a:tcPr marT="45721" marB="45721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</a:p>
                  </a:txBody>
                  <a:tcPr marT="45721" marB="45721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</a:p>
                  </a:txBody>
                  <a:tcPr marT="45721" marB="45721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</a:p>
                  </a:txBody>
                  <a:tcPr marT="45721" marB="45721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  <a:endParaRPr kumimoji="0" lang="zh-TW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T="45721" marB="45721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  <a:endParaRPr kumimoji="0" lang="zh-TW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T="45721" marB="45721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  <a:endParaRPr kumimoji="0" lang="zh-TW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T="45721" marB="45721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2988756"/>
                  </a:ext>
                </a:extLst>
              </a:tr>
              <a:tr h="378810"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r>
                        <a:rPr lang="zh-TW" altLang="en-US" sz="1200" b="1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步驟三：</a:t>
                      </a:r>
                      <a:endParaRPr lang="en-US" altLang="zh-TW" sz="12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  <a:p>
                      <a:r>
                        <a:rPr lang="zh-TW" altLang="en-US" sz="1200" b="1" kern="1200" dirty="0">
                          <a:solidFill>
                            <a:schemeClr val="bg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制定方案優先順序</a:t>
                      </a: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algn="just" defTabSz="914400" rtl="0" eaLnBrk="1" latinLnBrk="0" hangingPunct="1"/>
                      <a:r>
                        <a:rPr lang="zh-TW" altLang="en-US" sz="900" b="1" kern="12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部門評估導入難易程度</a:t>
                      </a:r>
                      <a:r>
                        <a:rPr lang="en-US" altLang="zh-TW" sz="900" b="1" kern="12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(</a:t>
                      </a:r>
                      <a:r>
                        <a:rPr lang="zh-TW" altLang="en-US" sz="900" b="1" kern="12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分數</a:t>
                      </a:r>
                      <a:r>
                        <a:rPr lang="en-US" altLang="zh-TW" sz="900" b="1" kern="12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)</a:t>
                      </a:r>
                      <a:endParaRPr lang="zh-TW" altLang="en-US" sz="900" b="1" kern="12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  <a:endParaRPr kumimoji="0" lang="zh-TW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  <a:endParaRPr kumimoji="0" lang="zh-TW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  <a:endParaRPr kumimoji="0" lang="zh-TW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  <a:endParaRPr kumimoji="0" lang="zh-TW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  <a:endParaRPr kumimoji="0" lang="zh-TW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  <a:endParaRPr kumimoji="0" lang="zh-TW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  <a:endParaRPr kumimoji="0" lang="zh-TW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8411374"/>
                  </a:ext>
                </a:extLst>
              </a:tr>
              <a:tr h="37881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algn="just" defTabSz="914400" rtl="0" eaLnBrk="1" latinLnBrk="0" hangingPunct="1"/>
                      <a:r>
                        <a:rPr lang="zh-TW" altLang="en-US" sz="900" b="1" kern="12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部門評估導入可能好處</a:t>
                      </a:r>
                      <a:r>
                        <a:rPr lang="en-US" altLang="zh-TW" sz="900" b="1" kern="12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(</a:t>
                      </a:r>
                      <a:r>
                        <a:rPr lang="zh-TW" altLang="en-US" sz="900" b="1" kern="12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分數</a:t>
                      </a:r>
                      <a:r>
                        <a:rPr lang="en-US" altLang="zh-TW" sz="900" b="1" kern="12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)</a:t>
                      </a:r>
                      <a:endParaRPr lang="zh-TW" altLang="en-US" sz="900" b="1" kern="1200" dirty="0">
                        <a:solidFill>
                          <a:schemeClr val="tx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  <a:endParaRPr kumimoji="0" lang="zh-TW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  <a:endParaRPr kumimoji="0" lang="zh-TW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  <a:endParaRPr kumimoji="0" lang="zh-TW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  <a:endParaRPr kumimoji="0" lang="zh-TW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  <a:endParaRPr kumimoji="0" lang="zh-TW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  <a:endParaRPr kumimoji="0" lang="zh-TW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837800"/>
                  </a:ext>
                </a:extLst>
              </a:tr>
              <a:tr h="37881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algn="just" defTabSz="914400" rtl="0" eaLnBrk="1" latinLnBrk="0" hangingPunct="1"/>
                      <a:r>
                        <a:rPr lang="zh-TW" altLang="en-US" sz="900" b="1" kern="1200" dirty="0">
                          <a:solidFill>
                            <a:schemeClr val="tx1"/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企業評估導入優先順序</a:t>
                      </a: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  <a:endParaRPr kumimoji="0" lang="zh-TW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  <a:endParaRPr kumimoji="0" lang="zh-TW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  <a:endParaRPr kumimoji="0" lang="zh-TW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  <a:endParaRPr kumimoji="0" lang="zh-TW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  <a:endParaRPr kumimoji="0" lang="zh-TW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  <a:endParaRPr kumimoji="0" lang="zh-TW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  <a:endParaRPr kumimoji="0" lang="zh-TW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zh-TW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請填寫</a:t>
                      </a:r>
                    </a:p>
                  </a:txBody>
                  <a:tcPr marT="45721" marB="45721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125306"/>
                  </a:ext>
                </a:extLst>
              </a:tr>
            </a:tbl>
          </a:graphicData>
        </a:graphic>
      </p:graphicFrame>
      <p:sp>
        <p:nvSpPr>
          <p:cNvPr id="7" name="文字方塊 6"/>
          <p:cNvSpPr txBox="1"/>
          <p:nvPr/>
        </p:nvSpPr>
        <p:spPr>
          <a:xfrm>
            <a:off x="767408" y="631215"/>
            <a:ext cx="3089072" cy="785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16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行業別：</a:t>
            </a:r>
            <a:r>
              <a:rPr kumimoji="1" lang="en-US" altLang="zh-TW" sz="16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anose="05000000000000000000" pitchFamily="2" charset="2"/>
              </a:rPr>
              <a:t>___________________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16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anose="05000000000000000000" pitchFamily="2" charset="2"/>
              </a:rPr>
              <a:t>試填廠商</a:t>
            </a:r>
            <a:r>
              <a:rPr kumimoji="1" lang="zh-TW" altLang="en-US" sz="16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 </a:t>
            </a:r>
            <a:r>
              <a:rPr kumimoji="1" lang="en-US" altLang="zh-TW" sz="16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anose="05000000000000000000" pitchFamily="2" charset="2"/>
              </a:rPr>
              <a:t>_______________</a:t>
            </a:r>
          </a:p>
        </p:txBody>
      </p:sp>
      <p:sp>
        <p:nvSpPr>
          <p:cNvPr id="5" name="文字方塊 4"/>
          <p:cNvSpPr txBox="1"/>
          <p:nvPr/>
        </p:nvSpPr>
        <p:spPr>
          <a:xfrm>
            <a:off x="11424592" y="54775"/>
            <a:ext cx="4116967" cy="115288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TW" altLang="en-US" sz="3446" b="1" dirty="0">
                <a:solidFill>
                  <a:srgbClr val="FF0000"/>
                </a:solidFill>
              </a:rPr>
              <a:t>請填寫本頁</a:t>
            </a:r>
            <a:endParaRPr lang="en-US" altLang="zh-TW" sz="3446" b="1" dirty="0">
              <a:solidFill>
                <a:srgbClr val="FF0000"/>
              </a:solidFill>
            </a:endParaRPr>
          </a:p>
          <a:p>
            <a:pPr algn="ctr"/>
            <a:r>
              <a:rPr lang="en-US" altLang="zh-TW" sz="3446" b="1" dirty="0">
                <a:solidFill>
                  <a:srgbClr val="FF0000"/>
                </a:solidFill>
              </a:rPr>
              <a:t>(</a:t>
            </a:r>
            <a:r>
              <a:rPr lang="zh-TW" altLang="en-US" sz="3446" b="1" dirty="0">
                <a:solidFill>
                  <a:srgbClr val="FF0000"/>
                </a:solidFill>
              </a:rPr>
              <a:t>請勿修改表頭格式</a:t>
            </a:r>
            <a:r>
              <a:rPr lang="en-US" altLang="zh-TW" sz="3446" b="1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9" name="object 13">
            <a:extLst>
              <a:ext uri="{FF2B5EF4-FFF2-40B4-BE49-F238E27FC236}">
                <a16:creationId xmlns:a16="http://schemas.microsoft.com/office/drawing/2014/main" id="{7E8FEDFD-74A7-4035-B163-6ADB1A421517}"/>
              </a:ext>
            </a:extLst>
          </p:cNvPr>
          <p:cNvSpPr txBox="1">
            <a:spLocks/>
          </p:cNvSpPr>
          <p:nvPr/>
        </p:nvSpPr>
        <p:spPr>
          <a:xfrm>
            <a:off x="11784632" y="6659821"/>
            <a:ext cx="523387" cy="3130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lang="en-US" altLang="zh-TW" spc="-25" smtClean="0"/>
              <a:pPr marL="38100">
                <a:lnSpc>
                  <a:spcPts val="1240"/>
                </a:lnSpc>
              </a:pPr>
              <a:t>3</a:t>
            </a:fld>
            <a:endParaRPr lang="en-US" altLang="zh-TW" spc="-25" dirty="0"/>
          </a:p>
        </p:txBody>
      </p:sp>
    </p:spTree>
    <p:extLst>
      <p:ext uri="{BB962C8B-B14F-4D97-AF65-F5344CB8AC3E}">
        <p14:creationId xmlns:p14="http://schemas.microsoft.com/office/powerpoint/2010/main" val="226451740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711446" y="2609164"/>
            <a:ext cx="2768600" cy="8489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400" spc="-20" dirty="0">
                <a:solidFill>
                  <a:srgbClr val="000000"/>
                </a:solidFill>
              </a:rPr>
              <a:t>簡報結束</a:t>
            </a:r>
            <a:endParaRPr sz="54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圓角矩形 30"/>
          <p:cNvSpPr/>
          <p:nvPr/>
        </p:nvSpPr>
        <p:spPr>
          <a:xfrm>
            <a:off x="3045475" y="1304252"/>
            <a:ext cx="1674052" cy="504057"/>
          </a:xfrm>
          <a:prstGeom prst="round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 w="0" h="0" prst="angle"/>
            <a:contourClr>
              <a:sysClr val="window" lastClr="FFFFFF"/>
            </a:contourClr>
          </a:sp3d>
        </p:spPr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1801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業務痛點</a:t>
            </a:r>
            <a:endParaRPr kumimoji="1" lang="en-US" altLang="zh-TW" sz="1801" b="1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983697" y="3827630"/>
            <a:ext cx="673216" cy="362171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2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例</a:t>
            </a:r>
            <a:r>
              <a:rPr kumimoji="1" lang="en-US" altLang="zh-TW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1</a:t>
            </a:r>
          </a:p>
        </p:txBody>
      </p:sp>
      <p:sp>
        <p:nvSpPr>
          <p:cNvPr id="33" name="圓角矩形 32"/>
          <p:cNvSpPr/>
          <p:nvPr/>
        </p:nvSpPr>
        <p:spPr>
          <a:xfrm>
            <a:off x="5703198" y="1304252"/>
            <a:ext cx="1674052" cy="504057"/>
          </a:xfrm>
          <a:prstGeom prst="round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 w="0" h="0" prst="angle"/>
            <a:contourClr>
              <a:sysClr val="window" lastClr="FFFFFF"/>
            </a:contourClr>
          </a:sp3d>
        </p:spPr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1801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發生原因</a:t>
            </a:r>
            <a:endParaRPr kumimoji="1" lang="en-US" altLang="zh-TW" sz="1801" b="1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4" name="圓角矩形 33"/>
          <p:cNvSpPr/>
          <p:nvPr/>
        </p:nvSpPr>
        <p:spPr>
          <a:xfrm>
            <a:off x="8360919" y="1304252"/>
            <a:ext cx="1674052" cy="504057"/>
          </a:xfrm>
          <a:prstGeom prst="round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 w="0" h="0" prst="angle"/>
            <a:contourClr>
              <a:sysClr val="window" lastClr="FFFFFF"/>
            </a:contourClr>
          </a:sp3d>
        </p:spPr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1801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量化結果</a:t>
            </a:r>
            <a:endParaRPr kumimoji="1" lang="en-US" altLang="zh-TW" sz="1801" b="1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136786" y="3714443"/>
            <a:ext cx="2094447" cy="941643"/>
          </a:xfrm>
          <a:prstGeom prst="rect">
            <a:avLst/>
          </a:prstGeom>
          <a:noFill/>
          <a:ln w="25400" cap="flat" cmpd="sng" algn="ctr">
            <a:solidFill>
              <a:sysClr val="window" lastClr="FFFFFF">
                <a:lumMod val="9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 defTabSz="91442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人力進行品質檢測耗時且漏檢率高</a:t>
            </a:r>
          </a:p>
        </p:txBody>
      </p:sp>
      <p:sp>
        <p:nvSpPr>
          <p:cNvPr id="36" name="矩形 35"/>
          <p:cNvSpPr/>
          <p:nvPr/>
        </p:nvSpPr>
        <p:spPr>
          <a:xfrm>
            <a:off x="5501934" y="3714443"/>
            <a:ext cx="2522190" cy="941643"/>
          </a:xfrm>
          <a:prstGeom prst="rect">
            <a:avLst/>
          </a:prstGeom>
          <a:noFill/>
          <a:ln w="25400" cap="flat" cmpd="sng" algn="ctr">
            <a:solidFill>
              <a:sysClr val="window" lastClr="FFFFFF">
                <a:lumMod val="9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 defTabSz="91442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人員作業時程長眼力疲勞、缺乏統一檢測標準等</a:t>
            </a:r>
          </a:p>
        </p:txBody>
      </p:sp>
      <p:sp>
        <p:nvSpPr>
          <p:cNvPr id="37" name="矩形 36"/>
          <p:cNvSpPr/>
          <p:nvPr/>
        </p:nvSpPr>
        <p:spPr>
          <a:xfrm>
            <a:off x="8289175" y="3714443"/>
            <a:ext cx="2372992" cy="941643"/>
          </a:xfrm>
          <a:prstGeom prst="rect">
            <a:avLst/>
          </a:prstGeom>
          <a:noFill/>
          <a:ln w="25400" cap="flat" cmpd="sng" algn="ctr">
            <a:solidFill>
              <a:sysClr val="window" lastClr="FFFFFF">
                <a:lumMod val="9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285757" indent="-285757" defTabSz="91442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品檢人員數量</a:t>
            </a:r>
            <a:r>
              <a:rPr kumimoji="1" lang="en-US" altLang="zh-TW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__</a:t>
            </a: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位</a:t>
            </a:r>
            <a:endParaRPr kumimoji="1" lang="en-US" altLang="zh-TW" sz="1600" kern="0" dirty="0">
              <a:solidFill>
                <a:schemeClr val="bg1">
                  <a:lumMod val="50000"/>
                </a:schemeClr>
              </a:solidFill>
              <a:latin typeface="Arial" panose="020B0604020202020204"/>
              <a:ea typeface="微軟正黑體" panose="020B0604030504040204" pitchFamily="34" charset="-120"/>
            </a:endParaRPr>
          </a:p>
          <a:p>
            <a:pPr marL="285757" indent="-285757" defTabSz="91442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品檢人員工時</a:t>
            </a:r>
            <a:r>
              <a:rPr kumimoji="1" lang="en-US" altLang="zh-TW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__</a:t>
            </a:r>
            <a:r>
              <a:rPr kumimoji="1" lang="en-US" altLang="zh-TW" sz="1600" kern="0" dirty="0" err="1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hr</a:t>
            </a:r>
            <a:endParaRPr kumimoji="1" lang="en-US" altLang="zh-TW" sz="1600" kern="0" dirty="0">
              <a:solidFill>
                <a:schemeClr val="bg1">
                  <a:lumMod val="50000"/>
                </a:schemeClr>
              </a:solidFill>
              <a:latin typeface="Arial" panose="020B0604020202020204"/>
              <a:ea typeface="微軟正黑體" panose="020B0604030504040204" pitchFamily="34" charset="-120"/>
            </a:endParaRPr>
          </a:p>
          <a:p>
            <a:pPr marL="285757" indent="-285757" defTabSz="91442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漏檢率</a:t>
            </a:r>
            <a:r>
              <a:rPr kumimoji="1" lang="en-US" altLang="zh-TW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__%</a:t>
            </a:r>
          </a:p>
        </p:txBody>
      </p:sp>
      <p:cxnSp>
        <p:nvCxnSpPr>
          <p:cNvPr id="38" name="直線接點 37"/>
          <p:cNvCxnSpPr/>
          <p:nvPr/>
        </p:nvCxnSpPr>
        <p:spPr>
          <a:xfrm>
            <a:off x="1568163" y="4722554"/>
            <a:ext cx="9349168" cy="0"/>
          </a:xfrm>
          <a:prstGeom prst="line">
            <a:avLst/>
          </a:prstGeom>
          <a:noFill/>
          <a:ln w="19050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</p:cxnSp>
      <p:sp>
        <p:nvSpPr>
          <p:cNvPr id="39" name="矩形 38"/>
          <p:cNvSpPr/>
          <p:nvPr/>
        </p:nvSpPr>
        <p:spPr>
          <a:xfrm>
            <a:off x="1983697" y="4922098"/>
            <a:ext cx="673216" cy="362171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2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例</a:t>
            </a:r>
            <a:r>
              <a:rPr kumimoji="1" lang="en-US" altLang="zh-TW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2</a:t>
            </a:r>
          </a:p>
        </p:txBody>
      </p:sp>
      <p:sp>
        <p:nvSpPr>
          <p:cNvPr id="40" name="矩形 39"/>
          <p:cNvSpPr/>
          <p:nvPr/>
        </p:nvSpPr>
        <p:spPr>
          <a:xfrm>
            <a:off x="3136786" y="4794563"/>
            <a:ext cx="2094447" cy="941643"/>
          </a:xfrm>
          <a:prstGeom prst="rect">
            <a:avLst/>
          </a:prstGeom>
          <a:noFill/>
          <a:ln w="25400" cap="flat" cmpd="sng" algn="ctr">
            <a:solidFill>
              <a:sysClr val="window" lastClr="FFFFFF">
                <a:lumMod val="9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 defTabSz="91442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急單插單造成額外</a:t>
            </a:r>
            <a:endParaRPr kumimoji="1" lang="en-US" altLang="zh-TW" sz="1600" kern="0" dirty="0">
              <a:solidFill>
                <a:schemeClr val="bg1">
                  <a:lumMod val="50000"/>
                </a:schemeClr>
              </a:solidFill>
              <a:latin typeface="Arial" panose="020B0604020202020204"/>
              <a:ea typeface="微軟正黑體" panose="020B0604030504040204" pitchFamily="34" charset="-120"/>
            </a:endParaRPr>
          </a:p>
          <a:p>
            <a:pPr algn="ctr" defTabSz="91442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生產成本</a:t>
            </a:r>
          </a:p>
        </p:txBody>
      </p:sp>
      <p:sp>
        <p:nvSpPr>
          <p:cNvPr id="41" name="矩形 40"/>
          <p:cNvSpPr/>
          <p:nvPr/>
        </p:nvSpPr>
        <p:spPr>
          <a:xfrm>
            <a:off x="5501934" y="4794563"/>
            <a:ext cx="2522190" cy="941643"/>
          </a:xfrm>
          <a:prstGeom prst="rect">
            <a:avLst/>
          </a:prstGeom>
          <a:noFill/>
          <a:ln w="25400" cap="flat" cmpd="sng" algn="ctr">
            <a:solidFill>
              <a:sysClr val="window" lastClr="FFFFFF">
                <a:lumMod val="9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 defTabSz="91442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市場趨勢變化需求激增，或是供應鏈不穩乃至移單等情況</a:t>
            </a:r>
          </a:p>
        </p:txBody>
      </p:sp>
      <p:sp>
        <p:nvSpPr>
          <p:cNvPr id="42" name="矩形 41"/>
          <p:cNvSpPr/>
          <p:nvPr/>
        </p:nvSpPr>
        <p:spPr>
          <a:xfrm>
            <a:off x="8289175" y="4794563"/>
            <a:ext cx="2372992" cy="941643"/>
          </a:xfrm>
          <a:prstGeom prst="rect">
            <a:avLst/>
          </a:prstGeom>
          <a:noFill/>
          <a:ln w="25400" cap="flat" cmpd="sng" algn="ctr">
            <a:solidFill>
              <a:sysClr val="window" lastClr="FFFFFF">
                <a:lumMod val="9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285757" indent="-285757" defTabSz="91442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訂單達交率降</a:t>
            </a:r>
            <a:r>
              <a:rPr kumimoji="1" lang="en-US" altLang="zh-TW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__%</a:t>
            </a:r>
          </a:p>
          <a:p>
            <a:pPr marL="285757" indent="-285757" defTabSz="91442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加班人力成本</a:t>
            </a:r>
            <a:r>
              <a:rPr kumimoji="1" lang="en-US" altLang="zh-TW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__$</a:t>
            </a:r>
          </a:p>
          <a:p>
            <a:pPr marL="285757" indent="-285757" defTabSz="91442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原物料加急費用</a:t>
            </a:r>
            <a:r>
              <a:rPr kumimoji="1" lang="en-US" altLang="zh-TW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__$</a:t>
            </a:r>
          </a:p>
        </p:txBody>
      </p:sp>
      <p:cxnSp>
        <p:nvCxnSpPr>
          <p:cNvPr id="43" name="直線接點 42"/>
          <p:cNvCxnSpPr/>
          <p:nvPr/>
        </p:nvCxnSpPr>
        <p:spPr>
          <a:xfrm>
            <a:off x="1568163" y="5802674"/>
            <a:ext cx="9349168" cy="0"/>
          </a:xfrm>
          <a:prstGeom prst="line">
            <a:avLst/>
          </a:prstGeom>
          <a:noFill/>
          <a:ln w="19050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</p:cxnSp>
      <p:sp>
        <p:nvSpPr>
          <p:cNvPr id="44" name="矩形 43"/>
          <p:cNvSpPr/>
          <p:nvPr/>
        </p:nvSpPr>
        <p:spPr>
          <a:xfrm>
            <a:off x="1983697" y="5969759"/>
            <a:ext cx="673216" cy="362171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2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例</a:t>
            </a:r>
            <a:r>
              <a:rPr kumimoji="1" lang="en-US" altLang="zh-TW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3</a:t>
            </a:r>
          </a:p>
        </p:txBody>
      </p:sp>
      <p:sp>
        <p:nvSpPr>
          <p:cNvPr id="45" name="矩形 44"/>
          <p:cNvSpPr/>
          <p:nvPr/>
        </p:nvSpPr>
        <p:spPr>
          <a:xfrm>
            <a:off x="3136786" y="5874683"/>
            <a:ext cx="2094447" cy="941643"/>
          </a:xfrm>
          <a:prstGeom prst="rect">
            <a:avLst/>
          </a:prstGeom>
          <a:noFill/>
          <a:ln w="25400" cap="flat" cmpd="sng" algn="ctr">
            <a:solidFill>
              <a:sysClr val="window" lastClr="FFFFFF">
                <a:lumMod val="9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 defTabSz="91442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設備故障造成額外</a:t>
            </a:r>
            <a:endParaRPr kumimoji="1" lang="en-US" altLang="zh-TW" sz="1600" kern="0" dirty="0">
              <a:solidFill>
                <a:schemeClr val="bg1">
                  <a:lumMod val="50000"/>
                </a:schemeClr>
              </a:solidFill>
              <a:latin typeface="Arial" panose="020B0604020202020204"/>
              <a:ea typeface="微軟正黑體" panose="020B0604030504040204" pitchFamily="34" charset="-120"/>
            </a:endParaRPr>
          </a:p>
          <a:p>
            <a:pPr algn="ctr" defTabSz="91442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生產成本</a:t>
            </a:r>
          </a:p>
        </p:txBody>
      </p:sp>
      <p:sp>
        <p:nvSpPr>
          <p:cNvPr id="46" name="矩形 45"/>
          <p:cNvSpPr/>
          <p:nvPr/>
        </p:nvSpPr>
        <p:spPr>
          <a:xfrm>
            <a:off x="5447928" y="5874683"/>
            <a:ext cx="2645118" cy="941643"/>
          </a:xfrm>
          <a:prstGeom prst="rect">
            <a:avLst/>
          </a:prstGeom>
          <a:noFill/>
          <a:ln w="25400" cap="flat" cmpd="sng" algn="ctr">
            <a:solidFill>
              <a:sysClr val="window" lastClr="FFFFFF">
                <a:lumMod val="9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 defTabSz="91442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老師傅基於經驗聽得出異音便知零件損壞，然新進員工不具備相應知識</a:t>
            </a:r>
          </a:p>
        </p:txBody>
      </p:sp>
      <p:sp>
        <p:nvSpPr>
          <p:cNvPr id="47" name="矩形 46"/>
          <p:cNvSpPr/>
          <p:nvPr/>
        </p:nvSpPr>
        <p:spPr>
          <a:xfrm>
            <a:off x="8289175" y="5874683"/>
            <a:ext cx="2372992" cy="941643"/>
          </a:xfrm>
          <a:prstGeom prst="rect">
            <a:avLst/>
          </a:prstGeom>
          <a:noFill/>
          <a:ln w="25400" cap="flat" cmpd="sng" algn="ctr">
            <a:solidFill>
              <a:sysClr val="window" lastClr="FFFFFF">
                <a:lumMod val="9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285757" indent="-285757" defTabSz="91442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設備停機時間</a:t>
            </a:r>
            <a:r>
              <a:rPr kumimoji="1" lang="en-US" altLang="zh-TW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__</a:t>
            </a:r>
            <a:r>
              <a:rPr kumimoji="1" lang="en-US" altLang="zh-TW" sz="1600" kern="0" dirty="0" err="1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hr</a:t>
            </a:r>
            <a:endParaRPr kumimoji="1" lang="en-US" altLang="zh-TW" sz="1600" kern="0" dirty="0">
              <a:solidFill>
                <a:schemeClr val="bg1">
                  <a:lumMod val="50000"/>
                </a:schemeClr>
              </a:solidFill>
              <a:latin typeface="Arial" panose="020B0604020202020204"/>
              <a:ea typeface="微軟正黑體" panose="020B0604030504040204" pitchFamily="34" charset="-120"/>
            </a:endParaRPr>
          </a:p>
          <a:p>
            <a:pPr marL="285757" indent="-285757" defTabSz="91442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零件加急費用</a:t>
            </a:r>
            <a:r>
              <a:rPr kumimoji="1" lang="en-US" altLang="zh-TW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__$</a:t>
            </a:r>
          </a:p>
          <a:p>
            <a:pPr marL="285757" indent="-285757" defTabSz="91442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停工造成損失</a:t>
            </a:r>
            <a:r>
              <a:rPr kumimoji="1" lang="en-US" altLang="zh-TW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__$</a:t>
            </a:r>
          </a:p>
        </p:txBody>
      </p:sp>
      <p:sp>
        <p:nvSpPr>
          <p:cNvPr id="48" name="文字方塊 47"/>
          <p:cNvSpPr txBox="1"/>
          <p:nvPr/>
        </p:nvSpPr>
        <p:spPr>
          <a:xfrm>
            <a:off x="1736446" y="4249171"/>
            <a:ext cx="13090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600" b="1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AI</a:t>
            </a:r>
            <a:r>
              <a:rPr kumimoji="1" lang="zh-TW" altLang="en-US" sz="1600" b="1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瑕疵檢測</a:t>
            </a:r>
            <a:endParaRPr kumimoji="1" lang="en-US" altLang="zh-TW" sz="1600" b="1" dirty="0">
              <a:solidFill>
                <a:schemeClr val="bg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9" name="文字方塊 48"/>
          <p:cNvSpPr txBox="1"/>
          <p:nvPr/>
        </p:nvSpPr>
        <p:spPr>
          <a:xfrm>
            <a:off x="1517398" y="6377615"/>
            <a:ext cx="17347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1600" b="1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設備預測性維護</a:t>
            </a:r>
          </a:p>
        </p:txBody>
      </p:sp>
      <p:sp>
        <p:nvSpPr>
          <p:cNvPr id="50" name="文字方塊 49"/>
          <p:cNvSpPr txBox="1"/>
          <p:nvPr/>
        </p:nvSpPr>
        <p:spPr>
          <a:xfrm>
            <a:off x="1596391" y="5330848"/>
            <a:ext cx="15546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1600" b="1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智慧生產排程</a:t>
            </a:r>
          </a:p>
        </p:txBody>
      </p:sp>
      <p:cxnSp>
        <p:nvCxnSpPr>
          <p:cNvPr id="51" name="直線接點 50"/>
          <p:cNvCxnSpPr/>
          <p:nvPr/>
        </p:nvCxnSpPr>
        <p:spPr>
          <a:xfrm>
            <a:off x="1325700" y="3586265"/>
            <a:ext cx="9349168" cy="0"/>
          </a:xfrm>
          <a:prstGeom prst="line">
            <a:avLst/>
          </a:prstGeom>
          <a:noFill/>
          <a:ln w="19050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</p:cxnSp>
      <p:sp>
        <p:nvSpPr>
          <p:cNvPr id="52" name="矩形 51"/>
          <p:cNvSpPr/>
          <p:nvPr/>
        </p:nvSpPr>
        <p:spPr>
          <a:xfrm>
            <a:off x="1498751" y="2028195"/>
            <a:ext cx="916324" cy="296462"/>
          </a:xfrm>
          <a:prstGeom prst="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2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TW" altLang="en-US" sz="1600" kern="0" dirty="0">
                <a:solidFill>
                  <a:prstClr val="white"/>
                </a:solidFill>
                <a:latin typeface="Arial" panose="020B0604020202020204"/>
                <a:ea typeface="微軟正黑體" panose="020B0604030504040204" pitchFamily="34" charset="-120"/>
              </a:rPr>
              <a:t>請填寫</a:t>
            </a:r>
            <a:endParaRPr kumimoji="1" lang="en-US" altLang="zh-TW" sz="1600" kern="0" dirty="0">
              <a:solidFill>
                <a:prstClr val="white"/>
              </a:solidFill>
              <a:latin typeface="Arial" panose="020B0604020202020204"/>
              <a:ea typeface="微軟正黑體" panose="020B0604030504040204" pitchFamily="34" charset="-12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2920091" y="1933119"/>
            <a:ext cx="2016224" cy="936105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2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zh-TW" altLang="en-US" sz="1600" kern="0" dirty="0">
              <a:solidFill>
                <a:srgbClr val="C00000"/>
              </a:solidFill>
              <a:latin typeface="Arial" panose="020B0604020202020204"/>
              <a:ea typeface="微軟正黑體" panose="020B0604030504040204" pitchFamily="34" charset="-12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231233" y="1933119"/>
            <a:ext cx="2546329" cy="936105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2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zh-TW" altLang="en-US" sz="1600" kern="0" dirty="0">
              <a:solidFill>
                <a:srgbClr val="C00000"/>
              </a:solidFill>
              <a:latin typeface="Arial" panose="020B0604020202020204"/>
              <a:ea typeface="微軟正黑體" panose="020B0604030504040204" pitchFamily="34" charset="-12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8072480" y="1933119"/>
            <a:ext cx="2284367" cy="936105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2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zh-TW" altLang="en-US" sz="1600" kern="0" dirty="0">
              <a:solidFill>
                <a:srgbClr val="C00000"/>
              </a:solidFill>
              <a:latin typeface="Arial" panose="020B0604020202020204"/>
              <a:ea typeface="微軟正黑體" panose="020B0604030504040204" pitchFamily="34" charset="-120"/>
            </a:endParaRPr>
          </a:p>
        </p:txBody>
      </p:sp>
      <p:sp>
        <p:nvSpPr>
          <p:cNvPr id="56" name="文字方塊 55"/>
          <p:cNvSpPr txBox="1"/>
          <p:nvPr/>
        </p:nvSpPr>
        <p:spPr>
          <a:xfrm>
            <a:off x="1262603" y="2436051"/>
            <a:ext cx="16699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6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anose="05000000000000000000" pitchFamily="2" charset="2"/>
              </a:rPr>
              <a:t>______________</a:t>
            </a:r>
            <a:endParaRPr kumimoji="1" lang="zh-TW" altLang="en-US" sz="16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標題 1">
            <a:extLst>
              <a:ext uri="{FF2B5EF4-FFF2-40B4-BE49-F238E27FC236}">
                <a16:creationId xmlns:a16="http://schemas.microsoft.com/office/drawing/2014/main" id="{6E69822B-4183-3AC6-D950-66D66561F4E6}"/>
              </a:ext>
            </a:extLst>
          </p:cNvPr>
          <p:cNvSpPr txBox="1">
            <a:spLocks/>
          </p:cNvSpPr>
          <p:nvPr/>
        </p:nvSpPr>
        <p:spPr>
          <a:xfrm>
            <a:off x="838201" y="149226"/>
            <a:ext cx="10515600" cy="697057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eaLnBrk="0" fontAlgn="base" hangingPunct="0">
              <a:spcAft>
                <a:spcPct val="0"/>
              </a:spcAft>
            </a:pPr>
            <a:r>
              <a:rPr kumimoji="1" lang="zh-TW" altLang="en-US" sz="3600" b="1" dirty="0">
                <a:solidFill>
                  <a:srgbClr val="2051B6"/>
                </a:solidFill>
                <a:latin typeface="微軟正黑體"/>
                <a:ea typeface="微軟正黑體"/>
                <a:cs typeface="微軟正黑體"/>
              </a:rPr>
              <a:t>商請協助交付成果 </a:t>
            </a:r>
            <a:r>
              <a:rPr kumimoji="1" lang="en-US" altLang="zh-TW" sz="3600" b="1" dirty="0">
                <a:solidFill>
                  <a:srgbClr val="2051B6"/>
                </a:solidFill>
                <a:latin typeface="微軟正黑體"/>
                <a:ea typeface="微軟正黑體"/>
                <a:cs typeface="微軟正黑體"/>
              </a:rPr>
              <a:t>(2/4)</a:t>
            </a:r>
            <a:r>
              <a:rPr kumimoji="1" lang="zh-TW" altLang="en-US" sz="3600" b="1" dirty="0">
                <a:solidFill>
                  <a:srgbClr val="2051B6"/>
                </a:solidFill>
                <a:latin typeface="微軟正黑體"/>
                <a:ea typeface="微軟正黑體"/>
                <a:cs typeface="微軟正黑體"/>
              </a:rPr>
              <a:t>：確認</a:t>
            </a:r>
            <a:r>
              <a:rPr kumimoji="1" lang="en-US" altLang="zh-TW" sz="3600" b="1" dirty="0">
                <a:solidFill>
                  <a:srgbClr val="2051B6"/>
                </a:solidFill>
                <a:latin typeface="微軟正黑體"/>
                <a:ea typeface="微軟正黑體"/>
                <a:cs typeface="微軟正黑體"/>
              </a:rPr>
              <a:t>AI</a:t>
            </a:r>
            <a:r>
              <a:rPr kumimoji="1" lang="zh-TW" altLang="en-US" sz="3600" b="1" dirty="0">
                <a:solidFill>
                  <a:srgbClr val="2051B6"/>
                </a:solidFill>
                <a:latin typeface="微軟正黑體"/>
                <a:ea typeface="微軟正黑體"/>
                <a:cs typeface="微軟正黑體"/>
              </a:rPr>
              <a:t>導入目標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BCC7E7BB-CD0F-C219-9862-BB5A99D33A89}"/>
              </a:ext>
            </a:extLst>
          </p:cNvPr>
          <p:cNvSpPr txBox="1"/>
          <p:nvPr/>
        </p:nvSpPr>
        <p:spPr>
          <a:xfrm>
            <a:off x="273238" y="687616"/>
            <a:ext cx="3089072" cy="785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16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行業別：</a:t>
            </a:r>
            <a:r>
              <a:rPr kumimoji="1" lang="en-US" altLang="zh-TW" sz="16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anose="05000000000000000000" pitchFamily="2" charset="2"/>
              </a:rPr>
              <a:t>___________________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16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anose="05000000000000000000" pitchFamily="2" charset="2"/>
              </a:rPr>
              <a:t>試填廠商</a:t>
            </a:r>
            <a:r>
              <a:rPr kumimoji="1" lang="zh-TW" altLang="en-US" sz="16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 </a:t>
            </a:r>
            <a:r>
              <a:rPr kumimoji="1" lang="en-US" altLang="zh-TW" sz="16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anose="05000000000000000000" pitchFamily="2" charset="2"/>
              </a:rPr>
              <a:t>_______________</a:t>
            </a:r>
          </a:p>
        </p:txBody>
      </p:sp>
      <p:sp>
        <p:nvSpPr>
          <p:cNvPr id="30" name="文字方塊 29"/>
          <p:cNvSpPr txBox="1"/>
          <p:nvPr/>
        </p:nvSpPr>
        <p:spPr>
          <a:xfrm>
            <a:off x="10835419" y="-3822"/>
            <a:ext cx="4342636" cy="85010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TW" altLang="en-US" sz="2462" b="1" dirty="0">
                <a:solidFill>
                  <a:srgbClr val="FF0000"/>
                </a:solidFill>
              </a:rPr>
              <a:t>請填寫本頁</a:t>
            </a:r>
            <a:endParaRPr lang="en-US" altLang="zh-TW" sz="2462" b="1" dirty="0">
              <a:solidFill>
                <a:srgbClr val="FF0000"/>
              </a:solidFill>
            </a:endParaRPr>
          </a:p>
          <a:p>
            <a:pPr algn="ctr"/>
            <a:r>
              <a:rPr lang="en-US" altLang="zh-TW" sz="2462" b="1" dirty="0">
                <a:solidFill>
                  <a:srgbClr val="FF0000"/>
                </a:solidFill>
              </a:rPr>
              <a:t>(</a:t>
            </a:r>
            <a:r>
              <a:rPr lang="zh-TW" altLang="en-US" sz="2462" b="1" dirty="0">
                <a:solidFill>
                  <a:srgbClr val="FF0000"/>
                </a:solidFill>
              </a:rPr>
              <a:t>可自行增列</a:t>
            </a:r>
            <a:r>
              <a:rPr lang="en-US" altLang="zh-TW" sz="2462" b="1" dirty="0">
                <a:solidFill>
                  <a:srgbClr val="FF0000"/>
                </a:solidFill>
              </a:rPr>
              <a:t>,</a:t>
            </a:r>
            <a:r>
              <a:rPr lang="zh-TW" altLang="en-US" sz="2462" b="1" dirty="0">
                <a:solidFill>
                  <a:srgbClr val="FF0000"/>
                </a:solidFill>
              </a:rPr>
              <a:t>但請勿修改格式</a:t>
            </a:r>
            <a:r>
              <a:rPr lang="en-US" altLang="zh-TW" sz="2462" b="1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57" name="object 13">
            <a:extLst>
              <a:ext uri="{FF2B5EF4-FFF2-40B4-BE49-F238E27FC236}">
                <a16:creationId xmlns:a16="http://schemas.microsoft.com/office/drawing/2014/main" id="{74AAEC71-D98D-4375-96BA-D9E2542AB2A0}"/>
              </a:ext>
            </a:extLst>
          </p:cNvPr>
          <p:cNvSpPr txBox="1">
            <a:spLocks/>
          </p:cNvSpPr>
          <p:nvPr/>
        </p:nvSpPr>
        <p:spPr>
          <a:xfrm>
            <a:off x="11784632" y="6659821"/>
            <a:ext cx="523387" cy="3130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lang="en-US" altLang="zh-TW" spc="-25" smtClean="0"/>
              <a:pPr marL="38100">
                <a:lnSpc>
                  <a:spcPts val="1240"/>
                </a:lnSpc>
              </a:pPr>
              <a:t>4</a:t>
            </a:fld>
            <a:endParaRPr lang="en-US" altLang="zh-TW" spc="-25" dirty="0"/>
          </a:p>
        </p:txBody>
      </p:sp>
    </p:spTree>
    <p:extLst>
      <p:ext uri="{BB962C8B-B14F-4D97-AF65-F5344CB8AC3E}">
        <p14:creationId xmlns:p14="http://schemas.microsoft.com/office/powerpoint/2010/main" val="3468905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圓角矩形 30"/>
          <p:cNvSpPr/>
          <p:nvPr/>
        </p:nvSpPr>
        <p:spPr>
          <a:xfrm>
            <a:off x="3364533" y="989340"/>
            <a:ext cx="1674052" cy="443025"/>
          </a:xfrm>
          <a:prstGeom prst="round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 w="0" h="0" prst="angle"/>
            <a:contourClr>
              <a:sysClr val="window" lastClr="FFFFFF"/>
            </a:contourClr>
          </a:sp3d>
        </p:spPr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1801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數據類型</a:t>
            </a:r>
            <a:endParaRPr kumimoji="1" lang="en-US" altLang="zh-TW" sz="1801" b="1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040357" y="3325225"/>
            <a:ext cx="648073" cy="316447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TW" altLang="en-US" sz="1600" kern="0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例</a:t>
            </a:r>
            <a:r>
              <a:rPr kumimoji="1" lang="en-US" altLang="zh-TW" sz="1600" kern="0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1</a:t>
            </a:r>
          </a:p>
        </p:txBody>
      </p:sp>
      <p:sp>
        <p:nvSpPr>
          <p:cNvPr id="33" name="圓角矩形 32"/>
          <p:cNvSpPr/>
          <p:nvPr/>
        </p:nvSpPr>
        <p:spPr>
          <a:xfrm>
            <a:off x="5461376" y="989340"/>
            <a:ext cx="1674052" cy="443025"/>
          </a:xfrm>
          <a:prstGeom prst="round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 w="0" h="0" prst="angle"/>
            <a:contourClr>
              <a:sysClr val="window" lastClr="FFFFFF"/>
            </a:contourClr>
          </a:sp3d>
        </p:spPr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1801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數據項目</a:t>
            </a:r>
            <a:endParaRPr kumimoji="1" lang="en-US" altLang="zh-TW" sz="1801" b="1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4" name="圓角矩形 33"/>
          <p:cNvSpPr/>
          <p:nvPr/>
        </p:nvSpPr>
        <p:spPr>
          <a:xfrm>
            <a:off x="8170108" y="989340"/>
            <a:ext cx="1674052" cy="443025"/>
          </a:xfrm>
          <a:prstGeom prst="round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 w="0" h="0" prst="angle"/>
            <a:contourClr>
              <a:sysClr val="window" lastClr="FFFFFF"/>
            </a:contourClr>
          </a:sp3d>
        </p:spPr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1801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數據需求</a:t>
            </a:r>
            <a:endParaRPr kumimoji="1" lang="en-US" altLang="zh-TW" sz="1801" b="1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193446" y="3160169"/>
            <a:ext cx="2016224" cy="888334"/>
          </a:xfrm>
          <a:prstGeom prst="rect">
            <a:avLst/>
          </a:prstGeom>
          <a:noFill/>
          <a:ln w="25400" cap="flat" cmpd="sng" algn="ctr">
            <a:solidFill>
              <a:sysClr val="window" lastClr="FFFFFF">
                <a:lumMod val="9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TW" altLang="en-US" sz="1600" kern="0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非結構化數據</a:t>
            </a:r>
            <a:r>
              <a:rPr kumimoji="1" lang="en-US" altLang="zh-TW" sz="1600" kern="0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-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TW" altLang="en-US" sz="1600" kern="0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圖像</a:t>
            </a:r>
          </a:p>
        </p:txBody>
      </p:sp>
      <p:sp>
        <p:nvSpPr>
          <p:cNvPr id="36" name="矩形 35"/>
          <p:cNvSpPr/>
          <p:nvPr/>
        </p:nvSpPr>
        <p:spPr>
          <a:xfrm>
            <a:off x="5408837" y="3160169"/>
            <a:ext cx="1779129" cy="888334"/>
          </a:xfrm>
          <a:prstGeom prst="rect">
            <a:avLst/>
          </a:prstGeom>
          <a:noFill/>
          <a:ln w="25400" cap="flat" cmpd="sng" algn="ctr">
            <a:solidFill>
              <a:sysClr val="window" lastClr="FFFFFF">
                <a:lumMod val="9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285757" indent="-285757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zh-TW" altLang="en-US" sz="1600" kern="0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正常產品圖像</a:t>
            </a:r>
            <a:endParaRPr kumimoji="1" lang="en-US" altLang="zh-TW" sz="1600" kern="0" dirty="0">
              <a:solidFill>
                <a:schemeClr val="bg1">
                  <a:lumMod val="65000"/>
                </a:schemeClr>
              </a:solidFill>
              <a:latin typeface="Arial" panose="020B0604020202020204"/>
              <a:ea typeface="微軟正黑體" panose="020B0604030504040204" pitchFamily="34" charset="-120"/>
            </a:endParaRPr>
          </a:p>
          <a:p>
            <a:pPr marL="285757" indent="-285757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zh-TW" altLang="en-US" sz="1600" kern="0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瑕疵產品圖像</a:t>
            </a:r>
          </a:p>
        </p:txBody>
      </p:sp>
      <p:sp>
        <p:nvSpPr>
          <p:cNvPr id="37" name="矩形 36"/>
          <p:cNvSpPr/>
          <p:nvPr/>
        </p:nvSpPr>
        <p:spPr>
          <a:xfrm>
            <a:off x="7387134" y="3160169"/>
            <a:ext cx="3240000" cy="888334"/>
          </a:xfrm>
          <a:prstGeom prst="rect">
            <a:avLst/>
          </a:prstGeom>
          <a:noFill/>
          <a:ln w="25400" cap="flat" cmpd="sng" algn="ctr">
            <a:solidFill>
              <a:sysClr val="window" lastClr="FFFFFF">
                <a:lumMod val="9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285757" indent="-285757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zh-TW" altLang="en-US" sz="1600" kern="0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拍攝條件</a:t>
            </a:r>
            <a:r>
              <a:rPr kumimoji="1" lang="en-US" altLang="zh-TW" sz="1600" kern="0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:</a:t>
            </a:r>
            <a:r>
              <a:rPr kumimoji="1" lang="zh-TW" altLang="en-US" sz="1600" kern="0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各種角度和光照條件</a:t>
            </a:r>
            <a:endParaRPr kumimoji="1" lang="en-US" altLang="zh-TW" sz="1600" kern="0" dirty="0">
              <a:solidFill>
                <a:schemeClr val="bg1">
                  <a:lumMod val="65000"/>
                </a:schemeClr>
              </a:solidFill>
              <a:latin typeface="Arial" panose="020B0604020202020204"/>
              <a:ea typeface="微軟正黑體" panose="020B0604030504040204" pitchFamily="34" charset="-120"/>
            </a:endParaRPr>
          </a:p>
          <a:p>
            <a:pPr marL="285757" indent="-285757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zh-TW" altLang="en-US" sz="1600" kern="0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瑕疵類型</a:t>
            </a:r>
            <a:r>
              <a:rPr kumimoji="1" lang="en-US" altLang="zh-TW" sz="1600" kern="0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:</a:t>
            </a:r>
            <a:r>
              <a:rPr kumimoji="1" lang="zh-TW" altLang="en-US" sz="1600" kern="0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刮痕、凹痕、變形、缺件等</a:t>
            </a:r>
            <a:endParaRPr kumimoji="1" lang="en-US" altLang="zh-TW" sz="1600" kern="0" dirty="0">
              <a:solidFill>
                <a:schemeClr val="bg1">
                  <a:lumMod val="65000"/>
                </a:schemeClr>
              </a:solidFill>
              <a:latin typeface="Arial" panose="020B0604020202020204"/>
              <a:ea typeface="微軟正黑體" panose="020B0604030504040204" pitchFamily="34" charset="-120"/>
            </a:endParaRPr>
          </a:p>
        </p:txBody>
      </p:sp>
      <p:cxnSp>
        <p:nvCxnSpPr>
          <p:cNvPr id="38" name="直線接點 37"/>
          <p:cNvCxnSpPr/>
          <p:nvPr/>
        </p:nvCxnSpPr>
        <p:spPr>
          <a:xfrm>
            <a:off x="1653050" y="4121297"/>
            <a:ext cx="9000000" cy="0"/>
          </a:xfrm>
          <a:prstGeom prst="line">
            <a:avLst/>
          </a:prstGeom>
          <a:noFill/>
          <a:ln w="19050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</p:cxnSp>
      <p:sp>
        <p:nvSpPr>
          <p:cNvPr id="39" name="矩形 38"/>
          <p:cNvSpPr/>
          <p:nvPr/>
        </p:nvSpPr>
        <p:spPr>
          <a:xfrm>
            <a:off x="2040357" y="4495993"/>
            <a:ext cx="648073" cy="316447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TW" altLang="en-US" sz="1600" kern="0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例</a:t>
            </a:r>
            <a:r>
              <a:rPr kumimoji="1" lang="en-US" altLang="zh-TW" sz="1600" kern="0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2</a:t>
            </a:r>
          </a:p>
        </p:txBody>
      </p:sp>
      <p:sp>
        <p:nvSpPr>
          <p:cNvPr id="40" name="矩形 39"/>
          <p:cNvSpPr/>
          <p:nvPr/>
        </p:nvSpPr>
        <p:spPr>
          <a:xfrm>
            <a:off x="3193446" y="4225439"/>
            <a:ext cx="2016224" cy="981220"/>
          </a:xfrm>
          <a:prstGeom prst="rect">
            <a:avLst/>
          </a:prstGeom>
          <a:noFill/>
          <a:ln w="25400" cap="flat" cmpd="sng" algn="ctr">
            <a:solidFill>
              <a:sysClr val="window" lastClr="FFFFFF">
                <a:lumMod val="9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TW" altLang="en-US" sz="1600" kern="0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結構化數據</a:t>
            </a:r>
            <a:r>
              <a:rPr kumimoji="1" lang="en-US" altLang="zh-TW" sz="1600" kern="0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-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TW" altLang="en-US" sz="1600" kern="0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表格</a:t>
            </a:r>
          </a:p>
        </p:txBody>
      </p:sp>
      <p:sp>
        <p:nvSpPr>
          <p:cNvPr id="41" name="矩形 40"/>
          <p:cNvSpPr/>
          <p:nvPr/>
        </p:nvSpPr>
        <p:spPr>
          <a:xfrm>
            <a:off x="5408837" y="4225439"/>
            <a:ext cx="1779129" cy="981220"/>
          </a:xfrm>
          <a:prstGeom prst="rect">
            <a:avLst/>
          </a:prstGeom>
          <a:noFill/>
          <a:ln w="25400" cap="flat" cmpd="sng" algn="ctr">
            <a:solidFill>
              <a:sysClr val="window" lastClr="FFFFFF">
                <a:lumMod val="9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285757" indent="-285757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zh-TW" altLang="en-US" sz="1600" kern="0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設備數據</a:t>
            </a:r>
            <a:endParaRPr kumimoji="1" lang="en-US" altLang="zh-TW" sz="1600" kern="0" dirty="0">
              <a:solidFill>
                <a:schemeClr val="bg1">
                  <a:lumMod val="65000"/>
                </a:schemeClr>
              </a:solidFill>
              <a:latin typeface="Arial" panose="020B0604020202020204"/>
              <a:ea typeface="微軟正黑體" panose="020B0604030504040204" pitchFamily="34" charset="-120"/>
            </a:endParaRPr>
          </a:p>
          <a:p>
            <a:pPr marL="285757" indent="-285757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zh-TW" altLang="en-US" sz="1600" kern="0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訂單數據</a:t>
            </a:r>
            <a:endParaRPr kumimoji="1" lang="en-US" altLang="zh-TW" sz="1600" kern="0" dirty="0">
              <a:solidFill>
                <a:schemeClr val="bg1">
                  <a:lumMod val="65000"/>
                </a:schemeClr>
              </a:solidFill>
              <a:latin typeface="Arial" panose="020B0604020202020204"/>
              <a:ea typeface="微軟正黑體" panose="020B0604030504040204" pitchFamily="34" charset="-120"/>
            </a:endParaRPr>
          </a:p>
          <a:p>
            <a:pPr marL="285757" indent="-285757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zh-TW" altLang="en-US" sz="1600" kern="0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排程數據</a:t>
            </a:r>
            <a:endParaRPr kumimoji="1" lang="en-US" altLang="zh-TW" sz="1600" kern="0" dirty="0">
              <a:solidFill>
                <a:schemeClr val="bg1">
                  <a:lumMod val="65000"/>
                </a:schemeClr>
              </a:solidFill>
              <a:latin typeface="Arial" panose="020B0604020202020204"/>
              <a:ea typeface="微軟正黑體" panose="020B0604030504040204" pitchFamily="34" charset="-120"/>
            </a:endParaRPr>
          </a:p>
          <a:p>
            <a:pPr marL="285757" indent="-285757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zh-TW" altLang="en-US" sz="1600" kern="0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物料數據</a:t>
            </a:r>
          </a:p>
        </p:txBody>
      </p:sp>
      <p:sp>
        <p:nvSpPr>
          <p:cNvPr id="42" name="矩形 41"/>
          <p:cNvSpPr/>
          <p:nvPr/>
        </p:nvSpPr>
        <p:spPr>
          <a:xfrm>
            <a:off x="7387134" y="4225439"/>
            <a:ext cx="3240000" cy="981220"/>
          </a:xfrm>
          <a:prstGeom prst="rect">
            <a:avLst/>
          </a:prstGeom>
          <a:noFill/>
          <a:ln w="25400" cap="flat" cmpd="sng" algn="ctr">
            <a:solidFill>
              <a:sysClr val="window" lastClr="FFFFFF">
                <a:lumMod val="9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285757" indent="-285757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zh-TW" altLang="en-US" sz="1600" kern="0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排程與製程</a:t>
            </a:r>
            <a:r>
              <a:rPr kumimoji="1" lang="en-US" altLang="zh-TW" sz="1600" kern="0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:</a:t>
            </a:r>
            <a:r>
              <a:rPr kumimoji="1" lang="zh-TW" altLang="en-US" sz="1600" kern="0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生產計畫、工序</a:t>
            </a:r>
            <a:endParaRPr kumimoji="1" lang="en-US" altLang="zh-TW" sz="1600" kern="0" dirty="0">
              <a:solidFill>
                <a:schemeClr val="bg1">
                  <a:lumMod val="65000"/>
                </a:schemeClr>
              </a:solidFill>
              <a:latin typeface="Arial" panose="020B0604020202020204"/>
              <a:ea typeface="微軟正黑體" panose="020B0604030504040204" pitchFamily="34" charset="-120"/>
            </a:endParaRPr>
          </a:p>
          <a:p>
            <a:pPr marL="285757" indent="-285757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zh-TW" altLang="en-US" sz="1600" kern="0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生產資源</a:t>
            </a:r>
            <a:r>
              <a:rPr kumimoji="1" lang="en-US" altLang="zh-TW" sz="1600" kern="0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:</a:t>
            </a:r>
            <a:r>
              <a:rPr kumimoji="1" lang="zh-TW" altLang="en-US" sz="1600" kern="0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原料庫存數、人力排班、設備稼動與故障狀況</a:t>
            </a:r>
            <a:endParaRPr kumimoji="1" lang="en-US" altLang="zh-TW" sz="1600" kern="0" dirty="0">
              <a:solidFill>
                <a:schemeClr val="bg1">
                  <a:lumMod val="65000"/>
                </a:schemeClr>
              </a:solidFill>
              <a:latin typeface="Arial" panose="020B0604020202020204"/>
              <a:ea typeface="微軟正黑體" panose="020B0604030504040204" pitchFamily="34" charset="-120"/>
            </a:endParaRPr>
          </a:p>
          <a:p>
            <a:pPr marL="285757" indent="-285757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zh-TW" altLang="en-US" sz="1600" kern="0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訂單</a:t>
            </a:r>
            <a:r>
              <a:rPr kumimoji="1" lang="en-US" altLang="zh-TW" sz="1600" kern="0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:</a:t>
            </a:r>
            <a:r>
              <a:rPr kumimoji="1" lang="zh-TW" altLang="en-US" sz="1600" kern="0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數量、交貨期、優先級等</a:t>
            </a:r>
            <a:endParaRPr kumimoji="1" lang="en-US" altLang="zh-TW" sz="1600" kern="0" dirty="0">
              <a:solidFill>
                <a:schemeClr val="bg1">
                  <a:lumMod val="65000"/>
                </a:schemeClr>
              </a:solidFill>
              <a:latin typeface="Arial" panose="020B0604020202020204"/>
              <a:ea typeface="微軟正黑體" panose="020B0604030504040204" pitchFamily="34" charset="-120"/>
            </a:endParaRPr>
          </a:p>
        </p:txBody>
      </p:sp>
      <p:cxnSp>
        <p:nvCxnSpPr>
          <p:cNvPr id="43" name="直線接點 42"/>
          <p:cNvCxnSpPr/>
          <p:nvPr/>
        </p:nvCxnSpPr>
        <p:spPr>
          <a:xfrm>
            <a:off x="1653050" y="5278667"/>
            <a:ext cx="9000000" cy="0"/>
          </a:xfrm>
          <a:prstGeom prst="line">
            <a:avLst/>
          </a:prstGeom>
          <a:noFill/>
          <a:ln w="19050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</p:cxnSp>
      <p:sp>
        <p:nvSpPr>
          <p:cNvPr id="44" name="矩形 43"/>
          <p:cNvSpPr/>
          <p:nvPr/>
        </p:nvSpPr>
        <p:spPr>
          <a:xfrm>
            <a:off x="2040357" y="5585366"/>
            <a:ext cx="648073" cy="316447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TW" altLang="en-US" sz="1600" kern="0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例</a:t>
            </a:r>
            <a:r>
              <a:rPr kumimoji="1" lang="en-US" altLang="zh-TW" sz="1600" kern="0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3</a:t>
            </a:r>
          </a:p>
        </p:txBody>
      </p:sp>
      <p:sp>
        <p:nvSpPr>
          <p:cNvPr id="45" name="矩形 44"/>
          <p:cNvSpPr/>
          <p:nvPr/>
        </p:nvSpPr>
        <p:spPr>
          <a:xfrm>
            <a:off x="3193446" y="5389669"/>
            <a:ext cx="2016224" cy="1329158"/>
          </a:xfrm>
          <a:prstGeom prst="rect">
            <a:avLst/>
          </a:prstGeom>
          <a:noFill/>
          <a:ln w="25400" cap="flat" cmpd="sng" algn="ctr">
            <a:solidFill>
              <a:sysClr val="window" lastClr="FFFFFF">
                <a:lumMod val="9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TW" altLang="en-US" sz="1600" kern="0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結構化數據</a:t>
            </a:r>
            <a:r>
              <a:rPr kumimoji="1" lang="en-US" altLang="zh-TW" sz="1600" kern="0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-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TW" altLang="en-US" sz="1600" kern="0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表格</a:t>
            </a:r>
            <a:endParaRPr kumimoji="1" lang="en-US" altLang="zh-TW" sz="1600" kern="0" dirty="0">
              <a:solidFill>
                <a:schemeClr val="bg1">
                  <a:lumMod val="65000"/>
                </a:schemeClr>
              </a:solidFill>
              <a:latin typeface="Arial" panose="020B0604020202020204"/>
              <a:ea typeface="微軟正黑體" panose="020B0604030504040204" pitchFamily="34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en-US" altLang="zh-TW" sz="1600" kern="0" dirty="0">
              <a:solidFill>
                <a:schemeClr val="bg1">
                  <a:lumMod val="65000"/>
                </a:schemeClr>
              </a:solidFill>
              <a:latin typeface="Arial" panose="020B0604020202020204"/>
              <a:ea typeface="微軟正黑體" panose="020B0604030504040204" pitchFamily="34" charset="-12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TW" altLang="en-US" sz="1600" kern="0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非結構化數據</a:t>
            </a:r>
            <a:r>
              <a:rPr kumimoji="1" lang="en-US" altLang="zh-TW" sz="1600" kern="0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-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TW" altLang="en-US" sz="1600" kern="0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音訊、文件</a:t>
            </a:r>
          </a:p>
        </p:txBody>
      </p:sp>
      <p:sp>
        <p:nvSpPr>
          <p:cNvPr id="46" name="矩形 45"/>
          <p:cNvSpPr/>
          <p:nvPr/>
        </p:nvSpPr>
        <p:spPr>
          <a:xfrm>
            <a:off x="5381834" y="5389669"/>
            <a:ext cx="1833135" cy="1329158"/>
          </a:xfrm>
          <a:prstGeom prst="rect">
            <a:avLst/>
          </a:prstGeom>
          <a:noFill/>
          <a:ln w="25400" cap="flat" cmpd="sng" algn="ctr">
            <a:solidFill>
              <a:sysClr val="window" lastClr="FFFFFF">
                <a:lumMod val="9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285757" indent="-285757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zh-TW" altLang="en-US" sz="1600" kern="0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感測器數據</a:t>
            </a:r>
            <a:endParaRPr kumimoji="1" lang="en-US" altLang="zh-TW" sz="1600" kern="0" dirty="0">
              <a:solidFill>
                <a:schemeClr val="bg1">
                  <a:lumMod val="65000"/>
                </a:schemeClr>
              </a:solidFill>
              <a:latin typeface="Arial" panose="020B0604020202020204"/>
              <a:ea typeface="微軟正黑體" panose="020B0604030504040204" pitchFamily="34" charset="-120"/>
            </a:endParaRPr>
          </a:p>
          <a:p>
            <a:pPr marL="285757" indent="-285757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zh-TW" altLang="en-US" sz="1600" kern="0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設備手冊</a:t>
            </a:r>
            <a:endParaRPr kumimoji="1" lang="en-US" altLang="zh-TW" sz="1600" kern="0" dirty="0">
              <a:solidFill>
                <a:schemeClr val="bg1">
                  <a:lumMod val="65000"/>
                </a:schemeClr>
              </a:solidFill>
              <a:latin typeface="Arial" panose="020B0604020202020204"/>
              <a:ea typeface="微軟正黑體" panose="020B0604030504040204" pitchFamily="34" charset="-120"/>
            </a:endParaRPr>
          </a:p>
          <a:p>
            <a:pPr marL="285757" indent="-285757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zh-TW" altLang="en-US" sz="1600" kern="0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設備數據</a:t>
            </a:r>
            <a:endParaRPr kumimoji="1" lang="en-US" altLang="zh-TW" sz="1600" kern="0" dirty="0">
              <a:solidFill>
                <a:schemeClr val="bg1">
                  <a:lumMod val="65000"/>
                </a:schemeClr>
              </a:solidFill>
              <a:latin typeface="Arial" panose="020B0604020202020204"/>
              <a:ea typeface="微軟正黑體" panose="020B0604030504040204" pitchFamily="34" charset="-120"/>
            </a:endParaRPr>
          </a:p>
          <a:p>
            <a:pPr marL="285757" indent="-285757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zh-TW" altLang="en-US" sz="1600" kern="0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故障數據</a:t>
            </a:r>
            <a:endParaRPr kumimoji="1" lang="en-US" altLang="zh-TW" sz="1600" kern="0" dirty="0">
              <a:solidFill>
                <a:schemeClr val="bg1">
                  <a:lumMod val="65000"/>
                </a:schemeClr>
              </a:solidFill>
              <a:latin typeface="Arial" panose="020B0604020202020204"/>
              <a:ea typeface="微軟正黑體" panose="020B0604030504040204" pitchFamily="34" charset="-120"/>
            </a:endParaRPr>
          </a:p>
          <a:p>
            <a:pPr marL="285757" indent="-285757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zh-TW" altLang="en-US" sz="1600" kern="0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維護數據</a:t>
            </a:r>
          </a:p>
        </p:txBody>
      </p:sp>
      <p:sp>
        <p:nvSpPr>
          <p:cNvPr id="47" name="矩形 46"/>
          <p:cNvSpPr/>
          <p:nvPr/>
        </p:nvSpPr>
        <p:spPr>
          <a:xfrm>
            <a:off x="7387134" y="5389669"/>
            <a:ext cx="3240000" cy="1329158"/>
          </a:xfrm>
          <a:prstGeom prst="rect">
            <a:avLst/>
          </a:prstGeom>
          <a:noFill/>
          <a:ln w="25400" cap="flat" cmpd="sng" algn="ctr">
            <a:solidFill>
              <a:sysClr val="window" lastClr="FFFFFF">
                <a:lumMod val="9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285757" indent="-285757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zh-TW" altLang="en-US" sz="1600" kern="0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設備運行</a:t>
            </a:r>
            <a:r>
              <a:rPr kumimoji="1" lang="en-US" altLang="zh-TW" sz="1600" kern="0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:</a:t>
            </a:r>
            <a:r>
              <a:rPr kumimoji="1" lang="zh-TW" altLang="en-US" sz="1600" kern="0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溫度、電流、振動、轉速、使用時長、運行聲音</a:t>
            </a:r>
            <a:endParaRPr kumimoji="1" lang="en-US" altLang="zh-TW" sz="1600" kern="0" dirty="0">
              <a:solidFill>
                <a:schemeClr val="bg1">
                  <a:lumMod val="65000"/>
                </a:schemeClr>
              </a:solidFill>
              <a:latin typeface="Arial" panose="020B0604020202020204"/>
              <a:ea typeface="微軟正黑體" panose="020B0604030504040204" pitchFamily="34" charset="-120"/>
            </a:endParaRPr>
          </a:p>
          <a:p>
            <a:pPr marL="285757" indent="-285757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1" lang="zh-TW" altLang="en-US" sz="1600" kern="0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環境數據</a:t>
            </a:r>
            <a:r>
              <a:rPr kumimoji="1" lang="en-US" altLang="zh-TW" sz="1600" kern="0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:</a:t>
            </a:r>
            <a:r>
              <a:rPr kumimoji="1" lang="zh-TW" altLang="en-US" sz="1600" kern="0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溫度、濕度、灰塵</a:t>
            </a:r>
            <a:endParaRPr kumimoji="1" lang="en-US" altLang="zh-TW" sz="1600" kern="0" dirty="0">
              <a:solidFill>
                <a:schemeClr val="bg1">
                  <a:lumMod val="65000"/>
                </a:schemeClr>
              </a:solidFill>
              <a:latin typeface="Arial" panose="020B0604020202020204"/>
              <a:ea typeface="微軟正黑體" panose="020B0604030504040204" pitchFamily="34" charset="-120"/>
            </a:endParaRPr>
          </a:p>
          <a:p>
            <a:pPr marL="285757" indent="-285757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zh-TW" altLang="en-US" sz="1600" kern="0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維護情況</a:t>
            </a:r>
            <a:r>
              <a:rPr kumimoji="1" lang="en-US" altLang="zh-TW" sz="1600" kern="0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:</a:t>
            </a:r>
            <a:r>
              <a:rPr kumimoji="1" lang="zh-TW" altLang="en-US" sz="1600" kern="0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時間、檢測項目</a:t>
            </a:r>
            <a:endParaRPr kumimoji="1" lang="en-US" altLang="zh-TW" sz="1600" kern="0" dirty="0">
              <a:solidFill>
                <a:schemeClr val="bg1">
                  <a:lumMod val="65000"/>
                </a:schemeClr>
              </a:solidFill>
              <a:latin typeface="Arial" panose="020B0604020202020204"/>
              <a:ea typeface="微軟正黑體" panose="020B0604030504040204" pitchFamily="34" charset="-120"/>
            </a:endParaRPr>
          </a:p>
          <a:p>
            <a:pPr marL="285757" indent="-285757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zh-TW" altLang="en-US" sz="1600" kern="0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故障紀錄</a:t>
            </a:r>
            <a:r>
              <a:rPr kumimoji="1" lang="en-US" altLang="zh-TW" sz="1600" kern="0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:</a:t>
            </a:r>
            <a:r>
              <a:rPr kumimoji="1" lang="zh-TW" altLang="en-US" sz="1600" kern="0" dirty="0">
                <a:solidFill>
                  <a:schemeClr val="bg1">
                    <a:lumMod val="65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型號、故障原因等</a:t>
            </a:r>
            <a:endParaRPr kumimoji="1" lang="en-US" altLang="zh-TW" sz="1600" kern="0" dirty="0">
              <a:solidFill>
                <a:schemeClr val="bg1">
                  <a:lumMod val="65000"/>
                </a:schemeClr>
              </a:solidFill>
              <a:latin typeface="Arial" panose="020B0604020202020204"/>
              <a:ea typeface="微軟正黑體" panose="020B0604030504040204" pitchFamily="34" charset="-120"/>
            </a:endParaRPr>
          </a:p>
        </p:txBody>
      </p:sp>
      <p:sp>
        <p:nvSpPr>
          <p:cNvPr id="48" name="文字方塊 47"/>
          <p:cNvSpPr txBox="1"/>
          <p:nvPr/>
        </p:nvSpPr>
        <p:spPr>
          <a:xfrm>
            <a:off x="1793106" y="3695723"/>
            <a:ext cx="12601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600" b="1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AI</a:t>
            </a:r>
            <a:r>
              <a:rPr kumimoji="1" lang="zh-TW" altLang="en-US" sz="1600" b="1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瑕疵檢測</a:t>
            </a:r>
            <a:endParaRPr kumimoji="1" lang="en-US" altLang="zh-TW" sz="1600" b="1" dirty="0">
              <a:solidFill>
                <a:schemeClr val="bg1">
                  <a:lumMod val="6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49" name="文字方塊 48"/>
          <p:cNvSpPr txBox="1"/>
          <p:nvPr/>
        </p:nvSpPr>
        <p:spPr>
          <a:xfrm>
            <a:off x="1574059" y="5943839"/>
            <a:ext cx="16699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1600" b="1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設備預測性維護</a:t>
            </a:r>
          </a:p>
        </p:txBody>
      </p:sp>
      <p:sp>
        <p:nvSpPr>
          <p:cNvPr id="50" name="文字方塊 49"/>
          <p:cNvSpPr txBox="1"/>
          <p:nvPr/>
        </p:nvSpPr>
        <p:spPr>
          <a:xfrm>
            <a:off x="1653050" y="4855250"/>
            <a:ext cx="14966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1600" b="1" dirty="0">
                <a:solidFill>
                  <a:schemeClr val="bg1">
                    <a:lumMod val="6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智慧生產排程</a:t>
            </a:r>
          </a:p>
        </p:txBody>
      </p:sp>
      <p:cxnSp>
        <p:nvCxnSpPr>
          <p:cNvPr id="51" name="直線接點 50"/>
          <p:cNvCxnSpPr/>
          <p:nvPr/>
        </p:nvCxnSpPr>
        <p:spPr>
          <a:xfrm>
            <a:off x="1653050" y="6790834"/>
            <a:ext cx="9000000" cy="0"/>
          </a:xfrm>
          <a:prstGeom prst="line">
            <a:avLst/>
          </a:prstGeom>
          <a:noFill/>
          <a:ln w="19050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</p:cxnSp>
      <p:sp>
        <p:nvSpPr>
          <p:cNvPr id="6" name="標題 1">
            <a:extLst>
              <a:ext uri="{FF2B5EF4-FFF2-40B4-BE49-F238E27FC236}">
                <a16:creationId xmlns:a16="http://schemas.microsoft.com/office/drawing/2014/main" id="{C1F41CA4-0144-EBD7-C8D6-C544FFD86EE8}"/>
              </a:ext>
            </a:extLst>
          </p:cNvPr>
          <p:cNvSpPr txBox="1">
            <a:spLocks/>
          </p:cNvSpPr>
          <p:nvPr/>
        </p:nvSpPr>
        <p:spPr>
          <a:xfrm>
            <a:off x="838200" y="56059"/>
            <a:ext cx="10515600" cy="697057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eaLnBrk="0" fontAlgn="base" hangingPunct="0">
              <a:spcAft>
                <a:spcPct val="0"/>
              </a:spcAft>
            </a:pPr>
            <a:r>
              <a:rPr kumimoji="1" lang="zh-TW" altLang="en-US" sz="3600" b="1" dirty="0">
                <a:solidFill>
                  <a:srgbClr val="2051B6"/>
                </a:solidFill>
                <a:latin typeface="微軟正黑體"/>
                <a:ea typeface="微軟正黑體"/>
                <a:cs typeface="微軟正黑體"/>
              </a:rPr>
              <a:t>商請協助交付成果 </a:t>
            </a:r>
            <a:r>
              <a:rPr kumimoji="1" lang="en-US" altLang="zh-TW" sz="3600" b="1" dirty="0">
                <a:solidFill>
                  <a:srgbClr val="2051B6"/>
                </a:solidFill>
                <a:latin typeface="微軟正黑體"/>
                <a:ea typeface="微軟正黑體"/>
                <a:cs typeface="微軟正黑體"/>
              </a:rPr>
              <a:t>(3/4)</a:t>
            </a:r>
            <a:r>
              <a:rPr kumimoji="1" lang="zh-TW" altLang="en-US" sz="3600" b="1" dirty="0">
                <a:solidFill>
                  <a:srgbClr val="2051B6"/>
                </a:solidFill>
                <a:latin typeface="微軟正黑體"/>
                <a:ea typeface="微軟正黑體"/>
                <a:cs typeface="微軟正黑體"/>
              </a:rPr>
              <a:t>：確認數據</a:t>
            </a: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CA9CB7DD-3E77-B093-BBD5-374E2C85810B}"/>
              </a:ext>
            </a:extLst>
          </p:cNvPr>
          <p:cNvSpPr txBox="1"/>
          <p:nvPr/>
        </p:nvSpPr>
        <p:spPr>
          <a:xfrm>
            <a:off x="275461" y="735308"/>
            <a:ext cx="3089072" cy="785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16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行業別：</a:t>
            </a:r>
            <a:r>
              <a:rPr kumimoji="1" lang="en-US" altLang="zh-TW" sz="16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anose="05000000000000000000" pitchFamily="2" charset="2"/>
              </a:rPr>
              <a:t>___________________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16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anose="05000000000000000000" pitchFamily="2" charset="2"/>
              </a:rPr>
              <a:t>試填廠商</a:t>
            </a:r>
            <a:r>
              <a:rPr kumimoji="1" lang="zh-TW" altLang="en-US" sz="16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 </a:t>
            </a:r>
            <a:r>
              <a:rPr kumimoji="1" lang="en-US" altLang="zh-TW" sz="16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anose="05000000000000000000" pitchFamily="2" charset="2"/>
              </a:rPr>
              <a:t>_______________</a:t>
            </a:r>
          </a:p>
        </p:txBody>
      </p:sp>
      <p:grpSp>
        <p:nvGrpSpPr>
          <p:cNvPr id="2" name="群組 1"/>
          <p:cNvGrpSpPr/>
          <p:nvPr/>
        </p:nvGrpSpPr>
        <p:grpSpPr>
          <a:xfrm>
            <a:off x="1530597" y="1723158"/>
            <a:ext cx="9149935" cy="1295371"/>
            <a:chOff x="1042238" y="5326293"/>
            <a:chExt cx="7434322" cy="760585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C36B7E54-D326-DD5B-E57B-50D17BCA1A47}"/>
                </a:ext>
              </a:extLst>
            </p:cNvPr>
            <p:cNvSpPr/>
            <p:nvPr/>
          </p:nvSpPr>
          <p:spPr>
            <a:xfrm>
              <a:off x="1330270" y="5403543"/>
              <a:ext cx="892108" cy="292533"/>
            </a:xfrm>
            <a:prstGeom prst="rect">
              <a:avLst/>
            </a:prstGeom>
            <a:solidFill>
              <a:srgbClr val="C00000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23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zh-TW" altLang="en-US" sz="1600" kern="0" dirty="0">
                  <a:solidFill>
                    <a:prstClr val="white"/>
                  </a:solidFill>
                  <a:latin typeface="Arial" panose="020B0604020202020204"/>
                  <a:ea typeface="微軟正黑體" panose="020B0604030504040204" pitchFamily="34" charset="-120"/>
                </a:rPr>
                <a:t>請填寫</a:t>
              </a:r>
              <a:endParaRPr kumimoji="1" lang="en-US" altLang="zh-TW" sz="1600" kern="0" dirty="0">
                <a:solidFill>
                  <a:prstClr val="white"/>
                </a:solidFill>
                <a:latin typeface="Arial" panose="020B0604020202020204"/>
                <a:ea typeface="微軟正黑體" panose="020B0604030504040204" pitchFamily="34" charset="-120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CE64FEAA-A78E-4A72-F307-E553D975319F}"/>
                </a:ext>
              </a:extLst>
            </p:cNvPr>
            <p:cNvSpPr/>
            <p:nvPr/>
          </p:nvSpPr>
          <p:spPr>
            <a:xfrm>
              <a:off x="2388947" y="5326293"/>
              <a:ext cx="1638182" cy="760585"/>
            </a:xfrm>
            <a:prstGeom prst="rect">
              <a:avLst/>
            </a:prstGeom>
            <a:noFill/>
            <a:ln w="25400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2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zh-TW" altLang="en-US" sz="1600" kern="0" dirty="0">
                <a:solidFill>
                  <a:srgbClr val="C00000"/>
                </a:solidFill>
                <a:latin typeface="Arial" panose="020B0604020202020204"/>
                <a:ea typeface="微軟正黑體" panose="020B0604030504040204" pitchFamily="34" charset="-120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041169E8-9B53-DD76-7600-7FFA1A481DE4}"/>
                </a:ext>
              </a:extLst>
            </p:cNvPr>
            <p:cNvSpPr/>
            <p:nvPr/>
          </p:nvSpPr>
          <p:spPr>
            <a:xfrm>
              <a:off x="4193698" y="5326293"/>
              <a:ext cx="1489422" cy="760585"/>
            </a:xfrm>
            <a:prstGeom prst="rect">
              <a:avLst/>
            </a:prstGeom>
            <a:noFill/>
            <a:ln w="25400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2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zh-TW" altLang="en-US" sz="1600" kern="0" dirty="0">
                <a:solidFill>
                  <a:srgbClr val="C00000"/>
                </a:solidFill>
                <a:latin typeface="Arial" panose="020B0604020202020204"/>
                <a:ea typeface="微軟正黑體" panose="020B0604030504040204" pitchFamily="34" charset="-120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1FB19B43-FDB2-AA16-D22F-8E0CA1F3804D}"/>
                </a:ext>
              </a:extLst>
            </p:cNvPr>
            <p:cNvSpPr/>
            <p:nvPr/>
          </p:nvSpPr>
          <p:spPr>
            <a:xfrm>
              <a:off x="5823004" y="5326293"/>
              <a:ext cx="2653556" cy="760585"/>
            </a:xfrm>
            <a:prstGeom prst="rect">
              <a:avLst/>
            </a:prstGeom>
            <a:noFill/>
            <a:ln w="25400" cap="flat" cmpd="sng" algn="ctr">
              <a:solidFill>
                <a:srgbClr val="C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91442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kumimoji="1" lang="zh-TW" altLang="en-US" sz="1600" kern="0" dirty="0">
                <a:solidFill>
                  <a:srgbClr val="C00000"/>
                </a:solidFill>
                <a:latin typeface="Arial" panose="020B0604020202020204"/>
                <a:ea typeface="微軟正黑體" panose="020B0604030504040204" pitchFamily="34" charset="-120"/>
              </a:endParaRPr>
            </a:p>
          </p:txBody>
        </p:sp>
        <p:sp>
          <p:nvSpPr>
            <p:cNvPr id="15" name="文字方塊 14">
              <a:extLst>
                <a:ext uri="{FF2B5EF4-FFF2-40B4-BE49-F238E27FC236}">
                  <a16:creationId xmlns:a16="http://schemas.microsoft.com/office/drawing/2014/main" id="{48D481BC-1A63-EEEF-5FCC-F91261CACDAF}"/>
                </a:ext>
              </a:extLst>
            </p:cNvPr>
            <p:cNvSpPr txBox="1"/>
            <p:nvPr/>
          </p:nvSpPr>
          <p:spPr>
            <a:xfrm>
              <a:off x="1042238" y="5734926"/>
              <a:ext cx="1356854" cy="1987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zh-TW" sz="1600" dirty="0">
                  <a:solidFill>
                    <a:srgbClr val="C00000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sym typeface="Wingdings" panose="05000000000000000000" pitchFamily="2" charset="2"/>
                </a:rPr>
                <a:t>______________</a:t>
              </a:r>
              <a:endParaRPr kumimoji="1" lang="zh-TW" altLang="en-US" sz="1600" b="1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</p:grpSp>
      <p:sp>
        <p:nvSpPr>
          <p:cNvPr id="30" name="文字方塊 29"/>
          <p:cNvSpPr txBox="1"/>
          <p:nvPr/>
        </p:nvSpPr>
        <p:spPr>
          <a:xfrm>
            <a:off x="11208568" y="-20466"/>
            <a:ext cx="4342636" cy="85010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TW" altLang="en-US" sz="2462" b="1" dirty="0">
                <a:solidFill>
                  <a:srgbClr val="FF0000"/>
                </a:solidFill>
              </a:rPr>
              <a:t>請填寫本頁</a:t>
            </a:r>
            <a:endParaRPr lang="en-US" altLang="zh-TW" sz="2462" b="1" dirty="0">
              <a:solidFill>
                <a:srgbClr val="FF0000"/>
              </a:solidFill>
            </a:endParaRPr>
          </a:p>
          <a:p>
            <a:pPr algn="ctr"/>
            <a:r>
              <a:rPr lang="en-US" altLang="zh-TW" sz="2462" b="1" dirty="0">
                <a:solidFill>
                  <a:srgbClr val="FF0000"/>
                </a:solidFill>
              </a:rPr>
              <a:t>(</a:t>
            </a:r>
            <a:r>
              <a:rPr lang="zh-TW" altLang="en-US" sz="2462" b="1" dirty="0">
                <a:solidFill>
                  <a:srgbClr val="FF0000"/>
                </a:solidFill>
              </a:rPr>
              <a:t>可自行增列</a:t>
            </a:r>
            <a:r>
              <a:rPr lang="en-US" altLang="zh-TW" sz="2462" b="1" dirty="0">
                <a:solidFill>
                  <a:srgbClr val="FF0000"/>
                </a:solidFill>
              </a:rPr>
              <a:t>,</a:t>
            </a:r>
            <a:r>
              <a:rPr lang="zh-TW" altLang="en-US" sz="2462" b="1" dirty="0">
                <a:solidFill>
                  <a:srgbClr val="FF0000"/>
                </a:solidFill>
              </a:rPr>
              <a:t>但請勿修改格式</a:t>
            </a:r>
            <a:r>
              <a:rPr lang="en-US" altLang="zh-TW" sz="2462" b="1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52" name="object 13">
            <a:extLst>
              <a:ext uri="{FF2B5EF4-FFF2-40B4-BE49-F238E27FC236}">
                <a16:creationId xmlns:a16="http://schemas.microsoft.com/office/drawing/2014/main" id="{8524D88F-D6B6-480E-B8E6-F6A831488A34}"/>
              </a:ext>
            </a:extLst>
          </p:cNvPr>
          <p:cNvSpPr txBox="1">
            <a:spLocks/>
          </p:cNvSpPr>
          <p:nvPr/>
        </p:nvSpPr>
        <p:spPr>
          <a:xfrm>
            <a:off x="11784632" y="6659821"/>
            <a:ext cx="523387" cy="3130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lang="en-US" altLang="zh-TW" spc="-25" smtClean="0"/>
              <a:pPr marL="38100">
                <a:lnSpc>
                  <a:spcPts val="1240"/>
                </a:lnSpc>
              </a:pPr>
              <a:t>5</a:t>
            </a:fld>
            <a:endParaRPr lang="en-US" altLang="zh-TW" spc="-25" dirty="0"/>
          </a:p>
        </p:txBody>
      </p:sp>
    </p:spTree>
    <p:extLst>
      <p:ext uri="{BB962C8B-B14F-4D97-AF65-F5344CB8AC3E}">
        <p14:creationId xmlns:p14="http://schemas.microsoft.com/office/powerpoint/2010/main" val="27782053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圓角矩形 3"/>
          <p:cNvSpPr/>
          <p:nvPr/>
        </p:nvSpPr>
        <p:spPr>
          <a:xfrm>
            <a:off x="3863752" y="869835"/>
            <a:ext cx="1674052" cy="504057"/>
          </a:xfrm>
          <a:prstGeom prst="round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 w="0" h="0" prst="angle"/>
            <a:contourClr>
              <a:sysClr val="window" lastClr="FFFFFF"/>
            </a:contourClr>
          </a:sp3d>
        </p:spPr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1801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作業需求</a:t>
            </a:r>
            <a:endParaRPr kumimoji="1" lang="en-US" altLang="zh-TW" sz="1801" b="1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68359" y="3429028"/>
            <a:ext cx="648073" cy="360041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2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例</a:t>
            </a:r>
            <a:r>
              <a:rPr kumimoji="1" lang="en-US" altLang="zh-TW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1</a:t>
            </a:r>
          </a:p>
        </p:txBody>
      </p:sp>
      <p:sp>
        <p:nvSpPr>
          <p:cNvPr id="6" name="圓角矩形 5"/>
          <p:cNvSpPr/>
          <p:nvPr/>
        </p:nvSpPr>
        <p:spPr>
          <a:xfrm>
            <a:off x="7689932" y="869835"/>
            <a:ext cx="1674052" cy="504057"/>
          </a:xfrm>
          <a:prstGeom prst="round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 w="0" h="0" prst="angle"/>
            <a:contourClr>
              <a:sysClr val="window" lastClr="FFFFFF"/>
            </a:contourClr>
          </a:sp3d>
        </p:spPr>
        <p:txBody>
          <a:bodyPr wrap="square" rtlCol="0" anchor="ctr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1801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規劃</a:t>
            </a:r>
            <a:r>
              <a:rPr kumimoji="1" lang="en-US" altLang="zh-TW" sz="1801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AI</a:t>
            </a:r>
            <a:r>
              <a:rPr kumimoji="1" lang="zh-TW" altLang="en-US" sz="1801" b="1" dirty="0">
                <a:solidFill>
                  <a:prstClr val="white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產出</a:t>
            </a:r>
            <a:endParaRPr kumimoji="1" lang="en-US" altLang="zh-TW" sz="1801" b="1" dirty="0">
              <a:solidFill>
                <a:prstClr val="white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21448" y="3257377"/>
            <a:ext cx="3276000" cy="994569"/>
          </a:xfrm>
          <a:prstGeom prst="rect">
            <a:avLst/>
          </a:prstGeom>
          <a:noFill/>
          <a:ln w="25400" cap="flat" cmpd="sng" algn="ctr">
            <a:solidFill>
              <a:sysClr val="window" lastClr="FFFFFF">
                <a:lumMod val="9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285757" indent="-285757" defTabSz="91442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分析瑕疵位置、類型、佔比，以及整體</a:t>
            </a:r>
          </a:p>
        </p:txBody>
      </p:sp>
      <p:sp>
        <p:nvSpPr>
          <p:cNvPr id="8" name="矩形 7"/>
          <p:cNvSpPr/>
          <p:nvPr/>
        </p:nvSpPr>
        <p:spPr>
          <a:xfrm>
            <a:off x="6914629" y="3257377"/>
            <a:ext cx="3942000" cy="994569"/>
          </a:xfrm>
          <a:prstGeom prst="rect">
            <a:avLst/>
          </a:prstGeom>
          <a:noFill/>
          <a:ln w="25400" cap="flat" cmpd="sng" algn="ctr">
            <a:solidFill>
              <a:sysClr val="window" lastClr="FFFFFF">
                <a:lumMod val="9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285757" indent="-285757" defTabSz="91442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產品</a:t>
            </a:r>
            <a:r>
              <a:rPr kumimoji="1" lang="en-US" altLang="zh-TW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A</a:t>
            </a: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瑕疵類型位於左上角</a:t>
            </a:r>
            <a:endParaRPr kumimoji="1" lang="en-US" altLang="zh-TW" sz="1600" kern="0" dirty="0">
              <a:solidFill>
                <a:schemeClr val="bg1">
                  <a:lumMod val="50000"/>
                </a:schemeClr>
              </a:solidFill>
              <a:latin typeface="Arial" panose="020B0604020202020204"/>
              <a:ea typeface="微軟正黑體" panose="020B0604030504040204" pitchFamily="34" charset="-120"/>
            </a:endParaRPr>
          </a:p>
          <a:p>
            <a:pPr marL="285757" indent="-285757" defTabSz="91442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瑕疵類型統計</a:t>
            </a:r>
            <a:r>
              <a:rPr kumimoji="1" lang="en-US" altLang="zh-TW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:</a:t>
            </a: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刮痕</a:t>
            </a:r>
            <a:r>
              <a:rPr kumimoji="1" lang="en-US" altLang="zh-TW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(40%)</a:t>
            </a: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、凹痕</a:t>
            </a:r>
            <a:r>
              <a:rPr kumimoji="1" lang="en-US" altLang="zh-TW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(30%)</a:t>
            </a: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、變形</a:t>
            </a:r>
            <a:r>
              <a:rPr kumimoji="1" lang="en-US" altLang="zh-TW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(20%)</a:t>
            </a: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、缺件</a:t>
            </a:r>
            <a:r>
              <a:rPr kumimoji="1" lang="en-US" altLang="zh-TW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(8%)…</a:t>
            </a:r>
          </a:p>
          <a:p>
            <a:pPr marL="285757" indent="-285757" defTabSz="91442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產品</a:t>
            </a:r>
            <a:r>
              <a:rPr kumimoji="1" lang="en-US" altLang="zh-TW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A</a:t>
            </a: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瑕疵率</a:t>
            </a:r>
            <a:r>
              <a:rPr kumimoji="1" lang="en-US" altLang="zh-TW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XX%</a:t>
            </a: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、產品</a:t>
            </a:r>
            <a:r>
              <a:rPr kumimoji="1" lang="en-US" altLang="zh-TW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B</a:t>
            </a: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瑕疵率</a:t>
            </a:r>
            <a:r>
              <a:rPr kumimoji="1" lang="en-US" altLang="zh-TW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XX%</a:t>
            </a:r>
            <a:endParaRPr kumimoji="1" lang="zh-TW" altLang="en-US" sz="1600" kern="0" dirty="0">
              <a:solidFill>
                <a:schemeClr val="bg1">
                  <a:lumMod val="50000"/>
                </a:schemeClr>
              </a:solidFill>
              <a:latin typeface="Arial" panose="020B0604020202020204"/>
              <a:ea typeface="微軟正黑體" panose="020B0604030504040204" pitchFamily="34" charset="-120"/>
            </a:endParaRPr>
          </a:p>
        </p:txBody>
      </p:sp>
      <p:cxnSp>
        <p:nvCxnSpPr>
          <p:cNvPr id="9" name="直線接點 8"/>
          <p:cNvCxnSpPr/>
          <p:nvPr/>
        </p:nvCxnSpPr>
        <p:spPr>
          <a:xfrm>
            <a:off x="1852824" y="4323952"/>
            <a:ext cx="9000000" cy="0"/>
          </a:xfrm>
          <a:prstGeom prst="line">
            <a:avLst/>
          </a:prstGeom>
          <a:noFill/>
          <a:ln w="19050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</p:cxnSp>
      <p:sp>
        <p:nvSpPr>
          <p:cNvPr id="10" name="矩形 9"/>
          <p:cNvSpPr/>
          <p:nvPr/>
        </p:nvSpPr>
        <p:spPr>
          <a:xfrm>
            <a:off x="2268359" y="4622592"/>
            <a:ext cx="648073" cy="360041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2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例</a:t>
            </a:r>
            <a:r>
              <a:rPr kumimoji="1" lang="en-US" altLang="zh-TW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2</a:t>
            </a:r>
          </a:p>
        </p:txBody>
      </p:sp>
      <p:sp>
        <p:nvSpPr>
          <p:cNvPr id="11" name="矩形 10"/>
          <p:cNvSpPr/>
          <p:nvPr/>
        </p:nvSpPr>
        <p:spPr>
          <a:xfrm>
            <a:off x="3421448" y="4495056"/>
            <a:ext cx="3276000" cy="1005515"/>
          </a:xfrm>
          <a:prstGeom prst="rect">
            <a:avLst/>
          </a:prstGeom>
          <a:noFill/>
          <a:ln w="25400" cap="flat" cmpd="sng" algn="ctr">
            <a:solidFill>
              <a:sysClr val="window" lastClr="FFFFFF">
                <a:lumMod val="9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285757" indent="-285757" algn="ctr" defTabSz="91442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優化產線排程，最佳配置生產資源（如人力、設備、物料）</a:t>
            </a:r>
          </a:p>
        </p:txBody>
      </p:sp>
      <p:sp>
        <p:nvSpPr>
          <p:cNvPr id="12" name="矩形 11"/>
          <p:cNvSpPr/>
          <p:nvPr/>
        </p:nvSpPr>
        <p:spPr>
          <a:xfrm>
            <a:off x="6914629" y="4495056"/>
            <a:ext cx="3942000" cy="1005515"/>
          </a:xfrm>
          <a:prstGeom prst="rect">
            <a:avLst/>
          </a:prstGeom>
          <a:noFill/>
          <a:ln w="25400" cap="flat" cmpd="sng" algn="ctr">
            <a:solidFill>
              <a:sysClr val="window" lastClr="FFFFFF">
                <a:lumMod val="9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285757" indent="-285757" defTabSz="91442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排程</a:t>
            </a:r>
            <a:r>
              <a:rPr kumimoji="1" lang="en-US" altLang="zh-TW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:</a:t>
            </a: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優先生產</a:t>
            </a:r>
            <a:r>
              <a:rPr kumimoji="1" lang="en-US" altLang="zh-TW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B</a:t>
            </a: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訂單，</a:t>
            </a:r>
            <a:r>
              <a:rPr kumimoji="1" lang="en-US" altLang="zh-TW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A</a:t>
            </a: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移到後面</a:t>
            </a:r>
            <a:endParaRPr kumimoji="1" lang="en-US" altLang="zh-TW" sz="1600" kern="0" dirty="0">
              <a:solidFill>
                <a:schemeClr val="bg1">
                  <a:lumMod val="50000"/>
                </a:schemeClr>
              </a:solidFill>
              <a:latin typeface="Arial" panose="020B0604020202020204"/>
              <a:ea typeface="微軟正黑體" panose="020B0604030504040204" pitchFamily="34" charset="-120"/>
            </a:endParaRPr>
          </a:p>
          <a:p>
            <a:pPr marL="285757" indent="-285757" defTabSz="91442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人力</a:t>
            </a:r>
            <a:r>
              <a:rPr kumimoji="1" lang="en-US" altLang="zh-TW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:</a:t>
            </a: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需要加班人力</a:t>
            </a:r>
            <a:r>
              <a:rPr kumimoji="1" lang="en-US" altLang="zh-TW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XX</a:t>
            </a: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小時</a:t>
            </a:r>
            <a:endParaRPr kumimoji="1" lang="en-US" altLang="zh-TW" sz="1600" kern="0" dirty="0">
              <a:solidFill>
                <a:schemeClr val="bg1">
                  <a:lumMod val="50000"/>
                </a:schemeClr>
              </a:solidFill>
              <a:latin typeface="Arial" panose="020B0604020202020204"/>
              <a:ea typeface="微軟正黑體" panose="020B0604030504040204" pitchFamily="34" charset="-120"/>
            </a:endParaRPr>
          </a:p>
          <a:p>
            <a:pPr marL="285757" indent="-285757" defTabSz="91442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物料</a:t>
            </a:r>
            <a:r>
              <a:rPr kumimoji="1" lang="en-US" altLang="zh-TW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:XX</a:t>
            </a: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天內要補其</a:t>
            </a:r>
            <a:r>
              <a:rPr kumimoji="1" lang="en-US" altLang="zh-TW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A</a:t>
            </a: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物料達</a:t>
            </a:r>
            <a:r>
              <a:rPr kumimoji="1" lang="en-US" altLang="zh-TW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XX</a:t>
            </a: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數量</a:t>
            </a:r>
            <a:endParaRPr kumimoji="1" lang="en-US" altLang="zh-TW" sz="1600" kern="0" dirty="0">
              <a:solidFill>
                <a:schemeClr val="bg1">
                  <a:lumMod val="50000"/>
                </a:schemeClr>
              </a:solidFill>
              <a:latin typeface="Arial" panose="020B0604020202020204"/>
              <a:ea typeface="微軟正黑體" panose="020B0604030504040204" pitchFamily="34" charset="-120"/>
            </a:endParaRPr>
          </a:p>
          <a:p>
            <a:pPr marL="285757" indent="-285757" defTabSz="91442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設備</a:t>
            </a:r>
            <a:r>
              <a:rPr kumimoji="1" lang="en-US" altLang="zh-TW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:</a:t>
            </a: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維護時間調整到</a:t>
            </a:r>
            <a:r>
              <a:rPr kumimoji="1" lang="en-US" altLang="zh-TW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XX</a:t>
            </a: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天後</a:t>
            </a:r>
            <a:endParaRPr kumimoji="1" lang="en-US" altLang="zh-TW" sz="1600" kern="0" dirty="0">
              <a:solidFill>
                <a:schemeClr val="bg1">
                  <a:lumMod val="50000"/>
                </a:schemeClr>
              </a:solidFill>
              <a:latin typeface="Arial" panose="020B0604020202020204"/>
              <a:ea typeface="微軟正黑體" panose="020B0604030504040204" pitchFamily="34" charset="-120"/>
            </a:endParaRPr>
          </a:p>
        </p:txBody>
      </p:sp>
      <p:cxnSp>
        <p:nvCxnSpPr>
          <p:cNvPr id="13" name="直線接點 12"/>
          <p:cNvCxnSpPr/>
          <p:nvPr/>
        </p:nvCxnSpPr>
        <p:spPr>
          <a:xfrm>
            <a:off x="1852824" y="5644586"/>
            <a:ext cx="9000000" cy="0"/>
          </a:xfrm>
          <a:prstGeom prst="line">
            <a:avLst/>
          </a:prstGeom>
          <a:noFill/>
          <a:ln w="19050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</p:cxnSp>
      <p:sp>
        <p:nvSpPr>
          <p:cNvPr id="14" name="矩形 13"/>
          <p:cNvSpPr/>
          <p:nvPr/>
        </p:nvSpPr>
        <p:spPr>
          <a:xfrm>
            <a:off x="2268359" y="5811672"/>
            <a:ext cx="648073" cy="360041"/>
          </a:xfrm>
          <a:prstGeom prst="rect">
            <a:avLst/>
          </a:prstGeom>
          <a:solidFill>
            <a:sysClr val="window" lastClr="FFFFFF">
              <a:lumMod val="85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2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例</a:t>
            </a:r>
            <a:r>
              <a:rPr kumimoji="1" lang="en-US" altLang="zh-TW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3</a:t>
            </a:r>
          </a:p>
        </p:txBody>
      </p:sp>
      <p:sp>
        <p:nvSpPr>
          <p:cNvPr id="15" name="矩形 14"/>
          <p:cNvSpPr/>
          <p:nvPr/>
        </p:nvSpPr>
        <p:spPr>
          <a:xfrm>
            <a:off x="3421448" y="5716596"/>
            <a:ext cx="3277156" cy="1134386"/>
          </a:xfrm>
          <a:prstGeom prst="rect">
            <a:avLst/>
          </a:prstGeom>
          <a:noFill/>
          <a:ln w="25400" cap="flat" cmpd="sng" algn="ctr">
            <a:solidFill>
              <a:sysClr val="window" lastClr="FFFFFF">
                <a:lumMod val="9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285757" indent="-285757" defTabSz="91442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近期故障可能性，以做機器或零件準備</a:t>
            </a:r>
            <a:endParaRPr kumimoji="1" lang="en-US" altLang="zh-TW" sz="1600" kern="0" dirty="0">
              <a:solidFill>
                <a:schemeClr val="bg1">
                  <a:lumMod val="50000"/>
                </a:schemeClr>
              </a:solidFill>
              <a:latin typeface="Arial" panose="020B0604020202020204"/>
              <a:ea typeface="微軟正黑體" panose="020B0604030504040204" pitchFamily="34" charset="-120"/>
            </a:endParaRPr>
          </a:p>
          <a:p>
            <a:pPr marL="285757" indent="-285757" defTabSz="91442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長期故障可能性，以提前維護</a:t>
            </a:r>
          </a:p>
        </p:txBody>
      </p:sp>
      <p:sp>
        <p:nvSpPr>
          <p:cNvPr id="16" name="矩形 15"/>
          <p:cNvSpPr/>
          <p:nvPr/>
        </p:nvSpPr>
        <p:spPr>
          <a:xfrm>
            <a:off x="6914629" y="5716596"/>
            <a:ext cx="3942000" cy="1134386"/>
          </a:xfrm>
          <a:prstGeom prst="rect">
            <a:avLst/>
          </a:prstGeom>
          <a:noFill/>
          <a:ln w="25400" cap="flat" cmpd="sng" algn="ctr">
            <a:solidFill>
              <a:sysClr val="window" lastClr="FFFFFF">
                <a:lumMod val="9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285757" indent="-285757" defTabSz="91442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短期</a:t>
            </a:r>
            <a:r>
              <a:rPr kumimoji="1" lang="en-US" altLang="zh-TW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-</a:t>
            </a: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通知人員設備</a:t>
            </a:r>
            <a:r>
              <a:rPr kumimoji="1" lang="en-US" altLang="zh-TW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A</a:t>
            </a: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需於</a:t>
            </a:r>
            <a:r>
              <a:rPr kumimoji="1" lang="en-US" altLang="zh-TW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3</a:t>
            </a: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天內更換某零件或進行設備維護</a:t>
            </a:r>
            <a:endParaRPr kumimoji="1" lang="en-US" altLang="zh-TW" sz="1600" kern="0" dirty="0">
              <a:solidFill>
                <a:schemeClr val="bg1">
                  <a:lumMod val="50000"/>
                </a:schemeClr>
              </a:solidFill>
              <a:latin typeface="Arial" panose="020B0604020202020204"/>
              <a:ea typeface="微軟正黑體" panose="020B0604030504040204" pitchFamily="34" charset="-120"/>
            </a:endParaRPr>
          </a:p>
          <a:p>
            <a:pPr marL="285757" indent="-285757" defTabSz="914423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長期</a:t>
            </a:r>
            <a:r>
              <a:rPr kumimoji="1" lang="en-US" altLang="zh-TW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-</a:t>
            </a: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一個月內可能故障率達</a:t>
            </a:r>
            <a:r>
              <a:rPr kumimoji="1" lang="en-US" altLang="zh-TW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50%</a:t>
            </a: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，可能原因</a:t>
            </a:r>
            <a:r>
              <a:rPr kumimoji="1" lang="en-US" altLang="zh-TW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A</a:t>
            </a: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佔</a:t>
            </a:r>
            <a:r>
              <a:rPr kumimoji="1" lang="en-US" altLang="zh-TW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40%</a:t>
            </a: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、可能原因</a:t>
            </a:r>
            <a:r>
              <a:rPr kumimoji="1" lang="en-US" altLang="zh-TW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B</a:t>
            </a:r>
            <a:r>
              <a:rPr kumimoji="1" lang="zh-TW" altLang="en-US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佔</a:t>
            </a:r>
            <a:r>
              <a:rPr kumimoji="1" lang="en-US" altLang="zh-TW" sz="1600" kern="0" dirty="0">
                <a:solidFill>
                  <a:schemeClr val="bg1">
                    <a:lumMod val="50000"/>
                  </a:schemeClr>
                </a:solidFill>
                <a:latin typeface="Arial" panose="020B0604020202020204"/>
                <a:ea typeface="微軟正黑體" panose="020B0604030504040204" pitchFamily="34" charset="-120"/>
              </a:rPr>
              <a:t>30%...</a:t>
            </a:r>
          </a:p>
        </p:txBody>
      </p:sp>
      <p:sp>
        <p:nvSpPr>
          <p:cNvPr id="17" name="文字方塊 16"/>
          <p:cNvSpPr txBox="1"/>
          <p:nvPr/>
        </p:nvSpPr>
        <p:spPr>
          <a:xfrm>
            <a:off x="2021108" y="3850568"/>
            <a:ext cx="12601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600" b="1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AI</a:t>
            </a:r>
            <a:r>
              <a:rPr kumimoji="1" lang="zh-TW" altLang="en-US" sz="1600" b="1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瑕疵檢測</a:t>
            </a:r>
            <a:endParaRPr kumimoji="1" lang="en-US" altLang="zh-TW" sz="1600" b="1" dirty="0">
              <a:solidFill>
                <a:schemeClr val="bg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8" name="文字方塊 17"/>
          <p:cNvSpPr txBox="1"/>
          <p:nvPr/>
        </p:nvSpPr>
        <p:spPr>
          <a:xfrm>
            <a:off x="1802059" y="6219528"/>
            <a:ext cx="16699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1600" b="1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設備預測性維護</a:t>
            </a:r>
          </a:p>
        </p:txBody>
      </p:sp>
      <p:sp>
        <p:nvSpPr>
          <p:cNvPr id="19" name="文字方塊 18"/>
          <p:cNvSpPr txBox="1"/>
          <p:nvPr/>
        </p:nvSpPr>
        <p:spPr>
          <a:xfrm>
            <a:off x="1881052" y="5031341"/>
            <a:ext cx="14966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1600" b="1" dirty="0">
                <a:solidFill>
                  <a:schemeClr val="bg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智慧生產排程</a:t>
            </a:r>
          </a:p>
        </p:txBody>
      </p:sp>
      <p:cxnSp>
        <p:nvCxnSpPr>
          <p:cNvPr id="20" name="直線接點 19"/>
          <p:cNvCxnSpPr/>
          <p:nvPr/>
        </p:nvCxnSpPr>
        <p:spPr>
          <a:xfrm>
            <a:off x="2021108" y="3253626"/>
            <a:ext cx="9000000" cy="0"/>
          </a:xfrm>
          <a:prstGeom prst="line">
            <a:avLst/>
          </a:prstGeom>
          <a:noFill/>
          <a:ln w="19050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</p:cxnSp>
      <p:sp>
        <p:nvSpPr>
          <p:cNvPr id="3" name="標題 1">
            <a:extLst>
              <a:ext uri="{FF2B5EF4-FFF2-40B4-BE49-F238E27FC236}">
                <a16:creationId xmlns:a16="http://schemas.microsoft.com/office/drawing/2014/main" id="{E7F39434-E70F-EC20-6837-85DB34FDFBE5}"/>
              </a:ext>
            </a:extLst>
          </p:cNvPr>
          <p:cNvSpPr txBox="1">
            <a:spLocks/>
          </p:cNvSpPr>
          <p:nvPr/>
        </p:nvSpPr>
        <p:spPr>
          <a:xfrm>
            <a:off x="838201" y="149226"/>
            <a:ext cx="10515600" cy="697057"/>
          </a:xfrm>
          <a:prstGeom prst="rect">
            <a:avLst/>
          </a:prstGeom>
        </p:spPr>
        <p:txBody>
          <a:bodyPr vert="horz" lIns="91440" tIns="45721" rIns="91440" bIns="45721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eaLnBrk="0" fontAlgn="base" hangingPunct="0">
              <a:spcAft>
                <a:spcPct val="0"/>
              </a:spcAft>
            </a:pPr>
            <a:r>
              <a:rPr kumimoji="1" lang="zh-TW" altLang="en-US" sz="3600" b="1" dirty="0">
                <a:solidFill>
                  <a:srgbClr val="2051B6"/>
                </a:solidFill>
                <a:latin typeface="微軟正黑體"/>
                <a:ea typeface="微軟正黑體"/>
                <a:cs typeface="微軟正黑體"/>
              </a:rPr>
              <a:t>商請協助交付成果 </a:t>
            </a:r>
            <a:r>
              <a:rPr kumimoji="1" lang="en-US" altLang="zh-TW" sz="3600" b="1" dirty="0">
                <a:solidFill>
                  <a:srgbClr val="2051B6"/>
                </a:solidFill>
                <a:latin typeface="微軟正黑體"/>
                <a:ea typeface="微軟正黑體"/>
                <a:cs typeface="微軟正黑體"/>
              </a:rPr>
              <a:t>(4/4)</a:t>
            </a:r>
            <a:r>
              <a:rPr kumimoji="1" lang="zh-TW" altLang="en-US" sz="3600" b="1" dirty="0">
                <a:solidFill>
                  <a:srgbClr val="2051B6"/>
                </a:solidFill>
                <a:latin typeface="微軟正黑體"/>
                <a:ea typeface="微軟正黑體"/>
                <a:cs typeface="微軟正黑體"/>
              </a:rPr>
              <a:t>：確認</a:t>
            </a:r>
            <a:r>
              <a:rPr kumimoji="1" lang="en-US" altLang="zh-TW" sz="3600" b="1" dirty="0">
                <a:solidFill>
                  <a:srgbClr val="2051B6"/>
                </a:solidFill>
                <a:latin typeface="微軟正黑體"/>
                <a:ea typeface="微軟正黑體"/>
                <a:cs typeface="微軟正黑體"/>
              </a:rPr>
              <a:t>AI</a:t>
            </a:r>
            <a:r>
              <a:rPr kumimoji="1" lang="zh-TW" altLang="en-US" sz="3600" b="1" dirty="0">
                <a:solidFill>
                  <a:srgbClr val="2051B6"/>
                </a:solidFill>
                <a:latin typeface="微軟正黑體"/>
                <a:ea typeface="微軟正黑體"/>
                <a:cs typeface="微軟正黑體"/>
              </a:rPr>
              <a:t>應用情境</a:t>
            </a:r>
          </a:p>
        </p:txBody>
      </p:sp>
      <p:sp>
        <p:nvSpPr>
          <p:cNvPr id="28" name="文字方塊 27">
            <a:extLst>
              <a:ext uri="{FF2B5EF4-FFF2-40B4-BE49-F238E27FC236}">
                <a16:creationId xmlns:a16="http://schemas.microsoft.com/office/drawing/2014/main" id="{1E100434-DDCC-8F47-9785-D6E78C8D9C45}"/>
              </a:ext>
            </a:extLst>
          </p:cNvPr>
          <p:cNvSpPr txBox="1"/>
          <p:nvPr/>
        </p:nvSpPr>
        <p:spPr>
          <a:xfrm>
            <a:off x="336516" y="700778"/>
            <a:ext cx="3089072" cy="7857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16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行業別：</a:t>
            </a:r>
            <a:r>
              <a:rPr kumimoji="1" lang="en-US" altLang="zh-TW" sz="16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anose="05000000000000000000" pitchFamily="2" charset="2"/>
              </a:rPr>
              <a:t>___________________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16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anose="05000000000000000000" pitchFamily="2" charset="2"/>
              </a:rPr>
              <a:t>試填廠商</a:t>
            </a:r>
            <a:r>
              <a:rPr kumimoji="1" lang="zh-TW" altLang="en-US" sz="16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： </a:t>
            </a:r>
            <a:r>
              <a:rPr kumimoji="1" lang="en-US" altLang="zh-TW" sz="1600" dirty="0">
                <a:solidFill>
                  <a:prstClr val="black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anose="05000000000000000000" pitchFamily="2" charset="2"/>
              </a:rPr>
              <a:t>_______________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F8751F11-F964-B40F-AA04-C02F5251614E}"/>
              </a:ext>
            </a:extLst>
          </p:cNvPr>
          <p:cNvSpPr/>
          <p:nvPr/>
        </p:nvSpPr>
        <p:spPr>
          <a:xfrm>
            <a:off x="1802061" y="1648573"/>
            <a:ext cx="867121" cy="403807"/>
          </a:xfrm>
          <a:prstGeom prst="rect">
            <a:avLst/>
          </a:prstGeom>
          <a:solidFill>
            <a:srgbClr val="C00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2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TW" altLang="en-US" sz="1600" kern="0" dirty="0">
                <a:solidFill>
                  <a:prstClr val="white"/>
                </a:solidFill>
                <a:latin typeface="Arial" panose="020B0604020202020204"/>
                <a:ea typeface="微軟正黑體" panose="020B0604030504040204" pitchFamily="34" charset="-120"/>
              </a:rPr>
              <a:t>請填寫</a:t>
            </a:r>
            <a:endParaRPr kumimoji="1" lang="en-US" altLang="zh-TW" sz="1600" kern="0" dirty="0">
              <a:solidFill>
                <a:prstClr val="white"/>
              </a:solidFill>
              <a:latin typeface="Arial" panose="020B0604020202020204"/>
              <a:ea typeface="微軟正黑體" panose="020B0604030504040204" pitchFamily="34" charset="-120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3FB13265-5411-8050-614B-9381E360A680}"/>
              </a:ext>
            </a:extLst>
          </p:cNvPr>
          <p:cNvSpPr/>
          <p:nvPr/>
        </p:nvSpPr>
        <p:spPr>
          <a:xfrm>
            <a:off x="3101112" y="1597262"/>
            <a:ext cx="3276000" cy="936105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2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zh-TW" altLang="en-US" sz="1600" kern="0" dirty="0">
              <a:solidFill>
                <a:srgbClr val="C00000"/>
              </a:solidFill>
              <a:latin typeface="Arial" panose="020B0604020202020204"/>
              <a:ea typeface="微軟正黑體" panose="020B0604030504040204" pitchFamily="34" charset="-120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44B5DA46-3E0A-7907-04C4-51B3A8F705BD}"/>
              </a:ext>
            </a:extLst>
          </p:cNvPr>
          <p:cNvSpPr/>
          <p:nvPr/>
        </p:nvSpPr>
        <p:spPr>
          <a:xfrm>
            <a:off x="6594293" y="1597262"/>
            <a:ext cx="3938196" cy="936105"/>
          </a:xfrm>
          <a:prstGeom prst="rect">
            <a:avLst/>
          </a:prstGeom>
          <a:noFill/>
          <a:ln w="25400" cap="flat" cmpd="sng" algn="ctr">
            <a:solidFill>
              <a:srgbClr val="C00000"/>
            </a:solidFill>
            <a:prstDash val="solid"/>
          </a:ln>
          <a:effectLst/>
        </p:spPr>
        <p:txBody>
          <a:bodyPr rtlCol="0" anchor="ctr"/>
          <a:lstStyle/>
          <a:p>
            <a:pPr algn="ctr" defTabSz="914423" fontAlgn="base">
              <a:spcBef>
                <a:spcPct val="0"/>
              </a:spcBef>
              <a:spcAft>
                <a:spcPct val="0"/>
              </a:spcAft>
              <a:defRPr/>
            </a:pPr>
            <a:endParaRPr kumimoji="1" lang="zh-TW" altLang="en-US" sz="1600" kern="0" dirty="0">
              <a:solidFill>
                <a:srgbClr val="C00000"/>
              </a:solidFill>
              <a:latin typeface="Arial" panose="020B0604020202020204"/>
              <a:ea typeface="微軟正黑體" panose="020B0604030504040204" pitchFamily="34" charset="-120"/>
            </a:endParaRPr>
          </a:p>
        </p:txBody>
      </p:sp>
      <p:sp>
        <p:nvSpPr>
          <p:cNvPr id="33" name="文字方塊 32">
            <a:extLst>
              <a:ext uri="{FF2B5EF4-FFF2-40B4-BE49-F238E27FC236}">
                <a16:creationId xmlns:a16="http://schemas.microsoft.com/office/drawing/2014/main" id="{4B42E761-09F2-9822-4A56-9B9510143E81}"/>
              </a:ext>
            </a:extLst>
          </p:cNvPr>
          <p:cNvSpPr txBox="1"/>
          <p:nvPr/>
        </p:nvSpPr>
        <p:spPr>
          <a:xfrm>
            <a:off x="1448968" y="2245514"/>
            <a:ext cx="16699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1" lang="en-US" altLang="zh-TW" sz="1600" dirty="0">
                <a:solidFill>
                  <a:srgbClr val="C0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Wingdings" panose="05000000000000000000" pitchFamily="2" charset="2"/>
              </a:rPr>
              <a:t>______________</a:t>
            </a:r>
            <a:endParaRPr kumimoji="1" lang="zh-TW" altLang="en-US" sz="1600" b="1" dirty="0">
              <a:solidFill>
                <a:srgbClr val="C00000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5" name="文字方塊 24"/>
          <p:cNvSpPr txBox="1"/>
          <p:nvPr/>
        </p:nvSpPr>
        <p:spPr>
          <a:xfrm>
            <a:off x="11334611" y="57873"/>
            <a:ext cx="4342636" cy="85010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TW" altLang="en-US" sz="2462" b="1" dirty="0">
                <a:solidFill>
                  <a:srgbClr val="FF0000"/>
                </a:solidFill>
              </a:rPr>
              <a:t>請填寫本頁</a:t>
            </a:r>
            <a:endParaRPr lang="en-US" altLang="zh-TW" sz="2462" b="1" dirty="0">
              <a:solidFill>
                <a:srgbClr val="FF0000"/>
              </a:solidFill>
            </a:endParaRPr>
          </a:p>
          <a:p>
            <a:pPr algn="ctr"/>
            <a:r>
              <a:rPr lang="en-US" altLang="zh-TW" sz="2462" b="1" dirty="0">
                <a:solidFill>
                  <a:srgbClr val="FF0000"/>
                </a:solidFill>
              </a:rPr>
              <a:t>(</a:t>
            </a:r>
            <a:r>
              <a:rPr lang="zh-TW" altLang="en-US" sz="2462" b="1" dirty="0">
                <a:solidFill>
                  <a:srgbClr val="FF0000"/>
                </a:solidFill>
              </a:rPr>
              <a:t>可自行增列</a:t>
            </a:r>
            <a:r>
              <a:rPr lang="en-US" altLang="zh-TW" sz="2462" b="1" dirty="0">
                <a:solidFill>
                  <a:srgbClr val="FF0000"/>
                </a:solidFill>
              </a:rPr>
              <a:t>,</a:t>
            </a:r>
            <a:r>
              <a:rPr lang="zh-TW" altLang="en-US" sz="2462" b="1" dirty="0">
                <a:solidFill>
                  <a:srgbClr val="FF0000"/>
                </a:solidFill>
              </a:rPr>
              <a:t>但請勿修改格式</a:t>
            </a:r>
            <a:r>
              <a:rPr lang="en-US" altLang="zh-TW" sz="2462" b="1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26" name="object 13">
            <a:extLst>
              <a:ext uri="{FF2B5EF4-FFF2-40B4-BE49-F238E27FC236}">
                <a16:creationId xmlns:a16="http://schemas.microsoft.com/office/drawing/2014/main" id="{7CC6A1D7-1737-4C05-88A7-A9FA890BA79C}"/>
              </a:ext>
            </a:extLst>
          </p:cNvPr>
          <p:cNvSpPr txBox="1">
            <a:spLocks/>
          </p:cNvSpPr>
          <p:nvPr/>
        </p:nvSpPr>
        <p:spPr>
          <a:xfrm>
            <a:off x="11784632" y="6659821"/>
            <a:ext cx="523387" cy="3130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lang="en-US" altLang="zh-TW" spc="-25" smtClean="0"/>
              <a:pPr marL="38100">
                <a:lnSpc>
                  <a:spcPts val="1240"/>
                </a:lnSpc>
              </a:pPr>
              <a:t>6</a:t>
            </a:fld>
            <a:endParaRPr lang="en-US" altLang="zh-TW" spc="-25" dirty="0"/>
          </a:p>
        </p:txBody>
      </p:sp>
    </p:spTree>
    <p:extLst>
      <p:ext uri="{BB962C8B-B14F-4D97-AF65-F5344CB8AC3E}">
        <p14:creationId xmlns:p14="http://schemas.microsoft.com/office/powerpoint/2010/main" val="21843804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EACC7-37E3-43A5-A5FB-BEB9CE95D266}" type="slidenum">
              <a:rPr lang="zh-TW" altLang="en-US" smtClean="0"/>
              <a:pPr/>
              <a:t>7</a:t>
            </a:fld>
            <a:endParaRPr lang="zh-TW" altLang="en-US"/>
          </a:p>
        </p:txBody>
      </p:sp>
      <p:sp>
        <p:nvSpPr>
          <p:cNvPr id="3" name="標題 2"/>
          <p:cNvSpPr>
            <a:spLocks noGrp="1"/>
          </p:cNvSpPr>
          <p:nvPr>
            <p:ph type="title"/>
          </p:nvPr>
        </p:nvSpPr>
        <p:spPr>
          <a:xfrm>
            <a:off x="1063653" y="39553"/>
            <a:ext cx="10635028" cy="941174"/>
          </a:xfrm>
        </p:spPr>
        <p:txBody>
          <a:bodyPr/>
          <a:lstStyle/>
          <a:p>
            <a:r>
              <a:rPr lang="en-US" altLang="zh-TW" sz="3446" dirty="0"/>
              <a:t>AI</a:t>
            </a:r>
            <a:r>
              <a:rPr lang="zh-TW" altLang="en-US" sz="3446" dirty="0"/>
              <a:t>諮詢輔導方案建議表</a:t>
            </a:r>
            <a:r>
              <a:rPr lang="en-US" altLang="zh-TW" sz="1723" dirty="0"/>
              <a:t>(1.</a:t>
            </a:r>
            <a:r>
              <a:rPr lang="zh-TW" altLang="en-US" sz="1723" dirty="0"/>
              <a:t>構想評估</a:t>
            </a:r>
            <a:r>
              <a:rPr lang="en-US" altLang="zh-TW" sz="1723" dirty="0"/>
              <a:t>+2.</a:t>
            </a:r>
            <a:r>
              <a:rPr lang="zh-TW" altLang="en-US" sz="1723" dirty="0"/>
              <a:t>設計</a:t>
            </a:r>
            <a:r>
              <a:rPr lang="en-US" altLang="zh-TW" sz="1723" dirty="0"/>
              <a:t>)</a:t>
            </a:r>
            <a:endParaRPr lang="zh-TW" altLang="en-US" sz="2215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7554342"/>
              </p:ext>
            </p:extLst>
          </p:nvPr>
        </p:nvGraphicFramePr>
        <p:xfrm>
          <a:off x="736598" y="980727"/>
          <a:ext cx="10942792" cy="5754361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2454458">
                  <a:extLst>
                    <a:ext uri="{9D8B030D-6E8A-4147-A177-3AD203B41FA5}">
                      <a16:colId xmlns:a16="http://schemas.microsoft.com/office/drawing/2014/main" val="3857202426"/>
                    </a:ext>
                  </a:extLst>
                </a:gridCol>
                <a:gridCol w="3016938">
                  <a:extLst>
                    <a:ext uri="{9D8B030D-6E8A-4147-A177-3AD203B41FA5}">
                      <a16:colId xmlns:a16="http://schemas.microsoft.com/office/drawing/2014/main" val="3110236047"/>
                    </a:ext>
                  </a:extLst>
                </a:gridCol>
                <a:gridCol w="5471396">
                  <a:extLst>
                    <a:ext uri="{9D8B030D-6E8A-4147-A177-3AD203B41FA5}">
                      <a16:colId xmlns:a16="http://schemas.microsoft.com/office/drawing/2014/main" val="2367736724"/>
                    </a:ext>
                  </a:extLst>
                </a:gridCol>
              </a:tblGrid>
              <a:tr h="348254">
                <a:tc gridSpan="3">
                  <a:txBody>
                    <a:bodyPr/>
                    <a:lstStyle/>
                    <a:p>
                      <a:pPr algn="ctr"/>
                      <a:r>
                        <a:rPr lang="zh-TW" altLang="en-US" sz="2500" b="1" dirty="0">
                          <a:solidFill>
                            <a:schemeClr val="bg1"/>
                          </a:solidFill>
                        </a:rPr>
                        <a:t>諮詢輔導方案建議表</a:t>
                      </a:r>
                    </a:p>
                  </a:txBody>
                  <a:tcPr marL="112542" marR="112542" marT="56271" marB="56271"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 dirty="0"/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447235677"/>
                  </a:ext>
                </a:extLst>
              </a:tr>
              <a:tr h="31599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200" b="1" dirty="0"/>
                        <a:t>1-1.</a:t>
                      </a:r>
                      <a:r>
                        <a:rPr lang="zh-TW" altLang="en-US" sz="2200" b="1" dirty="0"/>
                        <a:t>廠商優先</a:t>
                      </a:r>
                      <a:r>
                        <a:rPr lang="zh-TW" altLang="zh-TW" sz="2200" b="1" dirty="0"/>
                        <a:t>可解</a:t>
                      </a:r>
                      <a:r>
                        <a:rPr lang="zh-TW" altLang="en-US" sz="2200" b="1" dirty="0"/>
                        <a:t>痛</a:t>
                      </a:r>
                      <a:r>
                        <a:rPr lang="zh-TW" altLang="zh-TW" sz="2200" b="1" dirty="0"/>
                        <a:t>點</a:t>
                      </a:r>
                      <a:endParaRPr lang="en-US" altLang="zh-TW" sz="2200" b="1" dirty="0">
                        <a:solidFill>
                          <a:schemeClr val="bg1"/>
                        </a:solidFill>
                      </a:endParaRPr>
                    </a:p>
                  </a:txBody>
                  <a:tcPr marL="112542" marR="112542" marT="56271" marB="56271"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200" b="1" dirty="0"/>
                        <a:t>2-1.</a:t>
                      </a:r>
                      <a:r>
                        <a:rPr lang="zh-TW" altLang="zh-TW" sz="2200" b="1" dirty="0"/>
                        <a:t>公司</a:t>
                      </a:r>
                      <a:r>
                        <a:rPr lang="zh-TW" altLang="en-US" sz="2200" b="1" dirty="0"/>
                        <a:t>導入</a:t>
                      </a:r>
                      <a:r>
                        <a:rPr lang="en-US" altLang="zh-TW" sz="2200" b="1" dirty="0"/>
                        <a:t>AI</a:t>
                      </a:r>
                      <a:r>
                        <a:rPr lang="zh-TW" altLang="zh-TW" sz="2200" b="1" dirty="0"/>
                        <a:t>工程缺口</a:t>
                      </a:r>
                      <a:endParaRPr lang="en-US" altLang="zh-TW" sz="2200" b="1" dirty="0">
                        <a:solidFill>
                          <a:schemeClr val="bg1"/>
                        </a:solidFill>
                      </a:endParaRPr>
                    </a:p>
                  </a:txBody>
                  <a:tcPr marL="112542" marR="112542" marT="56271" marB="56271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291119382"/>
                  </a:ext>
                </a:extLst>
              </a:tr>
              <a:tr h="584005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5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參考</a:t>
                      </a:r>
                      <a:r>
                        <a:rPr lang="en-US" altLang="zh-TW" sz="15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【(1/4)</a:t>
                      </a:r>
                      <a:r>
                        <a:rPr lang="zh-TW" altLang="en-US" sz="15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步驟一：掌握企業課題、步驟三：制定方案優先順序</a:t>
                      </a:r>
                      <a:r>
                        <a:rPr lang="en-US" altLang="zh-TW" sz="15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】</a:t>
                      </a:r>
                      <a:r>
                        <a:rPr lang="zh-TW" altLang="en-US" sz="15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提供建議</a:t>
                      </a:r>
                      <a:endParaRPr lang="en-US" altLang="zh-TW" sz="1500" b="1" dirty="0">
                        <a:solidFill>
                          <a:schemeClr val="bg1">
                            <a:lumMod val="65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12542" marR="112542" marT="56271" marB="56271"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5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參考</a:t>
                      </a:r>
                      <a:r>
                        <a:rPr lang="en-US" altLang="zh-TW" sz="15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【(1/4)</a:t>
                      </a:r>
                      <a:r>
                        <a:rPr lang="zh-TW" altLang="en-US" sz="15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步驟二：檢視</a:t>
                      </a:r>
                      <a:r>
                        <a:rPr lang="en-US" altLang="zh-TW" sz="15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AI</a:t>
                      </a:r>
                      <a:r>
                        <a:rPr lang="zh-TW" altLang="en-US" sz="15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方案與企業資源</a:t>
                      </a:r>
                      <a:r>
                        <a:rPr lang="en-US" altLang="zh-TW" sz="15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】</a:t>
                      </a:r>
                      <a:r>
                        <a:rPr lang="zh-TW" altLang="en-US" sz="15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提供建議</a:t>
                      </a:r>
                      <a:endParaRPr lang="en-US" altLang="zh-TW" sz="15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2542" marR="112542" marT="56271" marB="56271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802607577"/>
                  </a:ext>
                </a:extLst>
              </a:tr>
              <a:tr h="31599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200" b="1" dirty="0"/>
                        <a:t>1-2.</a:t>
                      </a:r>
                      <a:r>
                        <a:rPr lang="zh-TW" altLang="en-US" sz="2200" b="1" dirty="0"/>
                        <a:t>場域</a:t>
                      </a:r>
                      <a:r>
                        <a:rPr lang="en-US" altLang="zh-TW" sz="2200" b="1" dirty="0"/>
                        <a:t>AI</a:t>
                      </a:r>
                      <a:r>
                        <a:rPr lang="zh-TW" altLang="en-US" sz="2200" b="1" dirty="0"/>
                        <a:t>導入應用情境</a:t>
                      </a:r>
                      <a:endParaRPr lang="en-US" altLang="zh-TW" sz="2200" b="1" dirty="0">
                        <a:solidFill>
                          <a:schemeClr val="bg1"/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marL="112542" marR="112542" marT="56271" marB="56271"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200" b="1" dirty="0"/>
                        <a:t>2-2.AI</a:t>
                      </a:r>
                      <a:r>
                        <a:rPr lang="zh-TW" altLang="zh-TW" sz="2200" b="1" dirty="0"/>
                        <a:t>解方</a:t>
                      </a:r>
                      <a:r>
                        <a:rPr lang="zh-TW" altLang="en-US" sz="2200" b="1" dirty="0"/>
                        <a:t>內外部開發模式</a:t>
                      </a:r>
                      <a:endParaRPr lang="en-US" altLang="zh-TW" sz="2200" b="1" dirty="0">
                        <a:solidFill>
                          <a:schemeClr val="bg1"/>
                        </a:solidFill>
                      </a:endParaRPr>
                    </a:p>
                  </a:txBody>
                  <a:tcPr marL="112542" marR="112542" marT="56271" marB="56271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724795694"/>
                  </a:ext>
                </a:extLst>
              </a:tr>
              <a:tr h="593632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5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參考</a:t>
                      </a:r>
                      <a:r>
                        <a:rPr lang="en-US" altLang="zh-TW" sz="15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【(4/4)</a:t>
                      </a:r>
                      <a:r>
                        <a:rPr lang="zh-TW" altLang="en-US" sz="15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確認</a:t>
                      </a:r>
                      <a:r>
                        <a:rPr lang="en-US" altLang="zh-TW" sz="15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AI</a:t>
                      </a:r>
                      <a:r>
                        <a:rPr lang="zh-TW" altLang="en-US" sz="15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應用情境</a:t>
                      </a:r>
                      <a:r>
                        <a:rPr lang="en-US" altLang="zh-TW" sz="15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】</a:t>
                      </a:r>
                      <a:r>
                        <a:rPr lang="zh-TW" altLang="en-US" sz="15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提供建議</a:t>
                      </a:r>
                      <a:endParaRPr lang="en-US" altLang="zh-TW" sz="15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2542" marR="112542" marT="56271" marB="56271"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5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導入</a:t>
                      </a:r>
                      <a:r>
                        <a:rPr lang="en-US" altLang="zh-TW" sz="15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AI</a:t>
                      </a:r>
                      <a:r>
                        <a:rPr lang="zh-TW" altLang="en-US" sz="15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解方，技術執行做法，評估找外部</a:t>
                      </a:r>
                      <a:r>
                        <a:rPr lang="en-US" altLang="zh-TW" sz="15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AI</a:t>
                      </a:r>
                      <a:r>
                        <a:rPr lang="zh-TW" altLang="en-US" sz="15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資服</a:t>
                      </a:r>
                      <a:r>
                        <a:rPr lang="en-US" altLang="zh-TW" sz="15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/</a:t>
                      </a:r>
                      <a:r>
                        <a:rPr lang="zh-TW" altLang="en-US" sz="15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內部</a:t>
                      </a:r>
                      <a:r>
                        <a:rPr lang="en-US" altLang="zh-TW" sz="15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IT</a:t>
                      </a:r>
                      <a:r>
                        <a:rPr lang="zh-TW" altLang="en-US" sz="15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自行開發，合作建置模式</a:t>
                      </a:r>
                      <a:endParaRPr lang="en-US" altLang="zh-TW" sz="15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2542" marR="112542" marT="56271" marB="56271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062772150"/>
                  </a:ext>
                </a:extLst>
              </a:tr>
              <a:tr h="31599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200" b="1" dirty="0"/>
                        <a:t>1-3.</a:t>
                      </a:r>
                      <a:r>
                        <a:rPr lang="zh-TW" altLang="en-US" sz="2200" b="1" dirty="0"/>
                        <a:t>導入</a:t>
                      </a:r>
                      <a:r>
                        <a:rPr lang="en-US" altLang="zh-TW" sz="2200" b="1" dirty="0"/>
                        <a:t>AI</a:t>
                      </a:r>
                      <a:r>
                        <a:rPr lang="zh-TW" altLang="zh-TW" sz="2200" b="1" dirty="0"/>
                        <a:t>預期效益</a:t>
                      </a:r>
                      <a:endParaRPr lang="en-US" altLang="zh-TW" sz="2200" b="1" dirty="0">
                        <a:solidFill>
                          <a:schemeClr val="bg1"/>
                        </a:solidFill>
                      </a:endParaRPr>
                    </a:p>
                  </a:txBody>
                  <a:tcPr marL="112542" marR="112542" marT="56271" marB="56271"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200" b="1" dirty="0"/>
                        <a:t>2-3.</a:t>
                      </a:r>
                      <a:r>
                        <a:rPr lang="zh-TW" altLang="zh-TW" sz="2200" b="1" dirty="0"/>
                        <a:t>建議</a:t>
                      </a:r>
                      <a:r>
                        <a:rPr lang="en-US" altLang="zh-TW" sz="2200" b="1" dirty="0"/>
                        <a:t>AI</a:t>
                      </a:r>
                      <a:r>
                        <a:rPr lang="zh-TW" altLang="zh-TW" sz="2200" b="1" dirty="0"/>
                        <a:t>解方</a:t>
                      </a:r>
                      <a:r>
                        <a:rPr lang="zh-TW" altLang="en-US" sz="2200" b="1" dirty="0"/>
                        <a:t>與</a:t>
                      </a:r>
                      <a:r>
                        <a:rPr lang="zh-TW" altLang="zh-TW" sz="2200" b="1" dirty="0"/>
                        <a:t>廠商</a:t>
                      </a:r>
                      <a:endParaRPr lang="en-US" altLang="zh-TW" sz="2200" b="1" dirty="0">
                        <a:solidFill>
                          <a:schemeClr val="bg1"/>
                        </a:solidFill>
                      </a:endParaRPr>
                    </a:p>
                  </a:txBody>
                  <a:tcPr marL="112542" marR="112542" marT="56271" marB="56271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589357508"/>
                  </a:ext>
                </a:extLst>
              </a:tr>
              <a:tr h="63424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參考</a:t>
                      </a:r>
                      <a:r>
                        <a:rPr lang="en-US" altLang="zh-TW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【(2/4)</a:t>
                      </a:r>
                      <a:r>
                        <a:rPr lang="zh-TW" altLang="en-US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確認</a:t>
                      </a:r>
                      <a:r>
                        <a:rPr lang="en-US" altLang="zh-TW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AI</a:t>
                      </a:r>
                      <a:r>
                        <a:rPr lang="zh-TW" altLang="en-US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導入目標</a:t>
                      </a:r>
                      <a:r>
                        <a:rPr lang="en-US" altLang="zh-TW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】</a:t>
                      </a:r>
                      <a:r>
                        <a:rPr lang="zh-TW" altLang="en-US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提供建議</a:t>
                      </a:r>
                      <a:endParaRPr lang="en-US" altLang="zh-TW" sz="14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2542" marR="112542" marT="56271" marB="56271"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參考</a:t>
                      </a:r>
                      <a:r>
                        <a:rPr lang="en-US" altLang="zh-TW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【(1/4)</a:t>
                      </a:r>
                      <a:r>
                        <a:rPr lang="zh-TW" altLang="en-US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步驟二：檢視</a:t>
                      </a:r>
                      <a:r>
                        <a:rPr lang="en-US" altLang="zh-TW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AI</a:t>
                      </a:r>
                      <a:r>
                        <a:rPr lang="zh-TW" altLang="en-US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方案與企業資源</a:t>
                      </a:r>
                      <a:r>
                        <a:rPr lang="en-US" altLang="zh-TW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】</a:t>
                      </a:r>
                      <a:r>
                        <a:rPr lang="zh-TW" altLang="en-US" sz="14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提供建議</a:t>
                      </a:r>
                      <a:endParaRPr lang="zh-TW" altLang="en-US" sz="14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2542" marR="112542" marT="56271" marB="56271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56341356"/>
                  </a:ext>
                </a:extLst>
              </a:tr>
              <a:tr h="31599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200" b="1" dirty="0"/>
                        <a:t>1-4.</a:t>
                      </a:r>
                      <a:r>
                        <a:rPr lang="zh-TW" altLang="zh-TW" sz="2200" b="1" dirty="0"/>
                        <a:t>關鍵數據缺口</a:t>
                      </a:r>
                      <a:endParaRPr lang="en-US" altLang="zh-TW" sz="2200" b="1" dirty="0">
                        <a:solidFill>
                          <a:schemeClr val="bg1"/>
                        </a:solidFill>
                      </a:endParaRPr>
                    </a:p>
                  </a:txBody>
                  <a:tcPr marL="112542" marR="112542" marT="56271" marB="56271"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200" b="1" dirty="0"/>
                        <a:t>2-4.</a:t>
                      </a:r>
                      <a:r>
                        <a:rPr lang="zh-TW" altLang="en-US" sz="2200" b="1" dirty="0">
                          <a:sym typeface="Wingdings" panose="05000000000000000000" pitchFamily="2" charset="2"/>
                        </a:rPr>
                        <a:t>導入</a:t>
                      </a:r>
                      <a:r>
                        <a:rPr lang="en-US" altLang="zh-TW" sz="2200" b="1" dirty="0">
                          <a:sym typeface="Wingdings" panose="05000000000000000000" pitchFamily="2" charset="2"/>
                        </a:rPr>
                        <a:t>AI</a:t>
                      </a:r>
                      <a:r>
                        <a:rPr lang="zh-TW" altLang="en-US" sz="2200" b="1" dirty="0">
                          <a:sym typeface="Wingdings" panose="05000000000000000000" pitchFamily="2" charset="2"/>
                        </a:rPr>
                        <a:t>解方成本初估</a:t>
                      </a:r>
                      <a:endParaRPr lang="en-US" altLang="zh-TW" sz="2200" b="1" dirty="0">
                        <a:solidFill>
                          <a:schemeClr val="bg1"/>
                        </a:solidFill>
                      </a:endParaRPr>
                    </a:p>
                  </a:txBody>
                  <a:tcPr marL="112542" marR="112542" marT="56271" marB="56271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853782857"/>
                  </a:ext>
                </a:extLst>
              </a:tr>
              <a:tr h="539272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5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參考</a:t>
                      </a:r>
                      <a:r>
                        <a:rPr lang="en-US" altLang="zh-TW" sz="15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【(3/4)</a:t>
                      </a:r>
                      <a:r>
                        <a:rPr lang="zh-TW" altLang="en-US" sz="15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確認數據</a:t>
                      </a:r>
                      <a:r>
                        <a:rPr lang="en-US" altLang="zh-TW" sz="15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】</a:t>
                      </a:r>
                      <a:r>
                        <a:rPr lang="zh-TW" altLang="en-US" sz="15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提供建議</a:t>
                      </a:r>
                      <a:endParaRPr lang="en-US" altLang="zh-TW" sz="15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2542" marR="112542" marT="56271" marB="56271"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5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參考</a:t>
                      </a:r>
                      <a:r>
                        <a:rPr lang="en-US" altLang="zh-TW" sz="15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【</a:t>
                      </a:r>
                      <a:r>
                        <a:rPr lang="zh-TW" altLang="en-US" sz="15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初估</a:t>
                      </a:r>
                      <a:r>
                        <a:rPr lang="en-US" altLang="zh-TW" sz="15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AI</a:t>
                      </a:r>
                      <a:r>
                        <a:rPr lang="zh-TW" altLang="en-US" sz="15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導入成本</a:t>
                      </a:r>
                      <a:r>
                        <a:rPr lang="en-US" altLang="zh-TW" sz="15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】</a:t>
                      </a:r>
                      <a:r>
                        <a:rPr lang="zh-TW" altLang="en-US" sz="15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提供建議</a:t>
                      </a:r>
                      <a:endParaRPr lang="en-US" altLang="zh-TW" sz="15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2542" marR="112542" marT="56271" marB="56271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969062027"/>
                  </a:ext>
                </a:extLst>
              </a:tr>
              <a:tr h="789155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2200" b="1" dirty="0">
                          <a:sym typeface="Wingdings" panose="05000000000000000000" pitchFamily="2" charset="2"/>
                        </a:rPr>
                        <a:t>【</a:t>
                      </a:r>
                      <a:r>
                        <a:rPr lang="zh-TW" altLang="en-US" sz="2200" b="1" dirty="0">
                          <a:sym typeface="Wingdings" panose="05000000000000000000" pitchFamily="2" charset="2"/>
                        </a:rPr>
                        <a:t>總結</a:t>
                      </a:r>
                      <a:r>
                        <a:rPr lang="en-US" altLang="zh-TW" sz="2200" b="1" dirty="0">
                          <a:sym typeface="Wingdings" panose="05000000000000000000" pitchFamily="2" charset="2"/>
                        </a:rPr>
                        <a:t>】</a:t>
                      </a:r>
                    </a:p>
                    <a:p>
                      <a:pPr algn="ctr"/>
                      <a:r>
                        <a:rPr lang="zh-TW" altLang="en-US" sz="2200" b="1" dirty="0">
                          <a:sym typeface="Wingdings" panose="05000000000000000000" pitchFamily="2" charset="2"/>
                        </a:rPr>
                        <a:t>試行驗證場域</a:t>
                      </a:r>
                      <a:endParaRPr lang="en-US" altLang="zh-TW" sz="2200" b="1" dirty="0">
                        <a:sym typeface="Wingdings" panose="05000000000000000000" pitchFamily="2" charset="2"/>
                      </a:endParaRPr>
                    </a:p>
                    <a:p>
                      <a:pPr algn="ctr"/>
                      <a:r>
                        <a:rPr lang="zh-TW" altLang="en-US" sz="2200" b="1" dirty="0">
                          <a:sym typeface="Wingdings" panose="05000000000000000000" pitchFamily="2" charset="2"/>
                        </a:rPr>
                        <a:t>與</a:t>
                      </a:r>
                      <a:r>
                        <a:rPr lang="en-US" altLang="zh-TW" sz="2200" b="1" dirty="0">
                          <a:sym typeface="Wingdings" panose="05000000000000000000" pitchFamily="2" charset="2"/>
                        </a:rPr>
                        <a:t>AI</a:t>
                      </a:r>
                      <a:r>
                        <a:rPr lang="zh-TW" altLang="en-US" sz="2200" b="1" dirty="0">
                          <a:sym typeface="Wingdings" panose="05000000000000000000" pitchFamily="2" charset="2"/>
                        </a:rPr>
                        <a:t>解方建議</a:t>
                      </a:r>
                      <a:endParaRPr lang="en-US" altLang="zh-TW" sz="2200" b="1" dirty="0">
                        <a:solidFill>
                          <a:schemeClr val="bg1"/>
                        </a:solidFill>
                      </a:endParaRPr>
                    </a:p>
                  </a:txBody>
                  <a:tcPr marL="112542" marR="112542" marT="56271" marB="56271" anchor="ctr">
                    <a:lnR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5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sym typeface="Wingdings" panose="05000000000000000000" pitchFamily="2" charset="2"/>
                        </a:rPr>
                        <a:t>是否進行特定場域</a:t>
                      </a:r>
                      <a:r>
                        <a:rPr lang="en-US" altLang="zh-TW" sz="1500" kern="1200" dirty="0" err="1">
                          <a:solidFill>
                            <a:schemeClr val="bg1">
                              <a:lumMod val="65000"/>
                            </a:schemeClr>
                          </a:solidFill>
                          <a:sym typeface="Wingdings" panose="05000000000000000000" pitchFamily="2" charset="2"/>
                        </a:rPr>
                        <a:t>PoC</a:t>
                      </a:r>
                      <a:r>
                        <a:rPr lang="zh-TW" altLang="en-US" sz="15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sym typeface="Wingdings" panose="05000000000000000000" pitchFamily="2" charset="2"/>
                        </a:rPr>
                        <a:t>驗證建議：</a:t>
                      </a:r>
                      <a:endParaRPr lang="en-US" altLang="zh-TW" sz="1500" kern="1200" dirty="0">
                        <a:solidFill>
                          <a:schemeClr val="bg1">
                            <a:lumMod val="65000"/>
                          </a:schemeClr>
                        </a:solidFill>
                        <a:sym typeface="Wingdings" panose="05000000000000000000" pitchFamily="2" charset="2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5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sym typeface="Wingdings" panose="05000000000000000000" pitchFamily="2" charset="2"/>
                        </a:rPr>
                        <a:t>(</a:t>
                      </a:r>
                      <a:r>
                        <a:rPr lang="zh-TW" altLang="en-US" sz="15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sym typeface="Wingdings" panose="05000000000000000000" pitchFamily="2" charset="2"/>
                        </a:rPr>
                        <a:t>場域產線</a:t>
                      </a:r>
                      <a:r>
                        <a:rPr lang="en-US" altLang="zh-TW" sz="15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sym typeface="Wingdings" panose="05000000000000000000" pitchFamily="2" charset="2"/>
                        </a:rPr>
                        <a:t>/</a:t>
                      </a:r>
                      <a:r>
                        <a:rPr lang="zh-TW" altLang="en-US" sz="15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sym typeface="Wingdings" panose="05000000000000000000" pitchFamily="2" charset="2"/>
                        </a:rPr>
                        <a:t>需解痛點</a:t>
                      </a:r>
                      <a:r>
                        <a:rPr lang="en-US" altLang="zh-TW" sz="15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sym typeface="Wingdings" panose="05000000000000000000" pitchFamily="2" charset="2"/>
                        </a:rPr>
                        <a:t>/AI</a:t>
                      </a:r>
                      <a:r>
                        <a:rPr lang="zh-TW" altLang="en-US" sz="15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sym typeface="Wingdings" panose="05000000000000000000" pitchFamily="2" charset="2"/>
                        </a:rPr>
                        <a:t>應用情境</a:t>
                      </a:r>
                      <a:r>
                        <a:rPr lang="en-US" altLang="zh-TW" sz="15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sym typeface="Wingdings" panose="05000000000000000000" pitchFamily="2" charset="2"/>
                        </a:rPr>
                        <a:t>/AI</a:t>
                      </a:r>
                      <a:r>
                        <a:rPr lang="zh-TW" altLang="en-US" sz="15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sym typeface="Wingdings" panose="05000000000000000000" pitchFamily="2" charset="2"/>
                        </a:rPr>
                        <a:t>供應商</a:t>
                      </a:r>
                      <a:r>
                        <a:rPr lang="en-US" altLang="zh-TW" sz="15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sym typeface="Wingdings" panose="05000000000000000000" pitchFamily="2" charset="2"/>
                        </a:rPr>
                        <a:t>/</a:t>
                      </a:r>
                      <a:r>
                        <a:rPr lang="zh-TW" altLang="en-US" sz="15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sym typeface="Wingdings" panose="05000000000000000000" pitchFamily="2" charset="2"/>
                        </a:rPr>
                        <a:t>方案</a:t>
                      </a:r>
                      <a:r>
                        <a:rPr lang="en-US" altLang="zh-TW" sz="15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sym typeface="Wingdings" panose="05000000000000000000" pitchFamily="2" charset="2"/>
                        </a:rPr>
                        <a:t>/</a:t>
                      </a:r>
                      <a:r>
                        <a:rPr lang="zh-TW" altLang="en-US" sz="15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sym typeface="Wingdings" panose="05000000000000000000" pitchFamily="2" charset="2"/>
                        </a:rPr>
                        <a:t>效益</a:t>
                      </a:r>
                      <a:r>
                        <a:rPr lang="en-US" altLang="zh-TW" sz="15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sym typeface="Wingdings" panose="05000000000000000000" pitchFamily="2" charset="2"/>
                        </a:rPr>
                        <a:t>/</a:t>
                      </a:r>
                      <a:r>
                        <a:rPr lang="zh-TW" altLang="en-US" sz="15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sym typeface="Wingdings" panose="05000000000000000000" pitchFamily="2" charset="2"/>
                        </a:rPr>
                        <a:t>成本</a:t>
                      </a:r>
                      <a:r>
                        <a:rPr lang="en-US" altLang="zh-TW" sz="15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sym typeface="Wingdings" panose="05000000000000000000" pitchFamily="2" charset="2"/>
                        </a:rPr>
                        <a:t>/</a:t>
                      </a:r>
                      <a:r>
                        <a:rPr lang="zh-TW" altLang="en-US" sz="15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sym typeface="Wingdings" panose="05000000000000000000" pitchFamily="2" charset="2"/>
                        </a:rPr>
                        <a:t>導入時間</a:t>
                      </a:r>
                      <a:r>
                        <a:rPr lang="en-US" altLang="zh-TW" sz="15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sym typeface="Wingdings" panose="05000000000000000000" pitchFamily="2" charset="2"/>
                        </a:rPr>
                        <a:t>/</a:t>
                      </a:r>
                      <a:r>
                        <a:rPr lang="zh-TW" altLang="en-US" sz="15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sym typeface="Wingdings" panose="05000000000000000000" pitchFamily="2" charset="2"/>
                        </a:rPr>
                        <a:t>導入後流程</a:t>
                      </a:r>
                      <a:r>
                        <a:rPr lang="en-US" altLang="zh-TW" sz="1500" kern="1200" dirty="0">
                          <a:solidFill>
                            <a:schemeClr val="bg1">
                              <a:lumMod val="65000"/>
                            </a:schemeClr>
                          </a:solidFill>
                          <a:sym typeface="Wingdings" panose="05000000000000000000" pitchFamily="2" charset="2"/>
                        </a:rPr>
                        <a:t>)</a:t>
                      </a:r>
                      <a:endParaRPr lang="en-US" altLang="zh-TW" sz="1500" kern="1200" dirty="0">
                        <a:solidFill>
                          <a:schemeClr val="bg1">
                            <a:lumMod val="6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2542" marR="112542" marT="56271" marB="56271"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4272255672"/>
                  </a:ext>
                </a:extLst>
              </a:tr>
            </a:tbl>
          </a:graphicData>
        </a:graphic>
      </p:graphicFrame>
      <p:sp>
        <p:nvSpPr>
          <p:cNvPr id="6" name="文字方塊 5"/>
          <p:cNvSpPr txBox="1"/>
          <p:nvPr/>
        </p:nvSpPr>
        <p:spPr>
          <a:xfrm>
            <a:off x="11128347" y="0"/>
            <a:ext cx="4342636" cy="85010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TW" altLang="en-US" sz="2462" b="1" dirty="0">
                <a:solidFill>
                  <a:srgbClr val="FF0000"/>
                </a:solidFill>
              </a:rPr>
              <a:t>請填寫本頁</a:t>
            </a:r>
            <a:endParaRPr lang="en-US" altLang="zh-TW" sz="2462" b="1" dirty="0">
              <a:solidFill>
                <a:srgbClr val="FF0000"/>
              </a:solidFill>
            </a:endParaRPr>
          </a:p>
          <a:p>
            <a:pPr algn="ctr"/>
            <a:r>
              <a:rPr lang="en-US" altLang="zh-TW" sz="2462" b="1" dirty="0">
                <a:solidFill>
                  <a:srgbClr val="FF0000"/>
                </a:solidFill>
              </a:rPr>
              <a:t>(</a:t>
            </a:r>
            <a:r>
              <a:rPr lang="zh-TW" altLang="en-US" sz="2462" b="1" dirty="0">
                <a:solidFill>
                  <a:srgbClr val="FF0000"/>
                </a:solidFill>
              </a:rPr>
              <a:t>可自行增列</a:t>
            </a:r>
            <a:r>
              <a:rPr lang="en-US" altLang="zh-TW" sz="2462" b="1" dirty="0">
                <a:solidFill>
                  <a:srgbClr val="FF0000"/>
                </a:solidFill>
              </a:rPr>
              <a:t>,</a:t>
            </a:r>
            <a:r>
              <a:rPr lang="zh-TW" altLang="en-US" sz="2462" b="1" dirty="0">
                <a:solidFill>
                  <a:srgbClr val="FF0000"/>
                </a:solidFill>
              </a:rPr>
              <a:t>但請勿修改格式</a:t>
            </a:r>
            <a:r>
              <a:rPr lang="en-US" altLang="zh-TW" sz="2462" b="1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7" name="object 13">
            <a:extLst>
              <a:ext uri="{FF2B5EF4-FFF2-40B4-BE49-F238E27FC236}">
                <a16:creationId xmlns:a16="http://schemas.microsoft.com/office/drawing/2014/main" id="{D7987276-5147-4D70-B6C3-72F2DEB7F444}"/>
              </a:ext>
            </a:extLst>
          </p:cNvPr>
          <p:cNvSpPr txBox="1">
            <a:spLocks/>
          </p:cNvSpPr>
          <p:nvPr/>
        </p:nvSpPr>
        <p:spPr>
          <a:xfrm>
            <a:off x="11784632" y="6659821"/>
            <a:ext cx="523387" cy="3130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100">
              <a:lnSpc>
                <a:spcPts val="1240"/>
              </a:lnSpc>
            </a:pPr>
            <a:fld id="{81D60167-4931-47E6-BA6A-407CBD079E47}" type="slidenum">
              <a:rPr lang="en-US" altLang="zh-TW" spc="-25" smtClean="0"/>
              <a:pPr marL="38100">
                <a:lnSpc>
                  <a:spcPts val="1240"/>
                </a:lnSpc>
              </a:pPr>
              <a:t>7</a:t>
            </a:fld>
            <a:endParaRPr lang="en-US" altLang="zh-TW" spc="-25" dirty="0"/>
          </a:p>
        </p:txBody>
      </p:sp>
    </p:spTree>
    <p:extLst>
      <p:ext uri="{BB962C8B-B14F-4D97-AF65-F5344CB8AC3E}">
        <p14:creationId xmlns:p14="http://schemas.microsoft.com/office/powerpoint/2010/main" val="30134284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32839AF2-DADE-D74E-459E-EA3DC55D77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4EACC7-37E3-43A5-A5FB-BEB9CE95D266}" type="slidenum">
              <a:rPr lang="zh-TW" altLang="en-US" smtClean="0"/>
              <a:pPr/>
              <a:t>8</a:t>
            </a:fld>
            <a:endParaRPr lang="zh-TW" altLang="en-US"/>
          </a:p>
        </p:txBody>
      </p:sp>
      <p:sp>
        <p:nvSpPr>
          <p:cNvPr id="3" name="標題 2">
            <a:extLst>
              <a:ext uri="{FF2B5EF4-FFF2-40B4-BE49-F238E27FC236}">
                <a16:creationId xmlns:a16="http://schemas.microsoft.com/office/drawing/2014/main" id="{AA2DB20D-81C9-0C23-6DA8-9831A1B930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8486" y="2808623"/>
            <a:ext cx="10635028" cy="941174"/>
          </a:xfrm>
        </p:spPr>
        <p:txBody>
          <a:bodyPr/>
          <a:lstStyle/>
          <a:p>
            <a:r>
              <a:rPr lang="zh-TW" altLang="en-US" dirty="0"/>
              <a:t>附件</a:t>
            </a:r>
            <a:br>
              <a:rPr lang="en-US" altLang="zh-TW" dirty="0"/>
            </a:br>
            <a:r>
              <a:rPr lang="zh-TW" altLang="en-US" dirty="0"/>
              <a:t>製造業導入</a:t>
            </a:r>
            <a:r>
              <a:rPr lang="en-US" altLang="zh-TW" dirty="0"/>
              <a:t>AI</a:t>
            </a:r>
            <a:r>
              <a:rPr lang="zh-TW" altLang="en-US" dirty="0"/>
              <a:t>指引</a:t>
            </a:r>
            <a:br>
              <a:rPr lang="en-US" altLang="zh-TW" dirty="0"/>
            </a:br>
            <a:r>
              <a:rPr lang="zh-TW" altLang="en-US" dirty="0"/>
              <a:t>說明簡報</a:t>
            </a:r>
          </a:p>
        </p:txBody>
      </p:sp>
    </p:spTree>
    <p:extLst>
      <p:ext uri="{BB962C8B-B14F-4D97-AF65-F5344CB8AC3E}">
        <p14:creationId xmlns:p14="http://schemas.microsoft.com/office/powerpoint/2010/main" val="2403682849"/>
      </p:ext>
    </p:extLst>
  </p:cSld>
  <p:clrMapOvr>
    <a:masterClrMapping/>
  </p:clrMapOvr>
</p:sld>
</file>

<file path=ppt/theme/theme1.xml><?xml version="1.0" encoding="utf-8"?>
<a:theme xmlns:a="http://schemas.openxmlformats.org/drawingml/2006/main" name="2020簡報範本_light">
  <a:themeElements>
    <a:clrScheme name="自訂 3">
      <a:dk1>
        <a:srgbClr val="393939"/>
      </a:dk1>
      <a:lt1>
        <a:srgbClr val="FFFFFF"/>
      </a:lt1>
      <a:dk2>
        <a:srgbClr val="AFAFAF"/>
      </a:dk2>
      <a:lt2>
        <a:srgbClr val="E7E7E7"/>
      </a:lt2>
      <a:accent1>
        <a:srgbClr val="737373"/>
      </a:accent1>
      <a:accent2>
        <a:srgbClr val="42BBC6"/>
      </a:accent2>
      <a:accent3>
        <a:srgbClr val="F0591B"/>
      </a:accent3>
      <a:accent4>
        <a:srgbClr val="FFC000"/>
      </a:accent4>
      <a:accent5>
        <a:srgbClr val="90C115"/>
      </a:accent5>
      <a:accent6>
        <a:srgbClr val="8DCBDA"/>
      </a:accent6>
      <a:hlink>
        <a:srgbClr val="F0591B"/>
      </a:hlink>
      <a:folHlink>
        <a:srgbClr val="2A2A2A"/>
      </a:folHlink>
    </a:clrScheme>
    <a:fontScheme name="2020">
      <a:majorFont>
        <a:latin typeface="Arial"/>
        <a:ea typeface="微軟正黑體"/>
        <a:cs typeface=""/>
      </a:majorFont>
      <a:minorFont>
        <a:latin typeface="Arial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a:style>
    </a:spDef>
    <a:txDef>
      <a:spPr>
        <a:noFill/>
      </a:spPr>
      <a:bodyPr wrap="none" rtlCol="0">
        <a:spAutoFit/>
      </a:bodyPr>
      <a:lstStyle>
        <a:defPPr>
          <a:defRPr dirty="0" err="1" smtClean="0">
            <a:solidFill>
              <a:schemeClr val="tx1">
                <a:lumMod val="7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簡報2" id="{EA4097B7-5B42-4B7F-9650-C58EC5690E57}" vid="{FB551F90-715F-41A3-8BF9-4D68180117ED}"/>
    </a:ext>
  </a:extLst>
</a:theme>
</file>

<file path=ppt/theme/theme2.xml><?xml version="1.0" encoding="utf-8"?>
<a:theme xmlns:a="http://schemas.openxmlformats.org/drawingml/2006/main" name="1_工業局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01_資策會2022簡報範本_通用格式</Template>
  <TotalTime>20536</TotalTime>
  <Words>3359</Words>
  <Application>Microsoft Office PowerPoint</Application>
  <PresentationFormat>寬螢幕</PresentationFormat>
  <Paragraphs>1198</Paragraphs>
  <Slides>40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8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40</vt:i4>
      </vt:variant>
    </vt:vector>
  </HeadingPairs>
  <TitlesOfParts>
    <vt:vector size="50" baseType="lpstr">
      <vt:lpstr>Microsoft YaHei UI</vt:lpstr>
      <vt:lpstr>微軟正黑體</vt:lpstr>
      <vt:lpstr>新細明體</vt:lpstr>
      <vt:lpstr>標楷體</vt:lpstr>
      <vt:lpstr>Arial</vt:lpstr>
      <vt:lpstr>Calibri</vt:lpstr>
      <vt:lpstr>Times New Roman</vt:lpstr>
      <vt:lpstr>Wingdings</vt:lpstr>
      <vt:lpstr>2020簡報範本_light</vt:lpstr>
      <vt:lpstr>1_工業局</vt:lpstr>
      <vt:lpstr>製造業導入AI指引報告書</vt:lpstr>
      <vt:lpstr>製造業導入AI指引填寫</vt:lpstr>
      <vt:lpstr>PowerPoint 簡報</vt:lpstr>
      <vt:lpstr>商請協助交付成果 (1/4)：構想階段評估表</vt:lpstr>
      <vt:lpstr>PowerPoint 簡報</vt:lpstr>
      <vt:lpstr>PowerPoint 簡報</vt:lpstr>
      <vt:lpstr>PowerPoint 簡報</vt:lpstr>
      <vt:lpstr>AI諮詢輔導方案建議表(1.構想評估+2.設計)</vt:lpstr>
      <vt:lpstr>附件 製造業導入AI指引 說明簡報</vt:lpstr>
      <vt:lpstr>「製造業AI導入指引」</vt:lpstr>
      <vt:lpstr>指引大綱</vt:lpstr>
      <vt:lpstr>企業導入AI發展階段與作業項目</vt:lpstr>
      <vt:lpstr>PowerPoint 簡報</vt:lpstr>
      <vt:lpstr>構想階段目的：選定優先導入AI方向</vt:lpstr>
      <vt:lpstr>步驟一：掌握企業課題</vt:lpstr>
      <vt:lpstr>構想評估表(以科技製造業為例)</vt:lpstr>
      <vt:lpstr>步驟二：檢視AI方案與企業資源</vt:lpstr>
      <vt:lpstr>構想評估表(以科技製造業為例)</vt:lpstr>
      <vt:lpstr>步驟三：確定應用領域優先順序</vt:lpstr>
      <vt:lpstr>先藉由導入難易度/效益問項表，進行評分</vt:lpstr>
      <vt:lpstr>構想評估表(以科技製造業為例)</vt:lpstr>
      <vt:lpstr>PowerPoint 簡報</vt:lpstr>
      <vt:lpstr>設計階段目的：確認AI應用需求規格</vt:lpstr>
      <vt:lpstr>步驟一：確認AI導入目標</vt:lpstr>
      <vt:lpstr>步驟一：確認AI導入目標</vt:lpstr>
      <vt:lpstr>步驟二：確認數據</vt:lpstr>
      <vt:lpstr>步驟二：確認數據</vt:lpstr>
      <vt:lpstr>步驟三：確認AI應用情境</vt:lpstr>
      <vt:lpstr>步驟三：確認AI應用情境</vt:lpstr>
      <vt:lpstr>步驟四：初估AI導入成本</vt:lpstr>
      <vt:lpstr>步驟四：初估AI導入成本</vt:lpstr>
      <vt:lpstr>設計階段工作表彙整</vt:lpstr>
      <vt:lpstr>PowerPoint 簡報</vt:lpstr>
      <vt:lpstr>驗證POC階段目的：小規模驗證AI投資效益</vt:lpstr>
      <vt:lpstr>步驟一、二：模型部署與確認運作模式</vt:lpstr>
      <vt:lpstr>步驟三：計算ROI</vt:lpstr>
      <vt:lpstr>驗證POC階段工作表彙整</vt:lpstr>
      <vt:lpstr>PowerPoint 簡報</vt:lpstr>
      <vt:lpstr>實施/營運階段目的：大規模擴散發揮導入AI價值</vt:lpstr>
      <vt:lpstr>簡報結束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週工作會議</dc:title>
  <dc:creator>林資傑 Tzu Chieh Lin</dc:creator>
  <cp:lastModifiedBy>陳昱廷</cp:lastModifiedBy>
  <cp:revision>1297</cp:revision>
  <dcterms:created xsi:type="dcterms:W3CDTF">2022-01-05T09:29:06Z</dcterms:created>
  <dcterms:modified xsi:type="dcterms:W3CDTF">2024-11-11T11:26:55Z</dcterms:modified>
  <cp:category/>
</cp:coreProperties>
</file>