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6" r:id="rId3"/>
    <p:sldMasterId id="2147483669" r:id="rId4"/>
    <p:sldMasterId id="2147483672" r:id="rId5"/>
  </p:sldMasterIdLst>
  <p:notesMasterIdLst>
    <p:notesMasterId r:id="rId19"/>
  </p:notesMasterIdLst>
  <p:sldIdLst>
    <p:sldId id="257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2" r:id="rId14"/>
    <p:sldId id="270" r:id="rId15"/>
    <p:sldId id="261" r:id="rId16"/>
    <p:sldId id="268" r:id="rId17"/>
    <p:sldId id="269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25B26-00E5-4B1A-8E1D-93D24FEDEAA0}" type="datetimeFigureOut">
              <a:rPr lang="zh-TW" altLang="en-US" smtClean="0"/>
              <a:t>2021/6/1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91F7E-7781-4768-B4D4-11402F4A48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9391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01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66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0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8106F602-2B7B-42C5-9681-35D2EF81334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9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0D18E3F-633A-4602-A65A-A4CA5D38471B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6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63AD81-A9C1-49C9-80BD-18A251A48B2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85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AE0EAB29-18F5-42C4-AF6B-0F6EAA9EC90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9806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24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20610"/>
          </a:xfrm>
        </p:spPr>
        <p:txBody>
          <a:bodyPr>
            <a:normAutofit/>
          </a:bodyPr>
          <a:lstStyle>
            <a:lvl1pPr marL="514350" indent="-514350">
              <a:buFont typeface="Wingdings" pitchFamily="2" charset="2"/>
              <a:buChar char="p"/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85200" y="6381750"/>
            <a:ext cx="558800" cy="476250"/>
          </a:xfrm>
        </p:spPr>
        <p:txBody>
          <a:bodyPr/>
          <a:lstStyle>
            <a:lvl1pPr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B3A1CD08-4638-434E-A681-8E3FB94A4BF4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93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21713" y="6337300"/>
            <a:ext cx="558800" cy="476250"/>
          </a:xfrm>
        </p:spPr>
        <p:txBody>
          <a:bodyPr/>
          <a:lstStyle>
            <a:lvl1pPr>
              <a:defRPr/>
            </a:lvl1pPr>
          </a:lstStyle>
          <a:p>
            <a:fld id="{68D18CD0-B301-4D7B-B887-AD39B2E32FF2}" type="slidenum">
              <a:rPr lang="en-US" altLang="zh-TW">
                <a:solidFill>
                  <a:prstClr val="black"/>
                </a:solidFill>
              </a:rPr>
              <a:pPr/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61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3777FE-C2CE-49A7-A22B-A4E7EE99C3A4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6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2052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5F285C-D478-4E80-84EB-2AA6635D09E0}" type="slidenum">
              <a:rPr kumimoji="1" lang="en-US" altLang="zh-TW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0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17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142875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000125"/>
            <a:ext cx="82296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pic>
        <p:nvPicPr>
          <p:cNvPr id="1028" name="Picture 154" descr="p10-a-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36513"/>
            <a:ext cx="1644651" cy="60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518025" y="6237288"/>
            <a:ext cx="558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49E40-1DEB-43C9-8398-3BA416D3DC7A}" type="slidenum">
              <a:rPr kumimoji="1" lang="en-US" altLang="zh-TW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zh-TW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標楷體" pitchFamily="65" charset="-120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476250"/>
            <a:ext cx="8205986" cy="26717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　　經濟部國際貿易局</a:t>
            </a:r>
            <a:r>
              <a:rPr lang="zh-TW" alt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    智慧機械海外推廣計畫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數位行銷輔導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　</a:t>
            </a:r>
            <a:r>
              <a:rPr lang="zh-TW" altLang="en-US" dirty="0" smtClean="0">
                <a:solidFill>
                  <a:srgbClr val="FF0000"/>
                </a:solidFill>
              </a:rPr>
              <a:t>提案</a:t>
            </a:r>
            <a:r>
              <a:rPr lang="zh-TW" altLang="en-US" dirty="0">
                <a:solidFill>
                  <a:srgbClr val="FF0000"/>
                </a:solidFill>
              </a:rPr>
              <a:t>申請</a:t>
            </a:r>
            <a:r>
              <a:rPr lang="zh-TW" altLang="en-US" dirty="0" smtClean="0">
                <a:solidFill>
                  <a:srgbClr val="FF0000"/>
                </a:solidFill>
              </a:rPr>
              <a:t>簡報</a:t>
            </a:r>
            <a:r>
              <a:rPr lang="zh-TW" altLang="en-US" dirty="0" smtClean="0"/>
              <a:t>	</a:t>
            </a:r>
            <a:br>
              <a:rPr lang="zh-TW" altLang="en-US" dirty="0" smtClean="0"/>
            </a:br>
            <a:endParaRPr lang="zh-TW" altLang="en-US" sz="20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0825" y="3357563"/>
            <a:ext cx="8572500" cy="26860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23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/>
              <a:t>    </a:t>
            </a:r>
            <a:r>
              <a:rPr lang="zh-TW" altLang="en-US" b="1" dirty="0" smtClean="0">
                <a:solidFill>
                  <a:srgbClr val="000066"/>
                </a:solidFill>
              </a:rPr>
              <a:t>執行單位名稱</a:t>
            </a:r>
            <a:r>
              <a:rPr lang="zh-TW" altLang="en-US" dirty="0" smtClean="0">
                <a:solidFill>
                  <a:srgbClr val="000066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(※</a:t>
            </a:r>
            <a:r>
              <a:rPr lang="zh-TW" alt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請輸入執行單位名稱，此行請於列印時刪除</a:t>
            </a:r>
            <a:r>
              <a:rPr lang="en-US" altLang="zh-TW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TW" sz="23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solidFill>
                  <a:srgbClr val="000066"/>
                </a:solidFill>
              </a:rPr>
              <a:t>民國</a:t>
            </a:r>
            <a:r>
              <a:rPr lang="en-US" altLang="zh-TW" b="1" dirty="0" smtClean="0">
                <a:solidFill>
                  <a:srgbClr val="000066"/>
                </a:solidFill>
              </a:rPr>
              <a:t>110</a:t>
            </a:r>
            <a:r>
              <a:rPr lang="zh-TW" altLang="en-US" b="1" dirty="0" smtClean="0">
                <a:solidFill>
                  <a:srgbClr val="000066"/>
                </a:solidFill>
              </a:rPr>
              <a:t>年     月     日</a:t>
            </a:r>
            <a:endParaRPr lang="zh-TW" altLang="en-US" sz="1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219293"/>
            <a:ext cx="792088" cy="32938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附件</a:t>
            </a:r>
            <a:r>
              <a:rPr lang="en-US" altLang="zh-TW" sz="1600" dirty="0" smtClean="0">
                <a:solidFill>
                  <a:schemeClr val="tx1"/>
                </a:solidFill>
              </a:rPr>
              <a:t>1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請提出全案工作執行時程規劃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執行時程規劃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10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200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zh-TW" altLang="zh-TW" dirty="0" smtClean="0"/>
              <a:t>請說明衍生</a:t>
            </a:r>
            <a:r>
              <a:rPr lang="zh-TW" altLang="en-US" dirty="0" smtClean="0"/>
              <a:t>接單效益或</a:t>
            </a:r>
            <a:r>
              <a:rPr lang="zh-TW" altLang="zh-TW" dirty="0" smtClean="0"/>
              <a:t>商業化產值</a:t>
            </a:r>
            <a:r>
              <a:rPr lang="en-US" altLang="zh-TW" dirty="0" smtClean="0"/>
              <a:t>…</a:t>
            </a:r>
            <a:r>
              <a:rPr lang="zh-TW" altLang="zh-TW" dirty="0" smtClean="0"/>
              <a:t>等。</a:t>
            </a:r>
            <a:endParaRPr lang="zh-TW" altLang="en-US" dirty="0" smtClean="0"/>
          </a:p>
        </p:txBody>
      </p:sp>
      <p:sp>
        <p:nvSpPr>
          <p:cNvPr id="2457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/>
              <a:t>預期效益與價值創造</a:t>
            </a:r>
            <a:endParaRPr lang="zh-TW" altLang="en-US" dirty="0" smtClean="0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801044-6953-480E-BFFB-BAB7827B8101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281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其他待補充項目，若無可免填。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12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93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eaLnBrk="1" hangingPunct="1">
              <a:buFont typeface="Wingdings" pitchFamily="2" charset="2"/>
              <a:buNone/>
            </a:pPr>
            <a:endParaRPr lang="en-US" altLang="zh-TW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zh-TW" altLang="en-US" sz="6000" dirty="0" smtClean="0">
                <a:solidFill>
                  <a:srgbClr val="FF0000"/>
                </a:solidFill>
              </a:rPr>
              <a:t>簡報結束</a:t>
            </a:r>
          </a:p>
        </p:txBody>
      </p:sp>
    </p:spTree>
    <p:extLst>
      <p:ext uri="{BB962C8B-B14F-4D97-AF65-F5344CB8AC3E}">
        <p14:creationId xmlns:p14="http://schemas.microsoft.com/office/powerpoint/2010/main" val="2697085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en-US" dirty="0" smtClean="0"/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產業面臨數位行銷問題與</a:t>
            </a:r>
            <a:r>
              <a:rPr lang="zh-TW" altLang="en-US" dirty="0" smtClean="0"/>
              <a:t>困境</a:t>
            </a:r>
            <a:endParaRPr lang="en-US" altLang="zh-TW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</a:t>
            </a:r>
            <a:r>
              <a:rPr lang="zh-TW" altLang="en-US" dirty="0" smtClean="0"/>
              <a:t>策略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數位行銷實際</a:t>
            </a:r>
            <a:r>
              <a:rPr lang="zh-TW" altLang="en-US" dirty="0" smtClean="0"/>
              <a:t>作法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參與廠商</a:t>
            </a:r>
            <a:r>
              <a:rPr lang="zh-TW" altLang="en-US" dirty="0" smtClean="0"/>
              <a:t>原則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執行單位</a:t>
            </a:r>
            <a:r>
              <a:rPr lang="zh-TW" altLang="en-US" dirty="0" smtClean="0"/>
              <a:t>過往實績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經費</a:t>
            </a:r>
            <a:r>
              <a:rPr lang="zh-TW" altLang="en-US" dirty="0" smtClean="0"/>
              <a:t>編列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人力運用</a:t>
            </a:r>
            <a:r>
              <a:rPr lang="zh-TW" altLang="en-US" dirty="0" smtClean="0"/>
              <a:t>情形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/>
              <a:t>執行時程</a:t>
            </a:r>
            <a:r>
              <a:rPr lang="zh-TW" altLang="en-US" dirty="0" smtClean="0"/>
              <a:t>規劃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dirty="0"/>
              <a:t>預期效益與價值</a:t>
            </a:r>
            <a:r>
              <a:rPr lang="zh-TW" altLang="zh-TW" dirty="0" smtClean="0"/>
              <a:t>創造</a:t>
            </a:r>
            <a:endParaRPr lang="en-US" altLang="zh-TW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其他</a:t>
            </a:r>
          </a:p>
        </p:txBody>
      </p:sp>
      <p:sp>
        <p:nvSpPr>
          <p:cNvPr id="10244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8D460E-D51D-410A-8947-F0C620C54437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4083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1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021262"/>
          </a:xfrm>
        </p:spPr>
        <p:txBody>
          <a:bodyPr/>
          <a:lstStyle/>
          <a:p>
            <a:r>
              <a:rPr lang="zh-TW" altLang="en-US" dirty="0" smtClean="0"/>
              <a:t>包含財務面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廣告成本、資金</a:t>
            </a:r>
            <a:r>
              <a:rPr lang="en-US" altLang="zh-TW" dirty="0" smtClean="0"/>
              <a:t>)</a:t>
            </a:r>
            <a:r>
              <a:rPr lang="zh-TW" altLang="en-US" dirty="0" smtClean="0"/>
              <a:t>、執行面</a:t>
            </a:r>
            <a:r>
              <a:rPr lang="en-US" altLang="zh-TW" dirty="0" smtClean="0"/>
              <a:t>(</a:t>
            </a:r>
            <a:r>
              <a:rPr lang="zh-TW" altLang="en-US" dirty="0" smtClean="0"/>
              <a:t>工具選擇、專業人才、內容效果</a:t>
            </a:r>
            <a:r>
              <a:rPr lang="en-US" altLang="zh-TW" dirty="0" smtClean="0"/>
              <a:t>)</a:t>
            </a:r>
            <a:r>
              <a:rPr lang="zh-TW" altLang="en-US" dirty="0" smtClean="0"/>
              <a:t>或其他挑戰等。</a:t>
            </a:r>
            <a:endParaRPr lang="en-US" altLang="zh-TW" dirty="0" smtClean="0"/>
          </a:p>
        </p:txBody>
      </p:sp>
      <p:sp>
        <p:nvSpPr>
          <p:cNvPr id="14339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產業面臨數位行銷問題</a:t>
            </a:r>
            <a:r>
              <a:rPr lang="zh-TW" altLang="en-US" dirty="0" smtClean="0"/>
              <a:t>與困境</a:t>
            </a: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6A757-55F7-449D-BD95-FC21B6B265F0}" type="slidenum">
              <a:rPr lang="en-US" altLang="zh-TW" sz="1000">
                <a:solidFill>
                  <a:srgbClr val="000000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000">
              <a:solidFill>
                <a:srgbClr val="000000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726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提出協助廠商之數位行銷策略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數位行銷策略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AB29-18F5-42C4-AF6B-0F6EAA9EC901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6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51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提出協助廠商之</a:t>
            </a:r>
            <a:r>
              <a:rPr lang="zh-TW" altLang="en-US" dirty="0" smtClean="0"/>
              <a:t>數位行銷方法</a:t>
            </a:r>
            <a:r>
              <a:rPr lang="en-US" altLang="zh-TW" dirty="0" smtClean="0"/>
              <a:t>(</a:t>
            </a:r>
            <a:r>
              <a:rPr lang="zh-TW" altLang="en-US" dirty="0" smtClean="0"/>
              <a:t>需使用</a:t>
            </a:r>
            <a:r>
              <a:rPr lang="en-US" altLang="zh-TW" dirty="0" smtClean="0"/>
              <a:t>2</a:t>
            </a:r>
            <a:r>
              <a:rPr lang="zh-TW" altLang="en-US" dirty="0" smtClean="0"/>
              <a:t>種以上數位行銷工具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數位</a:t>
            </a:r>
            <a:r>
              <a:rPr lang="zh-TW" altLang="en-US" dirty="0" smtClean="0"/>
              <a:t>行銷實際作法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文字方塊 6"/>
          <p:cNvSpPr txBox="1">
            <a:spLocks noChangeArrowheads="1"/>
          </p:cNvSpPr>
          <p:nvPr/>
        </p:nvSpPr>
        <p:spPr bwMode="auto">
          <a:xfrm>
            <a:off x="6300192" y="6226279"/>
            <a:ext cx="1877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*若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</a:t>
            </a:r>
            <a:r>
              <a:rPr kumimoji="1" lang="zh-TW" altLang="en-US" sz="1200" dirty="0" smtClean="0">
                <a:solidFill>
                  <a:prstClr val="black"/>
                </a:solidFill>
                <a:latin typeface="標楷體" pitchFamily="65" charset="-120"/>
              </a:rPr>
              <a:t>自行增列</a:t>
            </a:r>
            <a:endParaRPr kumimoji="1" lang="zh-TW" altLang="en-US" sz="1200" dirty="0">
              <a:solidFill>
                <a:prstClr val="black"/>
              </a:solidFill>
              <a:latin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82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請提出</a:t>
            </a:r>
            <a:r>
              <a:rPr lang="en-US" altLang="zh-TW" dirty="0" smtClean="0"/>
              <a:t>20</a:t>
            </a:r>
            <a:r>
              <a:rPr lang="zh-TW" altLang="en-US" dirty="0" smtClean="0"/>
              <a:t>家廠商參與及挑選原則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參與廠商原則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6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566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提出過往整合廠商能力之實例，說明足以勝任本案。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執行單位過往</a:t>
            </a:r>
            <a:r>
              <a:rPr lang="zh-TW" altLang="en-US" dirty="0"/>
              <a:t>實績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7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6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請依「</a:t>
            </a:r>
            <a:r>
              <a:rPr lang="en-US" altLang="zh-TW" dirty="0" smtClean="0"/>
              <a:t>110</a:t>
            </a:r>
            <a:r>
              <a:rPr lang="zh-TW" altLang="zh-TW" dirty="0"/>
              <a:t>年</a:t>
            </a:r>
            <a:r>
              <a:rPr lang="zh-HK" altLang="zh-TW" dirty="0"/>
              <a:t>數位行銷輔導</a:t>
            </a:r>
            <a:r>
              <a:rPr lang="zh-TW" altLang="zh-TW" dirty="0" smtClean="0"/>
              <a:t>計畫會計</a:t>
            </a:r>
            <a:r>
              <a:rPr lang="zh-TW" altLang="zh-TW" dirty="0"/>
              <a:t>作業報核</a:t>
            </a:r>
            <a:r>
              <a:rPr lang="zh-TW" altLang="zh-TW" dirty="0" smtClean="0"/>
              <a:t>說明</a:t>
            </a:r>
            <a:r>
              <a:rPr lang="zh-TW" altLang="en-US" dirty="0" smtClean="0"/>
              <a:t>」編列執行經費。</a:t>
            </a:r>
            <a:endParaRPr lang="en-US" altLang="zh-TW" dirty="0" smtClean="0"/>
          </a:p>
          <a:p>
            <a:r>
              <a:rPr lang="en-US" altLang="zh-TW" sz="2000" dirty="0" smtClean="0"/>
              <a:t>*</a:t>
            </a:r>
            <a:r>
              <a:rPr lang="zh-TW" altLang="zh-TW" sz="2000" dirty="0"/>
              <a:t>申請單位</a:t>
            </a:r>
            <a:r>
              <a:rPr lang="en-US" altLang="zh-TW" sz="2000" dirty="0"/>
              <a:t>(</a:t>
            </a:r>
            <a:r>
              <a:rPr lang="zh-TW" altLang="zh-TW" sz="2000" dirty="0"/>
              <a:t>公、協會</a:t>
            </a:r>
            <a:r>
              <a:rPr lang="en-US" altLang="zh-TW" sz="2000" dirty="0"/>
              <a:t>)</a:t>
            </a:r>
            <a:r>
              <a:rPr lang="zh-TW" altLang="zh-TW" sz="2000" dirty="0"/>
              <a:t>須分攤部分所需推動經費，分攤費用占總計畫經費至少</a:t>
            </a:r>
            <a:r>
              <a:rPr lang="en-US" altLang="zh-TW" sz="2000" dirty="0"/>
              <a:t>1</a:t>
            </a:r>
            <a:r>
              <a:rPr lang="zh-TW" altLang="zh-TW" sz="2000" dirty="0"/>
              <a:t>成</a:t>
            </a:r>
            <a:r>
              <a:rPr lang="en-US" altLang="zh-TW" sz="2000" dirty="0"/>
              <a:t>(</a:t>
            </a:r>
            <a:r>
              <a:rPr lang="zh-TW" altLang="zh-TW" sz="2000" dirty="0"/>
              <a:t>含以上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，請列明輔導與分攤之費用別與佔比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經費編列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18E3F-633A-4602-A65A-A4CA5D38471B}" type="slidenum">
              <a:rPr lang="en-US" altLang="zh-TW" smtClean="0">
                <a:solidFill>
                  <a:prstClr val="black"/>
                </a:solidFill>
              </a:rPr>
              <a:pPr/>
              <a:t>8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人力運用情形</a:t>
            </a:r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500687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人力投入情形（</a:t>
            </a:r>
            <a:r>
              <a:rPr lang="en-US" altLang="zh-TW" dirty="0" smtClean="0"/>
              <a:t>YY/MM-YY/MM</a:t>
            </a:r>
            <a:r>
              <a:rPr lang="zh-TW" altLang="en-US" dirty="0" smtClean="0"/>
              <a:t>）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976654"/>
              </p:ext>
            </p:extLst>
          </p:nvPr>
        </p:nvGraphicFramePr>
        <p:xfrm>
          <a:off x="428625" y="1500188"/>
          <a:ext cx="8175822" cy="1644461"/>
        </p:xfrm>
        <a:graphic>
          <a:graphicData uri="http://schemas.openxmlformats.org/drawingml/2006/table">
            <a:tbl>
              <a:tblPr/>
              <a:tblGrid>
                <a:gridCol w="945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64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74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82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2723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1825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1825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921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1825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670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657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參與人員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最高學歷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合計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27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張三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李四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1(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註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2)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0.8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5.3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王五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xxxxx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8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5769" name="文字方塊 6"/>
          <p:cNvSpPr txBox="1">
            <a:spLocks noChangeArrowheads="1"/>
          </p:cNvSpPr>
          <p:nvPr/>
        </p:nvSpPr>
        <p:spPr bwMode="auto">
          <a:xfrm>
            <a:off x="6156176" y="5445224"/>
            <a:ext cx="2492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*以上表格若不敷使用</a:t>
            </a:r>
            <a:r>
              <a:rPr kumimoji="1" lang="en-US" altLang="zh-TW" sz="1200" dirty="0">
                <a:solidFill>
                  <a:prstClr val="black"/>
                </a:solidFill>
                <a:latin typeface="標楷體" pitchFamily="65" charset="-120"/>
              </a:rPr>
              <a:t>,</a:t>
            </a:r>
            <a:r>
              <a:rPr kumimoji="1" lang="zh-TW" altLang="en-US" sz="1200" dirty="0">
                <a:solidFill>
                  <a:prstClr val="black"/>
                </a:solidFill>
                <a:latin typeface="標楷體" pitchFamily="65" charset="-120"/>
              </a:rPr>
              <a:t>請自行調整</a:t>
            </a:r>
          </a:p>
        </p:txBody>
      </p:sp>
      <p:sp>
        <p:nvSpPr>
          <p:cNvPr id="25771" name="投影片編號版面配置區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D1BCC9-CDA6-46E7-B3ED-3610884CF210}" type="slidenum">
              <a:rPr lang="en-US" altLang="zh-TW" sz="1000">
                <a:solidFill>
                  <a:prstClr val="black"/>
                </a:solidFill>
                <a:ea typeface="新細明體" charset="-12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TW" sz="1000">
              <a:solidFill>
                <a:prstClr val="black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39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351</Words>
  <Application>Microsoft Office PowerPoint</Application>
  <PresentationFormat>如螢幕大小 (4:3)</PresentationFormat>
  <Paragraphs>116</Paragraphs>
  <Slides>13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5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1_Office 佈景主題</vt:lpstr>
      <vt:lpstr>Office 佈景主題</vt:lpstr>
      <vt:lpstr>2_Office 佈景主題</vt:lpstr>
      <vt:lpstr>3_Office 佈景主題</vt:lpstr>
      <vt:lpstr>4_Office 佈景主題</vt:lpstr>
      <vt:lpstr>　　經濟部國際貿易局      智慧機械海外推廣計畫-數位行銷輔導  　提案申請簡報  </vt:lpstr>
      <vt:lpstr>目錄</vt:lpstr>
      <vt:lpstr>產業面臨數位行銷問題與困境</vt:lpstr>
      <vt:lpstr>數位行銷策略</vt:lpstr>
      <vt:lpstr>數位行銷實際作法</vt:lpstr>
      <vt:lpstr>參與廠商原則</vt:lpstr>
      <vt:lpstr>執行單位過往實績</vt:lpstr>
      <vt:lpstr>經費編列</vt:lpstr>
      <vt:lpstr>人力運用情形</vt:lpstr>
      <vt:lpstr>執行時程規劃</vt:lpstr>
      <vt:lpstr>預期效益與價值創造</vt:lpstr>
      <vt:lpstr>其他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吳盈潔</dc:creator>
  <cp:lastModifiedBy>梅承惠</cp:lastModifiedBy>
  <cp:revision>31</cp:revision>
  <dcterms:created xsi:type="dcterms:W3CDTF">2021-04-21T02:56:40Z</dcterms:created>
  <dcterms:modified xsi:type="dcterms:W3CDTF">2021-06-01T09:28:59Z</dcterms:modified>
</cp:coreProperties>
</file>