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2.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02" r:id="rId2"/>
    <p:sldMasterId id="2147483907" r:id="rId3"/>
    <p:sldMasterId id="2147483912" r:id="rId4"/>
    <p:sldMasterId id="2147483917" r:id="rId5"/>
    <p:sldMasterId id="2147483933" r:id="rId6"/>
    <p:sldMasterId id="2147483950" r:id="rId7"/>
    <p:sldMasterId id="2147483976" r:id="rId8"/>
    <p:sldMasterId id="2147484001" r:id="rId9"/>
    <p:sldMasterId id="2147484014" r:id="rId10"/>
    <p:sldMasterId id="2147484028" r:id="rId11"/>
    <p:sldMasterId id="2147484042" r:id="rId12"/>
    <p:sldMasterId id="2147484056" r:id="rId13"/>
    <p:sldMasterId id="2147484068" r:id="rId14"/>
  </p:sldMasterIdLst>
  <p:notesMasterIdLst>
    <p:notesMasterId r:id="rId97"/>
  </p:notesMasterIdLst>
  <p:handoutMasterIdLst>
    <p:handoutMasterId r:id="rId98"/>
  </p:handoutMasterIdLst>
  <p:sldIdLst>
    <p:sldId id="894" r:id="rId15"/>
    <p:sldId id="1249" r:id="rId16"/>
    <p:sldId id="1247" r:id="rId17"/>
    <p:sldId id="1250" r:id="rId18"/>
    <p:sldId id="1097" r:id="rId19"/>
    <p:sldId id="1050" r:id="rId20"/>
    <p:sldId id="1100" r:id="rId21"/>
    <p:sldId id="1103" r:id="rId22"/>
    <p:sldId id="1104" r:id="rId23"/>
    <p:sldId id="1251" r:id="rId24"/>
    <p:sldId id="1243" r:id="rId25"/>
    <p:sldId id="1244" r:id="rId26"/>
    <p:sldId id="1099" r:id="rId27"/>
    <p:sldId id="1098" r:id="rId28"/>
    <p:sldId id="1105" r:id="rId29"/>
    <p:sldId id="1106" r:id="rId30"/>
    <p:sldId id="1101" r:id="rId31"/>
    <p:sldId id="1102" r:id="rId32"/>
    <p:sldId id="1057" r:id="rId33"/>
    <p:sldId id="1173" r:id="rId34"/>
    <p:sldId id="1174" r:id="rId35"/>
    <p:sldId id="1245" r:id="rId36"/>
    <p:sldId id="1176" r:id="rId37"/>
    <p:sldId id="1177" r:id="rId38"/>
    <p:sldId id="1178" r:id="rId39"/>
    <p:sldId id="1179" r:id="rId40"/>
    <p:sldId id="1180" r:id="rId41"/>
    <p:sldId id="1181" r:id="rId42"/>
    <p:sldId id="1182" r:id="rId43"/>
    <p:sldId id="1183" r:id="rId44"/>
    <p:sldId id="1184" r:id="rId45"/>
    <p:sldId id="1189" r:id="rId46"/>
    <p:sldId id="1252" r:id="rId47"/>
    <p:sldId id="1253" r:id="rId48"/>
    <p:sldId id="1240" r:id="rId49"/>
    <p:sldId id="1242" r:id="rId50"/>
    <p:sldId id="1239" r:id="rId51"/>
    <p:sldId id="1241" r:id="rId52"/>
    <p:sldId id="1238" r:id="rId53"/>
    <p:sldId id="1296" r:id="rId54"/>
    <p:sldId id="1297" r:id="rId55"/>
    <p:sldId id="1298" r:id="rId56"/>
    <p:sldId id="1299" r:id="rId57"/>
    <p:sldId id="1300" r:id="rId58"/>
    <p:sldId id="1301" r:id="rId59"/>
    <p:sldId id="1302" r:id="rId60"/>
    <p:sldId id="1303" r:id="rId61"/>
    <p:sldId id="1304" r:id="rId62"/>
    <p:sldId id="1305" r:id="rId63"/>
    <p:sldId id="1306" r:id="rId64"/>
    <p:sldId id="1307" r:id="rId65"/>
    <p:sldId id="1308" r:id="rId66"/>
    <p:sldId id="1309" r:id="rId67"/>
    <p:sldId id="1310" r:id="rId68"/>
    <p:sldId id="1311" r:id="rId69"/>
    <p:sldId id="1312" r:id="rId70"/>
    <p:sldId id="1313" r:id="rId71"/>
    <p:sldId id="1314" r:id="rId72"/>
    <p:sldId id="1315" r:id="rId73"/>
    <p:sldId id="1210" r:id="rId74"/>
    <p:sldId id="1283" r:id="rId75"/>
    <p:sldId id="1284" r:id="rId76"/>
    <p:sldId id="1285" r:id="rId77"/>
    <p:sldId id="1286" r:id="rId78"/>
    <p:sldId id="1287" r:id="rId79"/>
    <p:sldId id="1288" r:id="rId80"/>
    <p:sldId id="1289" r:id="rId81"/>
    <p:sldId id="1290" r:id="rId82"/>
    <p:sldId id="1291" r:id="rId83"/>
    <p:sldId id="1292" r:id="rId84"/>
    <p:sldId id="1293" r:id="rId85"/>
    <p:sldId id="1294" r:id="rId86"/>
    <p:sldId id="1295" r:id="rId87"/>
    <p:sldId id="1274" r:id="rId88"/>
    <p:sldId id="1275" r:id="rId89"/>
    <p:sldId id="1276" r:id="rId90"/>
    <p:sldId id="1277" r:id="rId91"/>
    <p:sldId id="1278" r:id="rId92"/>
    <p:sldId id="1279" r:id="rId93"/>
    <p:sldId id="1280" r:id="rId94"/>
    <p:sldId id="1281" r:id="rId95"/>
    <p:sldId id="1282" r:id="rId96"/>
  </p:sldIdLst>
  <p:sldSz cx="10045700" cy="6858000"/>
  <p:notesSz cx="6797675" cy="98726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E05FF2B-44E7-4015-9346-214569BCFCA5}">
          <p14:sldIdLst>
            <p14:sldId id="894"/>
            <p14:sldId id="1249"/>
            <p14:sldId id="1247"/>
            <p14:sldId id="1250"/>
            <p14:sldId id="1097"/>
            <p14:sldId id="1050"/>
            <p14:sldId id="1100"/>
            <p14:sldId id="1103"/>
            <p14:sldId id="1104"/>
            <p14:sldId id="1251"/>
            <p14:sldId id="1243"/>
            <p14:sldId id="1244"/>
            <p14:sldId id="1099"/>
            <p14:sldId id="1098"/>
            <p14:sldId id="1105"/>
            <p14:sldId id="1106"/>
            <p14:sldId id="1101"/>
            <p14:sldId id="1102"/>
            <p14:sldId id="1057"/>
            <p14:sldId id="1173"/>
            <p14:sldId id="1174"/>
            <p14:sldId id="1245"/>
            <p14:sldId id="1176"/>
            <p14:sldId id="1177"/>
            <p14:sldId id="1178"/>
            <p14:sldId id="1179"/>
            <p14:sldId id="1180"/>
            <p14:sldId id="1181"/>
            <p14:sldId id="1182"/>
            <p14:sldId id="1183"/>
            <p14:sldId id="1184"/>
            <p14:sldId id="1189"/>
            <p14:sldId id="1252"/>
            <p14:sldId id="1253"/>
            <p14:sldId id="1240"/>
            <p14:sldId id="1242"/>
            <p14:sldId id="1239"/>
            <p14:sldId id="1241"/>
            <p14:sldId id="1238"/>
            <p14:sldId id="1296"/>
            <p14:sldId id="1297"/>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15"/>
            <p14:sldId id="1210"/>
            <p14:sldId id="1283"/>
            <p14:sldId id="1284"/>
            <p14:sldId id="1285"/>
            <p14:sldId id="1286"/>
            <p14:sldId id="1287"/>
            <p14:sldId id="1288"/>
            <p14:sldId id="1289"/>
            <p14:sldId id="1290"/>
            <p14:sldId id="1291"/>
            <p14:sldId id="1292"/>
            <p14:sldId id="1293"/>
            <p14:sldId id="1294"/>
            <p14:sldId id="1295"/>
            <p14:sldId id="1274"/>
            <p14:sldId id="1275"/>
            <p14:sldId id="1276"/>
            <p14:sldId id="1277"/>
            <p14:sldId id="1278"/>
            <p14:sldId id="1279"/>
            <p14:sldId id="1280"/>
            <p14:sldId id="1281"/>
            <p14:sldId id="1282"/>
          </p14:sldIdLst>
        </p14:section>
      </p14:sectionLst>
    </p:ext>
    <p:ext uri="{EFAFB233-063F-42B5-8137-9DF3F51BA10A}">
      <p15:sldGuideLst xmlns:p15="http://schemas.microsoft.com/office/powerpoint/2012/main" xmlns="">
        <p15:guide id="1" orient="horz">
          <p15:clr>
            <a:srgbClr val="A4A3A4"/>
          </p15:clr>
        </p15:guide>
        <p15:guide id="3" orient="horz" pos="2704" userDrawn="1">
          <p15:clr>
            <a:srgbClr val="A4A3A4"/>
          </p15:clr>
        </p15:guide>
        <p15:guide id="4" pos="3164">
          <p15:clr>
            <a:srgbClr val="A4A3A4"/>
          </p15:clr>
        </p15:guide>
        <p15:guide id="5" orient="horz" pos="2115">
          <p15:clr>
            <a:srgbClr val="A4A3A4"/>
          </p15:clr>
        </p15:guide>
        <p15:guide id="6" orient="horz" pos="2160">
          <p15:clr>
            <a:srgbClr val="A4A3A4"/>
          </p15:clr>
        </p15:guide>
      </p15:sldGuideLst>
    </p:ext>
    <p:ext uri="{2D200454-40CA-4A62-9FC3-DE9A4176ACB9}">
      <p15:notesGuideLst xmlns:p15="http://schemas.microsoft.com/office/powerpoint/2012/main" xmlns="">
        <p15:guide id="1" orient="horz" pos="3114" userDrawn="1">
          <p15:clr>
            <a:srgbClr val="A4A3A4"/>
          </p15:clr>
        </p15:guide>
        <p15:guide id="2" pos="2185" userDrawn="1">
          <p15:clr>
            <a:srgbClr val="A4A3A4"/>
          </p15:clr>
        </p15:guide>
        <p15:guide id="3" orient="horz" pos="3093" userDrawn="1">
          <p15:clr>
            <a:srgbClr val="A4A3A4"/>
          </p15:clr>
        </p15:guide>
        <p15:guide id="4" pos="2183" userDrawn="1">
          <p15:clr>
            <a:srgbClr val="A4A3A4"/>
          </p15:clr>
        </p15:guide>
        <p15:guide id="5" orient="horz" pos="3131" userDrawn="1">
          <p15:clr>
            <a:srgbClr val="A4A3A4"/>
          </p15:clr>
        </p15:guide>
        <p15:guide id="6" orient="horz" pos="3110" userDrawn="1">
          <p15:clr>
            <a:srgbClr val="A4A3A4"/>
          </p15:clr>
        </p15:guide>
        <p15:guide id="7" pos="2144" userDrawn="1">
          <p15:clr>
            <a:srgbClr val="A4A3A4"/>
          </p15:clr>
        </p15:guide>
        <p15:guide id="8"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FF00"/>
    <a:srgbClr val="99FF66"/>
    <a:srgbClr val="FF9900"/>
    <a:srgbClr val="FFFF99"/>
    <a:srgbClr val="333399"/>
    <a:srgbClr val="0000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2" autoAdjust="0"/>
    <p:restoredTop sz="96966" autoAdjust="0"/>
  </p:normalViewPr>
  <p:slideViewPr>
    <p:cSldViewPr showGuides="1">
      <p:cViewPr>
        <p:scale>
          <a:sx n="110" d="100"/>
          <a:sy n="110" d="100"/>
        </p:scale>
        <p:origin x="-1220" y="-100"/>
      </p:cViewPr>
      <p:guideLst>
        <p:guide orient="horz"/>
        <p:guide orient="horz" pos="2704"/>
        <p:guide orient="horz" pos="2115"/>
        <p:guide orient="horz" pos="2160"/>
        <p:guide pos="316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38"/>
    </p:cViewPr>
  </p:sorterViewPr>
  <p:notesViewPr>
    <p:cSldViewPr>
      <p:cViewPr varScale="1">
        <p:scale>
          <a:sx n="54" d="100"/>
          <a:sy n="54" d="100"/>
        </p:scale>
        <p:origin x="-2940" y="-96"/>
      </p:cViewPr>
      <p:guideLst>
        <p:guide orient="horz" pos="3114"/>
        <p:guide orient="horz" pos="3093"/>
        <p:guide orient="horz" pos="3131"/>
        <p:guide orient="horz" pos="3110"/>
        <p:guide pos="2185"/>
        <p:guide pos="2183"/>
        <p:guide pos="2144"/>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C18DA-5126-4158-ADE4-5323ED71AE29}" type="doc">
      <dgm:prSet loTypeId="urn:microsoft.com/office/officeart/2005/8/layout/hProcess7#1" loCatId="list" qsTypeId="urn:microsoft.com/office/officeart/2005/8/quickstyle/simple1" qsCatId="simple" csTypeId="urn:microsoft.com/office/officeart/2005/8/colors/accent3_5" csCatId="accent3" phldr="1"/>
      <dgm:spPr/>
      <dgm:t>
        <a:bodyPr/>
        <a:lstStyle/>
        <a:p>
          <a:endParaRPr lang="zh-TW" altLang="en-US"/>
        </a:p>
      </dgm:t>
    </dgm:pt>
    <dgm:pt modelId="{B90D3312-FD1B-45EB-B765-B122A7296820}">
      <dgm:prSet phldrT="[文字]" custT="1"/>
      <dgm:spPr>
        <a:solidFill>
          <a:srgbClr val="CCFFCC">
            <a:alpha val="90000"/>
          </a:srgbClr>
        </a:solidFill>
      </dgm:spPr>
      <dgm:t>
        <a:bodyPr/>
        <a:lstStyle/>
        <a:p>
          <a:r>
            <a:rPr lang="zh-TW" altLang="en-US" sz="2100" b="1" spc="600" dirty="0" smtClean="0">
              <a:solidFill>
                <a:schemeClr val="tx1"/>
              </a:solidFill>
              <a:latin typeface="微軟正黑體" panose="020B0604030504040204" pitchFamily="34" charset="-120"/>
              <a:ea typeface="微軟正黑體" panose="020B0604030504040204" pitchFamily="34" charset="-120"/>
            </a:rPr>
            <a:t>              </a:t>
          </a:r>
          <a:endParaRPr lang="zh-TW" altLang="en-US" sz="2100" b="1" dirty="0"/>
        </a:p>
      </dgm:t>
    </dgm:pt>
    <dgm:pt modelId="{2C9FC40E-8EDC-4A71-92A0-7E12C906DADA}" type="parTrans" cxnId="{7A55B03F-99F3-47CB-B90B-3C4718B1EB50}">
      <dgm:prSet/>
      <dgm:spPr/>
      <dgm:t>
        <a:bodyPr/>
        <a:lstStyle/>
        <a:p>
          <a:endParaRPr lang="zh-TW" altLang="en-US"/>
        </a:p>
      </dgm:t>
    </dgm:pt>
    <dgm:pt modelId="{2869482A-C0EB-448B-BEB4-D80811822134}" type="sibTrans" cxnId="{7A55B03F-99F3-47CB-B90B-3C4718B1EB50}">
      <dgm:prSet/>
      <dgm:spPr/>
      <dgm:t>
        <a:bodyPr/>
        <a:lstStyle/>
        <a:p>
          <a:endParaRPr lang="zh-TW" altLang="en-US"/>
        </a:p>
      </dgm:t>
    </dgm:pt>
    <dgm:pt modelId="{D978CB47-67A7-424F-9CF3-DB52E2C8DDED}">
      <dgm:prSet phldrT="[文字]" custT="1"/>
      <dgm:spPr/>
      <dgm:t>
        <a:bodyPr/>
        <a:lstStyle/>
        <a:p>
          <a:pPr marL="72000" algn="just">
            <a:spcAft>
              <a:spcPts val="0"/>
            </a:spcAft>
          </a:pPr>
          <a:endParaRPr kumimoji="1" lang="zh-TW" altLang="en-US" sz="50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6FDB062B-9E02-414B-BA18-13A528DA04DB}" type="parTrans" cxnId="{DBCFD0F7-519B-4007-9E74-58146EF3568B}">
      <dgm:prSet/>
      <dgm:spPr/>
      <dgm:t>
        <a:bodyPr/>
        <a:lstStyle/>
        <a:p>
          <a:endParaRPr lang="zh-TW" altLang="en-US"/>
        </a:p>
      </dgm:t>
    </dgm:pt>
    <dgm:pt modelId="{46D0E695-7311-471B-ADC0-41BCBF172EB6}" type="sibTrans" cxnId="{DBCFD0F7-519B-4007-9E74-58146EF3568B}">
      <dgm:prSet/>
      <dgm:spPr/>
      <dgm:t>
        <a:bodyPr/>
        <a:lstStyle/>
        <a:p>
          <a:endParaRPr lang="zh-TW" altLang="en-US"/>
        </a:p>
      </dgm:t>
    </dgm:pt>
    <dgm:pt modelId="{3E041DBE-ED2E-4271-9436-6C78DCFF70D5}">
      <dgm:prSet phldrT="[文字]" custT="1"/>
      <dgm:spPr>
        <a:solidFill>
          <a:schemeClr val="accent2">
            <a:lumMod val="40000"/>
            <a:lumOff val="60000"/>
            <a:alpha val="76667"/>
          </a:schemeClr>
        </a:solidFill>
      </dgm:spPr>
      <dgm:t>
        <a:bodyPr/>
        <a:lstStyle/>
        <a:p>
          <a:endParaRPr kumimoji="1" lang="zh-TW" altLang="en-US" sz="21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7A9503B9-606A-456A-BD04-CC99DA08C58E}" type="parTrans" cxnId="{A97CA4B8-4BF9-42E3-8DD9-A9966EF54CB5}">
      <dgm:prSet/>
      <dgm:spPr/>
      <dgm:t>
        <a:bodyPr/>
        <a:lstStyle/>
        <a:p>
          <a:endParaRPr lang="zh-TW" altLang="en-US"/>
        </a:p>
      </dgm:t>
    </dgm:pt>
    <dgm:pt modelId="{E52B467F-73C9-4B18-9C09-33B578AA5103}" type="sibTrans" cxnId="{A97CA4B8-4BF9-42E3-8DD9-A9966EF54CB5}">
      <dgm:prSet/>
      <dgm:spPr/>
      <dgm:t>
        <a:bodyPr/>
        <a:lstStyle/>
        <a:p>
          <a:endParaRPr lang="zh-TW" altLang="en-US"/>
        </a:p>
      </dgm:t>
    </dgm:pt>
    <dgm:pt modelId="{9F93BCBD-AB76-46D9-A222-9C2B3CD33B8B}">
      <dgm:prSet phldrT="[文字]"/>
      <dgm:spPr/>
      <dgm:t>
        <a:bodyPr/>
        <a:lstStyle/>
        <a:p>
          <a:endParaRPr lang="zh-TW" altLang="en-US" dirty="0"/>
        </a:p>
      </dgm:t>
    </dgm:pt>
    <dgm:pt modelId="{DF246138-AF8E-4333-8043-0F4361E33215}" type="parTrans" cxnId="{E92CA4D6-5C87-4A81-836E-EB8D15D3FB28}">
      <dgm:prSet/>
      <dgm:spPr/>
      <dgm:t>
        <a:bodyPr/>
        <a:lstStyle/>
        <a:p>
          <a:endParaRPr lang="zh-TW" altLang="en-US"/>
        </a:p>
      </dgm:t>
    </dgm:pt>
    <dgm:pt modelId="{537B5810-2D4B-4ED7-B6A8-4BA422AC256F}" type="sibTrans" cxnId="{E92CA4D6-5C87-4A81-836E-EB8D15D3FB28}">
      <dgm:prSet/>
      <dgm:spPr/>
      <dgm:t>
        <a:bodyPr/>
        <a:lstStyle/>
        <a:p>
          <a:endParaRPr lang="zh-TW" altLang="en-US"/>
        </a:p>
      </dgm:t>
    </dgm:pt>
    <dgm:pt modelId="{8073E9D4-F81A-483B-B1F9-EF28A3C5190D}">
      <dgm:prSet phldrT="[文字]"/>
      <dgm:spPr>
        <a:solidFill>
          <a:srgbClr val="FFFFCC">
            <a:alpha val="76667"/>
          </a:srgbClr>
        </a:solidFill>
      </dgm:spPr>
      <dgm:t>
        <a:bodyPr vert="eaVert"/>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5498C383-9657-4F54-92A5-2EFC651B1808}" type="parTrans" cxnId="{5FD71AE0-2501-4E79-9C66-64C590E0AAF7}">
      <dgm:prSet/>
      <dgm:spPr/>
      <dgm:t>
        <a:bodyPr/>
        <a:lstStyle/>
        <a:p>
          <a:endParaRPr lang="zh-TW" altLang="en-US"/>
        </a:p>
      </dgm:t>
    </dgm:pt>
    <dgm:pt modelId="{0FB21BE3-9216-43F3-B3CE-ABBAB51650DD}" type="sibTrans" cxnId="{5FD71AE0-2501-4E79-9C66-64C590E0AAF7}">
      <dgm:prSet/>
      <dgm:spPr/>
      <dgm:t>
        <a:bodyPr/>
        <a:lstStyle/>
        <a:p>
          <a:endParaRPr lang="zh-TW" altLang="en-US"/>
        </a:p>
      </dgm:t>
    </dgm:pt>
    <dgm:pt modelId="{1B17BBD0-F996-4C92-8DBB-0CD311B5C019}">
      <dgm:prSet phldrT="[文字]"/>
      <dgm:spPr>
        <a:solidFill>
          <a:schemeClr val="accent4">
            <a:lumMod val="40000"/>
            <a:lumOff val="60000"/>
            <a:alpha val="76667"/>
          </a:schemeClr>
        </a:solidFill>
      </dgm:spPr>
      <dgm:t>
        <a:bodyPr/>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971570DF-1127-4755-895E-5BEDCBCA94AF}" type="parTrans" cxnId="{46683C2A-551F-426A-B6F5-CC8FE2D2FDBB}">
      <dgm:prSet/>
      <dgm:spPr/>
      <dgm:t>
        <a:bodyPr/>
        <a:lstStyle/>
        <a:p>
          <a:endParaRPr lang="zh-TW" altLang="en-US"/>
        </a:p>
      </dgm:t>
    </dgm:pt>
    <dgm:pt modelId="{A8AA3851-CC72-4B35-A051-097D354EC195}" type="sibTrans" cxnId="{46683C2A-551F-426A-B6F5-CC8FE2D2FDBB}">
      <dgm:prSet/>
      <dgm:spPr/>
      <dgm:t>
        <a:bodyPr/>
        <a:lstStyle/>
        <a:p>
          <a:endParaRPr lang="zh-TW" altLang="en-US"/>
        </a:p>
      </dgm:t>
    </dgm:pt>
    <dgm:pt modelId="{537CAF8A-8D1D-4CB0-A33D-144D219613EF}" type="pres">
      <dgm:prSet presAssocID="{E3FC18DA-5126-4158-ADE4-5323ED71AE29}" presName="Name0" presStyleCnt="0">
        <dgm:presLayoutVars>
          <dgm:dir/>
          <dgm:animLvl val="lvl"/>
          <dgm:resizeHandles val="exact"/>
        </dgm:presLayoutVars>
      </dgm:prSet>
      <dgm:spPr/>
      <dgm:t>
        <a:bodyPr/>
        <a:lstStyle/>
        <a:p>
          <a:endParaRPr lang="zh-TW" altLang="en-US"/>
        </a:p>
      </dgm:t>
    </dgm:pt>
    <dgm:pt modelId="{54518544-AD00-4676-B3F9-F6A33E18D43C}" type="pres">
      <dgm:prSet presAssocID="{B90D3312-FD1B-45EB-B765-B122A7296820}" presName="compositeNode" presStyleCnt="0">
        <dgm:presLayoutVars>
          <dgm:bulletEnabled val="1"/>
        </dgm:presLayoutVars>
      </dgm:prSet>
      <dgm:spPr/>
    </dgm:pt>
    <dgm:pt modelId="{45A3F115-9E0D-4DE6-A12D-B02714E5129E}" type="pres">
      <dgm:prSet presAssocID="{B90D3312-FD1B-45EB-B765-B122A7296820}" presName="bgRect" presStyleLbl="node1" presStyleIdx="0" presStyleCnt="4" custScaleY="173453" custLinFactNeighborX="-85" custLinFactNeighborY="-2232"/>
      <dgm:spPr/>
      <dgm:t>
        <a:bodyPr/>
        <a:lstStyle/>
        <a:p>
          <a:endParaRPr lang="zh-TW" altLang="en-US"/>
        </a:p>
      </dgm:t>
    </dgm:pt>
    <dgm:pt modelId="{FC228B94-A462-4AE5-988E-F8A421A456F1}" type="pres">
      <dgm:prSet presAssocID="{B90D3312-FD1B-45EB-B765-B122A7296820}" presName="parentNode" presStyleLbl="node1" presStyleIdx="0" presStyleCnt="4">
        <dgm:presLayoutVars>
          <dgm:chMax val="0"/>
          <dgm:bulletEnabled val="1"/>
        </dgm:presLayoutVars>
      </dgm:prSet>
      <dgm:spPr/>
      <dgm:t>
        <a:bodyPr/>
        <a:lstStyle/>
        <a:p>
          <a:endParaRPr lang="zh-TW" altLang="en-US"/>
        </a:p>
      </dgm:t>
    </dgm:pt>
    <dgm:pt modelId="{0D4E4936-517E-4D20-A79B-F424A8EC39F1}" type="pres">
      <dgm:prSet presAssocID="{B90D3312-FD1B-45EB-B765-B122A7296820}" presName="childNode" presStyleLbl="node1" presStyleIdx="0" presStyleCnt="4">
        <dgm:presLayoutVars>
          <dgm:bulletEnabled val="1"/>
        </dgm:presLayoutVars>
      </dgm:prSet>
      <dgm:spPr/>
      <dgm:t>
        <a:bodyPr/>
        <a:lstStyle/>
        <a:p>
          <a:endParaRPr lang="zh-TW" altLang="en-US"/>
        </a:p>
      </dgm:t>
    </dgm:pt>
    <dgm:pt modelId="{9660F584-C8C0-42E9-96AF-EEA34B63440E}" type="pres">
      <dgm:prSet presAssocID="{2869482A-C0EB-448B-BEB4-D80811822134}" presName="hSp" presStyleCnt="0"/>
      <dgm:spPr/>
    </dgm:pt>
    <dgm:pt modelId="{7E9C3153-11E9-48D9-A3BB-6441B9D1306E}" type="pres">
      <dgm:prSet presAssocID="{2869482A-C0EB-448B-BEB4-D80811822134}" presName="vProcSp" presStyleCnt="0"/>
      <dgm:spPr/>
    </dgm:pt>
    <dgm:pt modelId="{B5DAE899-3537-404E-A8BB-A621589596F5}" type="pres">
      <dgm:prSet presAssocID="{2869482A-C0EB-448B-BEB4-D80811822134}" presName="vSp1" presStyleCnt="0"/>
      <dgm:spPr/>
    </dgm:pt>
    <dgm:pt modelId="{00BF9AC3-2EB9-4087-A400-F87319C53841}" type="pres">
      <dgm:prSet presAssocID="{2869482A-C0EB-448B-BEB4-D80811822134}" presName="simulatedConn" presStyleLbl="solidFgAcc1" presStyleIdx="0" presStyleCnt="3"/>
      <dgm:spPr/>
    </dgm:pt>
    <dgm:pt modelId="{21EA8D50-A5D7-4A52-8851-C3FDA9AFDAE7}" type="pres">
      <dgm:prSet presAssocID="{2869482A-C0EB-448B-BEB4-D80811822134}" presName="vSp2" presStyleCnt="0"/>
      <dgm:spPr/>
    </dgm:pt>
    <dgm:pt modelId="{5760413E-5EB9-4381-814C-FA85891D200C}" type="pres">
      <dgm:prSet presAssocID="{2869482A-C0EB-448B-BEB4-D80811822134}" presName="sibTrans" presStyleCnt="0"/>
      <dgm:spPr/>
    </dgm:pt>
    <dgm:pt modelId="{1F32B637-1253-4318-937D-B5AA6EADC646}" type="pres">
      <dgm:prSet presAssocID="{3E041DBE-ED2E-4271-9436-6C78DCFF70D5}" presName="compositeNode" presStyleCnt="0">
        <dgm:presLayoutVars>
          <dgm:bulletEnabled val="1"/>
        </dgm:presLayoutVars>
      </dgm:prSet>
      <dgm:spPr/>
    </dgm:pt>
    <dgm:pt modelId="{7DF5F39B-1374-44C8-ABBA-6F36B1732CB7}" type="pres">
      <dgm:prSet presAssocID="{3E041DBE-ED2E-4271-9436-6C78DCFF70D5}" presName="bgRect" presStyleLbl="node1" presStyleIdx="1" presStyleCnt="4" custScaleX="99235" custScaleY="173453" custLinFactNeighborX="263" custLinFactNeighborY="346"/>
      <dgm:spPr/>
      <dgm:t>
        <a:bodyPr/>
        <a:lstStyle/>
        <a:p>
          <a:endParaRPr lang="zh-TW" altLang="en-US"/>
        </a:p>
      </dgm:t>
    </dgm:pt>
    <dgm:pt modelId="{AC433176-C80B-40ED-BD55-03DA7F21632F}" type="pres">
      <dgm:prSet presAssocID="{3E041DBE-ED2E-4271-9436-6C78DCFF70D5}" presName="parentNode" presStyleLbl="node1" presStyleIdx="1" presStyleCnt="4">
        <dgm:presLayoutVars>
          <dgm:chMax val="0"/>
          <dgm:bulletEnabled val="1"/>
        </dgm:presLayoutVars>
      </dgm:prSet>
      <dgm:spPr/>
      <dgm:t>
        <a:bodyPr/>
        <a:lstStyle/>
        <a:p>
          <a:endParaRPr lang="zh-TW" altLang="en-US"/>
        </a:p>
      </dgm:t>
    </dgm:pt>
    <dgm:pt modelId="{BAE95186-68C2-4F1C-A233-67F3E5B5CCB9}" type="pres">
      <dgm:prSet presAssocID="{3E041DBE-ED2E-4271-9436-6C78DCFF70D5}" presName="childNode" presStyleLbl="node1" presStyleIdx="1" presStyleCnt="4">
        <dgm:presLayoutVars>
          <dgm:bulletEnabled val="1"/>
        </dgm:presLayoutVars>
      </dgm:prSet>
      <dgm:spPr/>
      <dgm:t>
        <a:bodyPr/>
        <a:lstStyle/>
        <a:p>
          <a:endParaRPr lang="zh-TW" altLang="en-US"/>
        </a:p>
      </dgm:t>
    </dgm:pt>
    <dgm:pt modelId="{A2DBA9B2-4D39-432F-88C4-E42167C1C0AD}" type="pres">
      <dgm:prSet presAssocID="{E52B467F-73C9-4B18-9C09-33B578AA5103}" presName="hSp" presStyleCnt="0"/>
      <dgm:spPr/>
    </dgm:pt>
    <dgm:pt modelId="{67CE9212-B151-4CB0-9FC8-EB387427D4B1}" type="pres">
      <dgm:prSet presAssocID="{E52B467F-73C9-4B18-9C09-33B578AA5103}" presName="vProcSp" presStyleCnt="0"/>
      <dgm:spPr/>
    </dgm:pt>
    <dgm:pt modelId="{792B5543-130D-424B-994C-87D63E2C0C33}" type="pres">
      <dgm:prSet presAssocID="{E52B467F-73C9-4B18-9C09-33B578AA5103}" presName="vSp1" presStyleCnt="0"/>
      <dgm:spPr/>
    </dgm:pt>
    <dgm:pt modelId="{77848125-5024-44C7-B9BF-B3015E3CC46A}" type="pres">
      <dgm:prSet presAssocID="{E52B467F-73C9-4B18-9C09-33B578AA5103}" presName="simulatedConn" presStyleLbl="solidFgAcc1" presStyleIdx="1" presStyleCnt="3"/>
      <dgm:spPr/>
    </dgm:pt>
    <dgm:pt modelId="{2D407DBF-5CC6-4B88-9DA8-FDAFB06B3574}" type="pres">
      <dgm:prSet presAssocID="{E52B467F-73C9-4B18-9C09-33B578AA5103}" presName="vSp2" presStyleCnt="0"/>
      <dgm:spPr/>
    </dgm:pt>
    <dgm:pt modelId="{15F2563B-C909-4880-AD30-FAB1EF964E80}" type="pres">
      <dgm:prSet presAssocID="{E52B467F-73C9-4B18-9C09-33B578AA5103}" presName="sibTrans" presStyleCnt="0"/>
      <dgm:spPr/>
    </dgm:pt>
    <dgm:pt modelId="{D257A0E0-2320-4F59-AB9F-AC3B8A86BFFD}" type="pres">
      <dgm:prSet presAssocID="{8073E9D4-F81A-483B-B1F9-EF28A3C5190D}" presName="compositeNode" presStyleCnt="0">
        <dgm:presLayoutVars>
          <dgm:bulletEnabled val="1"/>
        </dgm:presLayoutVars>
      </dgm:prSet>
      <dgm:spPr/>
    </dgm:pt>
    <dgm:pt modelId="{E81FD217-5E37-48FA-AA4F-6C11F31D7520}" type="pres">
      <dgm:prSet presAssocID="{8073E9D4-F81A-483B-B1F9-EF28A3C5190D}" presName="bgRect" presStyleLbl="node1" presStyleIdx="2" presStyleCnt="4" custScaleX="99235" custScaleY="173453" custLinFactNeighborX="-132" custLinFactNeighborY="2924"/>
      <dgm:spPr/>
      <dgm:t>
        <a:bodyPr/>
        <a:lstStyle/>
        <a:p>
          <a:endParaRPr lang="zh-TW" altLang="en-US"/>
        </a:p>
      </dgm:t>
    </dgm:pt>
    <dgm:pt modelId="{4472C9CC-AF6C-4BEB-959B-3D55581703C3}" type="pres">
      <dgm:prSet presAssocID="{8073E9D4-F81A-483B-B1F9-EF28A3C5190D}" presName="parentNode" presStyleLbl="node1" presStyleIdx="2" presStyleCnt="4">
        <dgm:presLayoutVars>
          <dgm:chMax val="0"/>
          <dgm:bulletEnabled val="1"/>
        </dgm:presLayoutVars>
      </dgm:prSet>
      <dgm:spPr/>
      <dgm:t>
        <a:bodyPr/>
        <a:lstStyle/>
        <a:p>
          <a:endParaRPr lang="zh-TW" altLang="en-US"/>
        </a:p>
      </dgm:t>
    </dgm:pt>
    <dgm:pt modelId="{6596EBE7-4175-4547-8129-9864FEF00937}" type="pres">
      <dgm:prSet presAssocID="{0FB21BE3-9216-43F3-B3CE-ABBAB51650DD}" presName="hSp" presStyleCnt="0"/>
      <dgm:spPr/>
    </dgm:pt>
    <dgm:pt modelId="{5F3A0220-DDDD-46C6-BA85-C2C37709A85A}" type="pres">
      <dgm:prSet presAssocID="{0FB21BE3-9216-43F3-B3CE-ABBAB51650DD}" presName="vProcSp" presStyleCnt="0"/>
      <dgm:spPr/>
    </dgm:pt>
    <dgm:pt modelId="{679F1942-5CF7-48B7-9054-EF66E0E2B178}" type="pres">
      <dgm:prSet presAssocID="{0FB21BE3-9216-43F3-B3CE-ABBAB51650DD}" presName="vSp1" presStyleCnt="0"/>
      <dgm:spPr/>
    </dgm:pt>
    <dgm:pt modelId="{5FBCAD49-969B-4C32-BA7E-DF3EC348A2B6}" type="pres">
      <dgm:prSet presAssocID="{0FB21BE3-9216-43F3-B3CE-ABBAB51650DD}" presName="simulatedConn" presStyleLbl="solidFgAcc1" presStyleIdx="2" presStyleCnt="3"/>
      <dgm:spPr/>
    </dgm:pt>
    <dgm:pt modelId="{D14EB1D4-B16D-4DDA-B737-EADC27F5796A}" type="pres">
      <dgm:prSet presAssocID="{0FB21BE3-9216-43F3-B3CE-ABBAB51650DD}" presName="vSp2" presStyleCnt="0"/>
      <dgm:spPr/>
    </dgm:pt>
    <dgm:pt modelId="{12B31B23-CD86-4BFB-8FF4-CE0DE3B397F1}" type="pres">
      <dgm:prSet presAssocID="{0FB21BE3-9216-43F3-B3CE-ABBAB51650DD}" presName="sibTrans" presStyleCnt="0"/>
      <dgm:spPr/>
    </dgm:pt>
    <dgm:pt modelId="{48AC8FAF-A123-4298-ADAC-A671D655F8AE}" type="pres">
      <dgm:prSet presAssocID="{1B17BBD0-F996-4C92-8DBB-0CD311B5C019}" presName="compositeNode" presStyleCnt="0">
        <dgm:presLayoutVars>
          <dgm:bulletEnabled val="1"/>
        </dgm:presLayoutVars>
      </dgm:prSet>
      <dgm:spPr/>
    </dgm:pt>
    <dgm:pt modelId="{ED0314E4-51B8-406C-BBA9-7E44DCE2B574}" type="pres">
      <dgm:prSet presAssocID="{1B17BBD0-F996-4C92-8DBB-0CD311B5C019}" presName="bgRect" presStyleLbl="node1" presStyleIdx="3" presStyleCnt="4" custScaleX="99235" custScaleY="173453" custLinFactNeighborX="320" custLinFactNeighborY="346"/>
      <dgm:spPr/>
      <dgm:t>
        <a:bodyPr/>
        <a:lstStyle/>
        <a:p>
          <a:endParaRPr lang="zh-TW" altLang="en-US"/>
        </a:p>
      </dgm:t>
    </dgm:pt>
    <dgm:pt modelId="{8972C960-0CE4-4519-BBD6-DB631A033C5F}" type="pres">
      <dgm:prSet presAssocID="{1B17BBD0-F996-4C92-8DBB-0CD311B5C019}" presName="parentNode" presStyleLbl="node1" presStyleIdx="3" presStyleCnt="4">
        <dgm:presLayoutVars>
          <dgm:chMax val="0"/>
          <dgm:bulletEnabled val="1"/>
        </dgm:presLayoutVars>
      </dgm:prSet>
      <dgm:spPr/>
      <dgm:t>
        <a:bodyPr/>
        <a:lstStyle/>
        <a:p>
          <a:endParaRPr lang="zh-TW" altLang="en-US"/>
        </a:p>
      </dgm:t>
    </dgm:pt>
  </dgm:ptLst>
  <dgm:cxnLst>
    <dgm:cxn modelId="{DBCFD0F7-519B-4007-9E74-58146EF3568B}" srcId="{B90D3312-FD1B-45EB-B765-B122A7296820}" destId="{D978CB47-67A7-424F-9CF3-DB52E2C8DDED}" srcOrd="0" destOrd="0" parTransId="{6FDB062B-9E02-414B-BA18-13A528DA04DB}" sibTransId="{46D0E695-7311-471B-ADC0-41BCBF172EB6}"/>
    <dgm:cxn modelId="{FB8AC8FD-9760-4B36-8FD9-77D040802EBA}" type="presOf" srcId="{8073E9D4-F81A-483B-B1F9-EF28A3C5190D}" destId="{E81FD217-5E37-48FA-AA4F-6C11F31D7520}" srcOrd="0" destOrd="0" presId="urn:microsoft.com/office/officeart/2005/8/layout/hProcess7#1"/>
    <dgm:cxn modelId="{D1CA330B-7338-4E57-A0AA-7F28D43754BC}" type="presOf" srcId="{B90D3312-FD1B-45EB-B765-B122A7296820}" destId="{45A3F115-9E0D-4DE6-A12D-B02714E5129E}" srcOrd="0" destOrd="0" presId="urn:microsoft.com/office/officeart/2005/8/layout/hProcess7#1"/>
    <dgm:cxn modelId="{A97CA4B8-4BF9-42E3-8DD9-A9966EF54CB5}" srcId="{E3FC18DA-5126-4158-ADE4-5323ED71AE29}" destId="{3E041DBE-ED2E-4271-9436-6C78DCFF70D5}" srcOrd="1" destOrd="0" parTransId="{7A9503B9-606A-456A-BD04-CC99DA08C58E}" sibTransId="{E52B467F-73C9-4B18-9C09-33B578AA5103}"/>
    <dgm:cxn modelId="{AE8442B1-AE95-490C-ABF8-46CB7A3090ED}" type="presOf" srcId="{3E041DBE-ED2E-4271-9436-6C78DCFF70D5}" destId="{7DF5F39B-1374-44C8-ABBA-6F36B1732CB7}" srcOrd="0" destOrd="0" presId="urn:microsoft.com/office/officeart/2005/8/layout/hProcess7#1"/>
    <dgm:cxn modelId="{43667A99-7366-4BED-8857-4D4D79F147EB}" type="presOf" srcId="{1B17BBD0-F996-4C92-8DBB-0CD311B5C019}" destId="{8972C960-0CE4-4519-BBD6-DB631A033C5F}" srcOrd="1" destOrd="0" presId="urn:microsoft.com/office/officeart/2005/8/layout/hProcess7#1"/>
    <dgm:cxn modelId="{89FA89C1-F76D-4F87-B799-B6E1B34954F6}" type="presOf" srcId="{1B17BBD0-F996-4C92-8DBB-0CD311B5C019}" destId="{ED0314E4-51B8-406C-BBA9-7E44DCE2B574}" srcOrd="0" destOrd="0" presId="urn:microsoft.com/office/officeart/2005/8/layout/hProcess7#1"/>
    <dgm:cxn modelId="{5FD71AE0-2501-4E79-9C66-64C590E0AAF7}" srcId="{E3FC18DA-5126-4158-ADE4-5323ED71AE29}" destId="{8073E9D4-F81A-483B-B1F9-EF28A3C5190D}" srcOrd="2" destOrd="0" parTransId="{5498C383-9657-4F54-92A5-2EFC651B1808}" sibTransId="{0FB21BE3-9216-43F3-B3CE-ABBAB51650DD}"/>
    <dgm:cxn modelId="{AAE2FBDA-CA47-4A16-8253-D07D8734ACBE}" type="presOf" srcId="{9F93BCBD-AB76-46D9-A222-9C2B3CD33B8B}" destId="{BAE95186-68C2-4F1C-A233-67F3E5B5CCB9}" srcOrd="0" destOrd="0" presId="urn:microsoft.com/office/officeart/2005/8/layout/hProcess7#1"/>
    <dgm:cxn modelId="{46683C2A-551F-426A-B6F5-CC8FE2D2FDBB}" srcId="{E3FC18DA-5126-4158-ADE4-5323ED71AE29}" destId="{1B17BBD0-F996-4C92-8DBB-0CD311B5C019}" srcOrd="3" destOrd="0" parTransId="{971570DF-1127-4755-895E-5BEDCBCA94AF}" sibTransId="{A8AA3851-CC72-4B35-A051-097D354EC195}"/>
    <dgm:cxn modelId="{A80335F8-797D-4C78-933F-460A203FF8DC}" type="presOf" srcId="{E3FC18DA-5126-4158-ADE4-5323ED71AE29}" destId="{537CAF8A-8D1D-4CB0-A33D-144D219613EF}" srcOrd="0" destOrd="0" presId="urn:microsoft.com/office/officeart/2005/8/layout/hProcess7#1"/>
    <dgm:cxn modelId="{8EF54F22-C306-4B16-B0E0-392BAD9CC810}" type="presOf" srcId="{D978CB47-67A7-424F-9CF3-DB52E2C8DDED}" destId="{0D4E4936-517E-4D20-A79B-F424A8EC39F1}" srcOrd="0" destOrd="0" presId="urn:microsoft.com/office/officeart/2005/8/layout/hProcess7#1"/>
    <dgm:cxn modelId="{7A55B03F-99F3-47CB-B90B-3C4718B1EB50}" srcId="{E3FC18DA-5126-4158-ADE4-5323ED71AE29}" destId="{B90D3312-FD1B-45EB-B765-B122A7296820}" srcOrd="0" destOrd="0" parTransId="{2C9FC40E-8EDC-4A71-92A0-7E12C906DADA}" sibTransId="{2869482A-C0EB-448B-BEB4-D80811822134}"/>
    <dgm:cxn modelId="{E92CA4D6-5C87-4A81-836E-EB8D15D3FB28}" srcId="{3E041DBE-ED2E-4271-9436-6C78DCFF70D5}" destId="{9F93BCBD-AB76-46D9-A222-9C2B3CD33B8B}" srcOrd="0" destOrd="0" parTransId="{DF246138-AF8E-4333-8043-0F4361E33215}" sibTransId="{537B5810-2D4B-4ED7-B6A8-4BA422AC256F}"/>
    <dgm:cxn modelId="{06EF1D49-ACF1-43F2-9291-982F4772644F}" type="presOf" srcId="{8073E9D4-F81A-483B-B1F9-EF28A3C5190D}" destId="{4472C9CC-AF6C-4BEB-959B-3D55581703C3}" srcOrd="1" destOrd="0" presId="urn:microsoft.com/office/officeart/2005/8/layout/hProcess7#1"/>
    <dgm:cxn modelId="{2A444A46-2269-42A9-87C6-9D8E420A0FEF}" type="presOf" srcId="{B90D3312-FD1B-45EB-B765-B122A7296820}" destId="{FC228B94-A462-4AE5-988E-F8A421A456F1}" srcOrd="1" destOrd="0" presId="urn:microsoft.com/office/officeart/2005/8/layout/hProcess7#1"/>
    <dgm:cxn modelId="{90D83761-CFC1-42A9-B9EA-87E928F9E612}" type="presOf" srcId="{3E041DBE-ED2E-4271-9436-6C78DCFF70D5}" destId="{AC433176-C80B-40ED-BD55-03DA7F21632F}" srcOrd="1" destOrd="0" presId="urn:microsoft.com/office/officeart/2005/8/layout/hProcess7#1"/>
    <dgm:cxn modelId="{CF978C88-823F-4947-A699-7DABECE2E813}" type="presParOf" srcId="{537CAF8A-8D1D-4CB0-A33D-144D219613EF}" destId="{54518544-AD00-4676-B3F9-F6A33E18D43C}" srcOrd="0" destOrd="0" presId="urn:microsoft.com/office/officeart/2005/8/layout/hProcess7#1"/>
    <dgm:cxn modelId="{B1F106C1-8A97-4038-896D-506A8219210D}" type="presParOf" srcId="{54518544-AD00-4676-B3F9-F6A33E18D43C}" destId="{45A3F115-9E0D-4DE6-A12D-B02714E5129E}" srcOrd="0" destOrd="0" presId="urn:microsoft.com/office/officeart/2005/8/layout/hProcess7#1"/>
    <dgm:cxn modelId="{38AD7A2F-035A-486F-BC94-B84F69472017}" type="presParOf" srcId="{54518544-AD00-4676-B3F9-F6A33E18D43C}" destId="{FC228B94-A462-4AE5-988E-F8A421A456F1}" srcOrd="1" destOrd="0" presId="urn:microsoft.com/office/officeart/2005/8/layout/hProcess7#1"/>
    <dgm:cxn modelId="{FEC7C78B-45CE-4A0C-8D1B-347C5E8025EF}" type="presParOf" srcId="{54518544-AD00-4676-B3F9-F6A33E18D43C}" destId="{0D4E4936-517E-4D20-A79B-F424A8EC39F1}" srcOrd="2" destOrd="0" presId="urn:microsoft.com/office/officeart/2005/8/layout/hProcess7#1"/>
    <dgm:cxn modelId="{5657879A-CFAE-4DF7-9AE1-CF703627D4D5}" type="presParOf" srcId="{537CAF8A-8D1D-4CB0-A33D-144D219613EF}" destId="{9660F584-C8C0-42E9-96AF-EEA34B63440E}" srcOrd="1" destOrd="0" presId="urn:microsoft.com/office/officeart/2005/8/layout/hProcess7#1"/>
    <dgm:cxn modelId="{DE9CF076-A794-41BB-8CDD-FD30EF576FDF}" type="presParOf" srcId="{537CAF8A-8D1D-4CB0-A33D-144D219613EF}" destId="{7E9C3153-11E9-48D9-A3BB-6441B9D1306E}" srcOrd="2" destOrd="0" presId="urn:microsoft.com/office/officeart/2005/8/layout/hProcess7#1"/>
    <dgm:cxn modelId="{8174E23A-A513-44F3-A685-367D56AFEB53}" type="presParOf" srcId="{7E9C3153-11E9-48D9-A3BB-6441B9D1306E}" destId="{B5DAE899-3537-404E-A8BB-A621589596F5}" srcOrd="0" destOrd="0" presId="urn:microsoft.com/office/officeart/2005/8/layout/hProcess7#1"/>
    <dgm:cxn modelId="{823DF72B-17E6-4709-B7A1-D3CE3E63E9BA}" type="presParOf" srcId="{7E9C3153-11E9-48D9-A3BB-6441B9D1306E}" destId="{00BF9AC3-2EB9-4087-A400-F87319C53841}" srcOrd="1" destOrd="0" presId="urn:microsoft.com/office/officeart/2005/8/layout/hProcess7#1"/>
    <dgm:cxn modelId="{BC88D5AC-79AF-4955-9E27-D8AACC6FAD34}" type="presParOf" srcId="{7E9C3153-11E9-48D9-A3BB-6441B9D1306E}" destId="{21EA8D50-A5D7-4A52-8851-C3FDA9AFDAE7}" srcOrd="2" destOrd="0" presId="urn:microsoft.com/office/officeart/2005/8/layout/hProcess7#1"/>
    <dgm:cxn modelId="{30992734-14CF-4E8B-96A1-339B0B738891}" type="presParOf" srcId="{537CAF8A-8D1D-4CB0-A33D-144D219613EF}" destId="{5760413E-5EB9-4381-814C-FA85891D200C}" srcOrd="3" destOrd="0" presId="urn:microsoft.com/office/officeart/2005/8/layout/hProcess7#1"/>
    <dgm:cxn modelId="{652852E2-553A-41F2-AC18-FCB5EA3E42B9}" type="presParOf" srcId="{537CAF8A-8D1D-4CB0-A33D-144D219613EF}" destId="{1F32B637-1253-4318-937D-B5AA6EADC646}" srcOrd="4" destOrd="0" presId="urn:microsoft.com/office/officeart/2005/8/layout/hProcess7#1"/>
    <dgm:cxn modelId="{ABFFC13A-76CD-4D7B-A5B6-CB4B7FE87963}" type="presParOf" srcId="{1F32B637-1253-4318-937D-B5AA6EADC646}" destId="{7DF5F39B-1374-44C8-ABBA-6F36B1732CB7}" srcOrd="0" destOrd="0" presId="urn:microsoft.com/office/officeart/2005/8/layout/hProcess7#1"/>
    <dgm:cxn modelId="{7FC08D23-638F-4148-931B-0902AB25B68B}" type="presParOf" srcId="{1F32B637-1253-4318-937D-B5AA6EADC646}" destId="{AC433176-C80B-40ED-BD55-03DA7F21632F}" srcOrd="1" destOrd="0" presId="urn:microsoft.com/office/officeart/2005/8/layout/hProcess7#1"/>
    <dgm:cxn modelId="{66E1C2AF-EB01-4731-B18A-32DEED8526D1}" type="presParOf" srcId="{1F32B637-1253-4318-937D-B5AA6EADC646}" destId="{BAE95186-68C2-4F1C-A233-67F3E5B5CCB9}" srcOrd="2" destOrd="0" presId="urn:microsoft.com/office/officeart/2005/8/layout/hProcess7#1"/>
    <dgm:cxn modelId="{69729505-ECBE-41F1-9FCA-E6829544955F}" type="presParOf" srcId="{537CAF8A-8D1D-4CB0-A33D-144D219613EF}" destId="{A2DBA9B2-4D39-432F-88C4-E42167C1C0AD}" srcOrd="5" destOrd="0" presId="urn:microsoft.com/office/officeart/2005/8/layout/hProcess7#1"/>
    <dgm:cxn modelId="{70D07FA2-C57A-43F4-8E6E-CEC14C1567E2}" type="presParOf" srcId="{537CAF8A-8D1D-4CB0-A33D-144D219613EF}" destId="{67CE9212-B151-4CB0-9FC8-EB387427D4B1}" srcOrd="6" destOrd="0" presId="urn:microsoft.com/office/officeart/2005/8/layout/hProcess7#1"/>
    <dgm:cxn modelId="{A78DDAE1-E770-428C-844F-AC9C64AB8BE9}" type="presParOf" srcId="{67CE9212-B151-4CB0-9FC8-EB387427D4B1}" destId="{792B5543-130D-424B-994C-87D63E2C0C33}" srcOrd="0" destOrd="0" presId="urn:microsoft.com/office/officeart/2005/8/layout/hProcess7#1"/>
    <dgm:cxn modelId="{8C7A7243-A689-407C-9E7C-5F7EBBDEE3F2}" type="presParOf" srcId="{67CE9212-B151-4CB0-9FC8-EB387427D4B1}" destId="{77848125-5024-44C7-B9BF-B3015E3CC46A}" srcOrd="1" destOrd="0" presId="urn:microsoft.com/office/officeart/2005/8/layout/hProcess7#1"/>
    <dgm:cxn modelId="{DA8C515C-1F9B-4C30-82EB-5F0F87BC4BA9}" type="presParOf" srcId="{67CE9212-B151-4CB0-9FC8-EB387427D4B1}" destId="{2D407DBF-5CC6-4B88-9DA8-FDAFB06B3574}" srcOrd="2" destOrd="0" presId="urn:microsoft.com/office/officeart/2005/8/layout/hProcess7#1"/>
    <dgm:cxn modelId="{9FB85A4F-7967-4493-A84D-BFC274804CDC}" type="presParOf" srcId="{537CAF8A-8D1D-4CB0-A33D-144D219613EF}" destId="{15F2563B-C909-4880-AD30-FAB1EF964E80}" srcOrd="7" destOrd="0" presId="urn:microsoft.com/office/officeart/2005/8/layout/hProcess7#1"/>
    <dgm:cxn modelId="{4B989A9A-5210-4451-8011-B0B4FFDA9D0D}" type="presParOf" srcId="{537CAF8A-8D1D-4CB0-A33D-144D219613EF}" destId="{D257A0E0-2320-4F59-AB9F-AC3B8A86BFFD}" srcOrd="8" destOrd="0" presId="urn:microsoft.com/office/officeart/2005/8/layout/hProcess7#1"/>
    <dgm:cxn modelId="{40E0F308-A437-4516-9E07-24CB5A31054B}" type="presParOf" srcId="{D257A0E0-2320-4F59-AB9F-AC3B8A86BFFD}" destId="{E81FD217-5E37-48FA-AA4F-6C11F31D7520}" srcOrd="0" destOrd="0" presId="urn:microsoft.com/office/officeart/2005/8/layout/hProcess7#1"/>
    <dgm:cxn modelId="{95C2FAD2-86A2-49AA-BF13-C236390F5BC6}" type="presParOf" srcId="{D257A0E0-2320-4F59-AB9F-AC3B8A86BFFD}" destId="{4472C9CC-AF6C-4BEB-959B-3D55581703C3}" srcOrd="1" destOrd="0" presId="urn:microsoft.com/office/officeart/2005/8/layout/hProcess7#1"/>
    <dgm:cxn modelId="{F4CE304F-CDFF-4C57-A66D-B838B3EE62F4}" type="presParOf" srcId="{537CAF8A-8D1D-4CB0-A33D-144D219613EF}" destId="{6596EBE7-4175-4547-8129-9864FEF00937}" srcOrd="9" destOrd="0" presId="urn:microsoft.com/office/officeart/2005/8/layout/hProcess7#1"/>
    <dgm:cxn modelId="{6AF94425-CE77-4EB1-9B34-1DFBBBFD882D}" type="presParOf" srcId="{537CAF8A-8D1D-4CB0-A33D-144D219613EF}" destId="{5F3A0220-DDDD-46C6-BA85-C2C37709A85A}" srcOrd="10" destOrd="0" presId="urn:microsoft.com/office/officeart/2005/8/layout/hProcess7#1"/>
    <dgm:cxn modelId="{719C6287-006C-48A8-A82E-66F76FF40D3D}" type="presParOf" srcId="{5F3A0220-DDDD-46C6-BA85-C2C37709A85A}" destId="{679F1942-5CF7-48B7-9054-EF66E0E2B178}" srcOrd="0" destOrd="0" presId="urn:microsoft.com/office/officeart/2005/8/layout/hProcess7#1"/>
    <dgm:cxn modelId="{19CF3A1F-6CA3-4944-85DF-503EAEB458F4}" type="presParOf" srcId="{5F3A0220-DDDD-46C6-BA85-C2C37709A85A}" destId="{5FBCAD49-969B-4C32-BA7E-DF3EC348A2B6}" srcOrd="1" destOrd="0" presId="urn:microsoft.com/office/officeart/2005/8/layout/hProcess7#1"/>
    <dgm:cxn modelId="{686C4A94-149B-436A-907B-5608ACD758A9}" type="presParOf" srcId="{5F3A0220-DDDD-46C6-BA85-C2C37709A85A}" destId="{D14EB1D4-B16D-4DDA-B737-EADC27F5796A}" srcOrd="2" destOrd="0" presId="urn:microsoft.com/office/officeart/2005/8/layout/hProcess7#1"/>
    <dgm:cxn modelId="{20B7AA9E-C4A7-41DC-8F75-29C3A2FB35D1}" type="presParOf" srcId="{537CAF8A-8D1D-4CB0-A33D-144D219613EF}" destId="{12B31B23-CD86-4BFB-8FF4-CE0DE3B397F1}" srcOrd="11" destOrd="0" presId="urn:microsoft.com/office/officeart/2005/8/layout/hProcess7#1"/>
    <dgm:cxn modelId="{D1770FB0-AE14-4BBA-ABB4-F4EE4252CB04}" type="presParOf" srcId="{537CAF8A-8D1D-4CB0-A33D-144D219613EF}" destId="{48AC8FAF-A123-4298-ADAC-A671D655F8AE}" srcOrd="12" destOrd="0" presId="urn:microsoft.com/office/officeart/2005/8/layout/hProcess7#1"/>
    <dgm:cxn modelId="{3D5E39BA-417C-4011-B41E-95EF3BE3DD0D}" type="presParOf" srcId="{48AC8FAF-A123-4298-ADAC-A671D655F8AE}" destId="{ED0314E4-51B8-406C-BBA9-7E44DCE2B574}" srcOrd="0" destOrd="0" presId="urn:microsoft.com/office/officeart/2005/8/layout/hProcess7#1"/>
    <dgm:cxn modelId="{DB8FF651-F357-4E04-B55F-FAB2EA3F6D35}" type="presParOf" srcId="{48AC8FAF-A123-4298-ADAC-A671D655F8AE}" destId="{8972C960-0CE4-4519-BBD6-DB631A033C5F}"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A9BB0-82D9-476C-A630-136693BF32B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2B30622C-79AA-4673-B635-857C4F89CE8B}">
      <dgm:prSet phldrT="[文字]" custT="1"/>
      <dgm:spPr>
        <a:solidFill>
          <a:srgbClr val="FFFFCC"/>
        </a:solidFill>
      </dgm:spPr>
      <dgm:t>
        <a:bodyPr/>
        <a:lstStyle/>
        <a:p>
          <a:r>
            <a:rPr lang="zh-TW" altLang="en-US" sz="1200" b="1" dirty="0" smtClean="0">
              <a:solidFill>
                <a:srgbClr val="FF0000"/>
              </a:solidFill>
              <a:latin typeface="微軟正黑體" pitchFamily="34" charset="-120"/>
              <a:ea typeface="微軟正黑體" pitchFamily="34" charset="-120"/>
            </a:rPr>
            <a:t>個人</a:t>
          </a:r>
          <a:endParaRPr lang="en-US" altLang="zh-TW" sz="1200" b="1" dirty="0" smtClean="0">
            <a:solidFill>
              <a:srgbClr val="FF0000"/>
            </a:solidFill>
            <a:latin typeface="微軟正黑體" pitchFamily="34" charset="-120"/>
            <a:ea typeface="微軟正黑體" pitchFamily="34" charset="-120"/>
          </a:endParaRPr>
        </a:p>
        <a:p>
          <a:r>
            <a:rPr lang="zh-TW" altLang="en-US" sz="1200" b="1" dirty="0" smtClean="0">
              <a:solidFill>
                <a:srgbClr val="FF0000"/>
              </a:solidFill>
              <a:latin typeface="微軟正黑體" pitchFamily="34" charset="-120"/>
              <a:ea typeface="微軟正黑體" pitchFamily="34" charset="-120"/>
            </a:rPr>
            <a:t>資料</a:t>
          </a:r>
          <a:endParaRPr lang="zh-TW" altLang="en-US" sz="1200" b="1" dirty="0">
            <a:solidFill>
              <a:srgbClr val="FF0000"/>
            </a:solidFill>
            <a:latin typeface="微軟正黑體" pitchFamily="34" charset="-120"/>
            <a:ea typeface="微軟正黑體" pitchFamily="34" charset="-120"/>
          </a:endParaRPr>
        </a:p>
      </dgm:t>
    </dgm:pt>
    <dgm:pt modelId="{006C1B3B-C8B2-4965-A2EE-24762575A254}" type="parTrans" cxnId="{7B63F614-416E-48BE-BAAB-EE06862C8B0E}">
      <dgm:prSet/>
      <dgm:spPr/>
      <dgm:t>
        <a:bodyPr/>
        <a:lstStyle/>
        <a:p>
          <a:endParaRPr lang="zh-TW" altLang="en-US" b="1">
            <a:latin typeface="微軟正黑體" pitchFamily="34" charset="-120"/>
            <a:ea typeface="微軟正黑體" pitchFamily="34" charset="-120"/>
          </a:endParaRPr>
        </a:p>
      </dgm:t>
    </dgm:pt>
    <dgm:pt modelId="{ADB22655-16AC-49FC-B487-CEC46087E078}" type="sibTrans" cxnId="{7B63F614-416E-48BE-BAAB-EE06862C8B0E}">
      <dgm:prSet/>
      <dgm:spPr/>
      <dgm:t>
        <a:bodyPr/>
        <a:lstStyle/>
        <a:p>
          <a:endParaRPr lang="zh-TW" altLang="en-US" b="1">
            <a:latin typeface="微軟正黑體" pitchFamily="34" charset="-120"/>
            <a:ea typeface="微軟正黑體" pitchFamily="34" charset="-120"/>
          </a:endParaRPr>
        </a:p>
      </dgm:t>
    </dgm:pt>
    <dgm:pt modelId="{14819EF4-F9DB-44AB-9594-9D2789F6EA5D}">
      <dgm:prSet phldrT="[文字]"/>
      <dgm:spPr>
        <a:solidFill>
          <a:srgbClr val="92D050"/>
        </a:solidFill>
        <a:ln>
          <a:noFill/>
        </a:ln>
      </dgm:spPr>
      <dgm:t>
        <a:bodyPr/>
        <a:lstStyle/>
        <a:p>
          <a:r>
            <a:rPr lang="zh-TW" altLang="en-US" b="1" dirty="0" smtClean="0">
              <a:latin typeface="微軟正黑體" pitchFamily="34" charset="-120"/>
              <a:ea typeface="微軟正黑體" pitchFamily="34" charset="-120"/>
            </a:rPr>
            <a:t>防竊取</a:t>
          </a:r>
          <a:endParaRPr lang="zh-TW" altLang="en-US" b="1" dirty="0">
            <a:latin typeface="微軟正黑體" pitchFamily="34" charset="-120"/>
            <a:ea typeface="微軟正黑體" pitchFamily="34" charset="-120"/>
          </a:endParaRPr>
        </a:p>
      </dgm:t>
    </dgm:pt>
    <dgm:pt modelId="{3522631C-449A-46A1-9610-3F7C9D8FADC5}" type="parTrans" cxnId="{EB1D0408-8A62-4BB6-AC6C-BA81E0038E1D}">
      <dgm:prSet/>
      <dgm:spPr/>
      <dgm:t>
        <a:bodyPr/>
        <a:lstStyle/>
        <a:p>
          <a:endParaRPr lang="zh-TW" altLang="en-US" b="1">
            <a:latin typeface="微軟正黑體" pitchFamily="34" charset="-120"/>
            <a:ea typeface="微軟正黑體" pitchFamily="34" charset="-120"/>
          </a:endParaRPr>
        </a:p>
      </dgm:t>
    </dgm:pt>
    <dgm:pt modelId="{E0D024E2-DE22-4087-A48D-73B0600E82E8}" type="sibTrans" cxnId="{EB1D0408-8A62-4BB6-AC6C-BA81E0038E1D}">
      <dgm:prSet/>
      <dgm:spPr/>
      <dgm:t>
        <a:bodyPr/>
        <a:lstStyle/>
        <a:p>
          <a:endParaRPr lang="zh-TW" altLang="en-US" b="1">
            <a:latin typeface="微軟正黑體" pitchFamily="34" charset="-120"/>
            <a:ea typeface="微軟正黑體" pitchFamily="34" charset="-120"/>
          </a:endParaRPr>
        </a:p>
      </dgm:t>
    </dgm:pt>
    <dgm:pt modelId="{B610D56B-628D-4431-BA55-431D3CCFF5B1}">
      <dgm:prSet phldrT="[文字]"/>
      <dgm:spPr>
        <a:solidFill>
          <a:srgbClr val="FFC000"/>
        </a:solidFill>
        <a:ln>
          <a:noFill/>
        </a:ln>
      </dgm:spPr>
      <dgm:t>
        <a:bodyPr/>
        <a:lstStyle/>
        <a:p>
          <a:pPr algn="l"/>
          <a:r>
            <a:rPr lang="zh-TW" altLang="en-US" b="1" dirty="0" smtClean="0">
              <a:latin typeface="微軟正黑體" pitchFamily="34" charset="-120"/>
              <a:ea typeface="微軟正黑體" pitchFamily="34" charset="-120"/>
            </a:rPr>
            <a:t>防竄改</a:t>
          </a:r>
          <a:endParaRPr lang="zh-TW" altLang="en-US" b="1" dirty="0">
            <a:latin typeface="微軟正黑體" pitchFamily="34" charset="-120"/>
            <a:ea typeface="微軟正黑體" pitchFamily="34" charset="-120"/>
          </a:endParaRPr>
        </a:p>
      </dgm:t>
    </dgm:pt>
    <dgm:pt modelId="{FCCACF26-C6F6-480E-A3F1-845CB9771E0C}" type="parTrans" cxnId="{6FA629C1-74F9-47AE-892E-2C8CB6320D48}">
      <dgm:prSet/>
      <dgm:spPr/>
      <dgm:t>
        <a:bodyPr/>
        <a:lstStyle/>
        <a:p>
          <a:endParaRPr lang="zh-TW" altLang="en-US" b="1">
            <a:latin typeface="微軟正黑體" pitchFamily="34" charset="-120"/>
            <a:ea typeface="微軟正黑體" pitchFamily="34" charset="-120"/>
          </a:endParaRPr>
        </a:p>
      </dgm:t>
    </dgm:pt>
    <dgm:pt modelId="{C9DC8AA5-F813-4BF4-B489-5ECAD7CE6966}" type="sibTrans" cxnId="{6FA629C1-74F9-47AE-892E-2C8CB6320D48}">
      <dgm:prSet/>
      <dgm:spPr/>
      <dgm:t>
        <a:bodyPr/>
        <a:lstStyle/>
        <a:p>
          <a:endParaRPr lang="zh-TW" altLang="en-US" b="1">
            <a:latin typeface="微軟正黑體" pitchFamily="34" charset="-120"/>
            <a:ea typeface="微軟正黑體" pitchFamily="34" charset="-120"/>
          </a:endParaRPr>
        </a:p>
      </dgm:t>
    </dgm:pt>
    <dgm:pt modelId="{C6B48812-39E8-456D-BDA9-9E32AA91CE44}">
      <dgm:prSet phldrT="[文字]"/>
      <dgm:spPr>
        <a:solidFill>
          <a:srgbClr val="E5931B"/>
        </a:solidFill>
      </dgm:spPr>
      <dgm:t>
        <a:bodyPr/>
        <a:lstStyle/>
        <a:p>
          <a:r>
            <a:rPr lang="zh-TW" altLang="en-US" b="1" dirty="0" smtClean="0">
              <a:latin typeface="微軟正黑體" pitchFamily="34" charset="-120"/>
              <a:ea typeface="微軟正黑體" pitchFamily="34" charset="-120"/>
            </a:rPr>
            <a:t>防毀損</a:t>
          </a:r>
          <a:endParaRPr lang="zh-TW" altLang="en-US" b="1" dirty="0">
            <a:latin typeface="微軟正黑體" pitchFamily="34" charset="-120"/>
            <a:ea typeface="微軟正黑體" pitchFamily="34" charset="-120"/>
          </a:endParaRPr>
        </a:p>
      </dgm:t>
    </dgm:pt>
    <dgm:pt modelId="{A9F6256C-9C55-4F39-9203-1F00337A4CFE}" type="parTrans" cxnId="{F5955E55-7C51-4F8A-BECD-7EFF2CBD607D}">
      <dgm:prSet/>
      <dgm:spPr/>
      <dgm:t>
        <a:bodyPr/>
        <a:lstStyle/>
        <a:p>
          <a:endParaRPr lang="zh-TW" altLang="en-US" b="1">
            <a:latin typeface="微軟正黑體" pitchFamily="34" charset="-120"/>
            <a:ea typeface="微軟正黑體" pitchFamily="34" charset="-120"/>
          </a:endParaRPr>
        </a:p>
      </dgm:t>
    </dgm:pt>
    <dgm:pt modelId="{AE781EE8-5E29-44B0-867A-25A8F6A73875}" type="sibTrans" cxnId="{F5955E55-7C51-4F8A-BECD-7EFF2CBD607D}">
      <dgm:prSet/>
      <dgm:spPr/>
      <dgm:t>
        <a:bodyPr/>
        <a:lstStyle/>
        <a:p>
          <a:endParaRPr lang="zh-TW" altLang="en-US" b="1">
            <a:latin typeface="微軟正黑體" pitchFamily="34" charset="-120"/>
            <a:ea typeface="微軟正黑體" pitchFamily="34" charset="-120"/>
          </a:endParaRPr>
        </a:p>
      </dgm:t>
    </dgm:pt>
    <dgm:pt modelId="{28E288AE-F59F-427A-8E60-53FB9FA097D1}">
      <dgm:prSet phldrT="[文字]"/>
      <dgm:spPr>
        <a:solidFill>
          <a:srgbClr val="00B0F0"/>
        </a:solidFill>
      </dgm:spPr>
      <dgm:t>
        <a:bodyPr/>
        <a:lstStyle/>
        <a:p>
          <a:r>
            <a:rPr lang="zh-TW" altLang="en-US" b="1" dirty="0" smtClean="0">
              <a:latin typeface="微軟正黑體" pitchFamily="34" charset="-120"/>
              <a:ea typeface="微軟正黑體" pitchFamily="34" charset="-120"/>
            </a:rPr>
            <a:t>防洩漏</a:t>
          </a:r>
          <a:endParaRPr lang="zh-TW" altLang="en-US" b="1" dirty="0">
            <a:latin typeface="微軟正黑體" pitchFamily="34" charset="-120"/>
            <a:ea typeface="微軟正黑體" pitchFamily="34" charset="-120"/>
          </a:endParaRPr>
        </a:p>
      </dgm:t>
    </dgm:pt>
    <dgm:pt modelId="{FE73B7B0-FA30-4BBD-97D1-DB99DC690E44}" type="parTrans" cxnId="{84708F4B-E04A-4676-8A8E-5740B037EAF4}">
      <dgm:prSet/>
      <dgm:spPr/>
      <dgm:t>
        <a:bodyPr/>
        <a:lstStyle/>
        <a:p>
          <a:endParaRPr lang="zh-TW" altLang="en-US" b="1">
            <a:latin typeface="微軟正黑體" pitchFamily="34" charset="-120"/>
            <a:ea typeface="微軟正黑體" pitchFamily="34" charset="-120"/>
          </a:endParaRPr>
        </a:p>
      </dgm:t>
    </dgm:pt>
    <dgm:pt modelId="{8592B426-F7C0-48E1-A174-28313B37CC3D}" type="sibTrans" cxnId="{84708F4B-E04A-4676-8A8E-5740B037EAF4}">
      <dgm:prSet/>
      <dgm:spPr/>
      <dgm:t>
        <a:bodyPr/>
        <a:lstStyle/>
        <a:p>
          <a:endParaRPr lang="zh-TW" altLang="en-US" b="1">
            <a:latin typeface="微軟正黑體" pitchFamily="34" charset="-120"/>
            <a:ea typeface="微軟正黑體" pitchFamily="34" charset="-120"/>
          </a:endParaRPr>
        </a:p>
      </dgm:t>
    </dgm:pt>
    <dgm:pt modelId="{1CB8F5F3-E243-4A4B-BEC3-C8C13945172C}">
      <dgm:prSet phldrT="[文字]"/>
      <dgm:spPr>
        <a:solidFill>
          <a:schemeClr val="accent2">
            <a:lumMod val="40000"/>
            <a:lumOff val="60000"/>
          </a:schemeClr>
        </a:solidFill>
      </dgm:spPr>
      <dgm:t>
        <a:bodyPr/>
        <a:lstStyle/>
        <a:p>
          <a:r>
            <a:rPr lang="zh-TW" altLang="en-US" b="1" dirty="0" smtClean="0">
              <a:latin typeface="微軟正黑體" pitchFamily="34" charset="-120"/>
              <a:ea typeface="微軟正黑體" pitchFamily="34" charset="-120"/>
            </a:rPr>
            <a:t>防滅失</a:t>
          </a:r>
          <a:endParaRPr lang="zh-TW" altLang="en-US" b="1" dirty="0">
            <a:latin typeface="微軟正黑體" pitchFamily="34" charset="-120"/>
            <a:ea typeface="微軟正黑體" pitchFamily="34" charset="-120"/>
          </a:endParaRPr>
        </a:p>
      </dgm:t>
    </dgm:pt>
    <dgm:pt modelId="{425122EB-1F1A-41CE-98FB-55C0FE6D63B9}" type="parTrans" cxnId="{42977AD5-BC53-4A60-9722-222488C29948}">
      <dgm:prSet/>
      <dgm:spPr/>
      <dgm:t>
        <a:bodyPr/>
        <a:lstStyle/>
        <a:p>
          <a:endParaRPr lang="zh-TW" altLang="en-US" b="1">
            <a:latin typeface="微軟正黑體" pitchFamily="34" charset="-120"/>
            <a:ea typeface="微軟正黑體" pitchFamily="34" charset="-120"/>
          </a:endParaRPr>
        </a:p>
      </dgm:t>
    </dgm:pt>
    <dgm:pt modelId="{6DB7591E-AECF-40E3-893E-6291E11E97C7}" type="sibTrans" cxnId="{42977AD5-BC53-4A60-9722-222488C29948}">
      <dgm:prSet/>
      <dgm:spPr/>
      <dgm:t>
        <a:bodyPr/>
        <a:lstStyle/>
        <a:p>
          <a:endParaRPr lang="zh-TW" altLang="en-US" b="1">
            <a:latin typeface="微軟正黑體" pitchFamily="34" charset="-120"/>
            <a:ea typeface="微軟正黑體" pitchFamily="34" charset="-120"/>
          </a:endParaRPr>
        </a:p>
      </dgm:t>
    </dgm:pt>
    <dgm:pt modelId="{A491DA41-162C-49F0-B275-47FF924A7B7B}" type="pres">
      <dgm:prSet presAssocID="{E5AA9BB0-82D9-476C-A630-136693BF32B6}" presName="cycle" presStyleCnt="0">
        <dgm:presLayoutVars>
          <dgm:chMax val="1"/>
          <dgm:dir/>
          <dgm:animLvl val="ctr"/>
          <dgm:resizeHandles val="exact"/>
        </dgm:presLayoutVars>
      </dgm:prSet>
      <dgm:spPr/>
      <dgm:t>
        <a:bodyPr/>
        <a:lstStyle/>
        <a:p>
          <a:endParaRPr lang="zh-TW" altLang="en-US"/>
        </a:p>
      </dgm:t>
    </dgm:pt>
    <dgm:pt modelId="{0B8A6E2C-11CD-455C-8629-4A25F71CB38E}" type="pres">
      <dgm:prSet presAssocID="{2B30622C-79AA-4673-B635-857C4F89CE8B}" presName="centerShape" presStyleLbl="node0" presStyleIdx="0" presStyleCnt="1"/>
      <dgm:spPr/>
      <dgm:t>
        <a:bodyPr/>
        <a:lstStyle/>
        <a:p>
          <a:endParaRPr lang="zh-TW" altLang="en-US"/>
        </a:p>
      </dgm:t>
    </dgm:pt>
    <dgm:pt modelId="{1BC3CB0E-9EE5-4C23-8B08-A1D6743EE426}" type="pres">
      <dgm:prSet presAssocID="{3522631C-449A-46A1-9610-3F7C9D8FADC5}" presName="parTrans" presStyleLbl="bgSibTrans2D1" presStyleIdx="0" presStyleCnt="5"/>
      <dgm:spPr/>
      <dgm:t>
        <a:bodyPr/>
        <a:lstStyle/>
        <a:p>
          <a:endParaRPr lang="zh-TW" altLang="en-US"/>
        </a:p>
      </dgm:t>
    </dgm:pt>
    <dgm:pt modelId="{DEC2468E-74A7-48D0-B515-1A44A2F5E4DB}" type="pres">
      <dgm:prSet presAssocID="{14819EF4-F9DB-44AB-9594-9D2789F6EA5D}" presName="node" presStyleLbl="node1" presStyleIdx="0" presStyleCnt="5">
        <dgm:presLayoutVars>
          <dgm:bulletEnabled val="1"/>
        </dgm:presLayoutVars>
      </dgm:prSet>
      <dgm:spPr/>
      <dgm:t>
        <a:bodyPr/>
        <a:lstStyle/>
        <a:p>
          <a:endParaRPr lang="zh-TW" altLang="en-US"/>
        </a:p>
      </dgm:t>
    </dgm:pt>
    <dgm:pt modelId="{E32CEF63-BCCD-4449-8367-0B72996C27AD}" type="pres">
      <dgm:prSet presAssocID="{FCCACF26-C6F6-480E-A3F1-845CB9771E0C}" presName="parTrans" presStyleLbl="bgSibTrans2D1" presStyleIdx="1" presStyleCnt="5"/>
      <dgm:spPr/>
      <dgm:t>
        <a:bodyPr/>
        <a:lstStyle/>
        <a:p>
          <a:endParaRPr lang="zh-TW" altLang="en-US"/>
        </a:p>
      </dgm:t>
    </dgm:pt>
    <dgm:pt modelId="{43EA67F2-6156-48B5-9106-AA4E797D5242}" type="pres">
      <dgm:prSet presAssocID="{B610D56B-628D-4431-BA55-431D3CCFF5B1}" presName="node" presStyleLbl="node1" presStyleIdx="1" presStyleCnt="5">
        <dgm:presLayoutVars>
          <dgm:bulletEnabled val="1"/>
        </dgm:presLayoutVars>
      </dgm:prSet>
      <dgm:spPr/>
      <dgm:t>
        <a:bodyPr/>
        <a:lstStyle/>
        <a:p>
          <a:endParaRPr lang="zh-TW" altLang="en-US"/>
        </a:p>
      </dgm:t>
    </dgm:pt>
    <dgm:pt modelId="{5C771CA5-8229-4D94-BC8D-C2A61DC10894}" type="pres">
      <dgm:prSet presAssocID="{A9F6256C-9C55-4F39-9203-1F00337A4CFE}" presName="parTrans" presStyleLbl="bgSibTrans2D1" presStyleIdx="2" presStyleCnt="5"/>
      <dgm:spPr/>
      <dgm:t>
        <a:bodyPr/>
        <a:lstStyle/>
        <a:p>
          <a:endParaRPr lang="zh-TW" altLang="en-US"/>
        </a:p>
      </dgm:t>
    </dgm:pt>
    <dgm:pt modelId="{175FF94E-F77F-44BB-8EC8-DACA258DCC16}" type="pres">
      <dgm:prSet presAssocID="{C6B48812-39E8-456D-BDA9-9E32AA91CE44}" presName="node" presStyleLbl="node1" presStyleIdx="2" presStyleCnt="5">
        <dgm:presLayoutVars>
          <dgm:bulletEnabled val="1"/>
        </dgm:presLayoutVars>
      </dgm:prSet>
      <dgm:spPr/>
      <dgm:t>
        <a:bodyPr/>
        <a:lstStyle/>
        <a:p>
          <a:endParaRPr lang="zh-TW" altLang="en-US"/>
        </a:p>
      </dgm:t>
    </dgm:pt>
    <dgm:pt modelId="{B4B04599-1DD7-468A-89F7-BFDFC811C917}" type="pres">
      <dgm:prSet presAssocID="{425122EB-1F1A-41CE-98FB-55C0FE6D63B9}" presName="parTrans" presStyleLbl="bgSibTrans2D1" presStyleIdx="3" presStyleCnt="5"/>
      <dgm:spPr/>
      <dgm:t>
        <a:bodyPr/>
        <a:lstStyle/>
        <a:p>
          <a:endParaRPr lang="zh-TW" altLang="en-US"/>
        </a:p>
      </dgm:t>
    </dgm:pt>
    <dgm:pt modelId="{F8075C6D-EF42-4C21-8F19-007192E66243}" type="pres">
      <dgm:prSet presAssocID="{1CB8F5F3-E243-4A4B-BEC3-C8C13945172C}" presName="node" presStyleLbl="node1" presStyleIdx="3" presStyleCnt="5">
        <dgm:presLayoutVars>
          <dgm:bulletEnabled val="1"/>
        </dgm:presLayoutVars>
      </dgm:prSet>
      <dgm:spPr/>
      <dgm:t>
        <a:bodyPr/>
        <a:lstStyle/>
        <a:p>
          <a:endParaRPr lang="zh-TW" altLang="en-US"/>
        </a:p>
      </dgm:t>
    </dgm:pt>
    <dgm:pt modelId="{3D2D013B-2D25-4A4D-9ACA-B0CC57505A6A}" type="pres">
      <dgm:prSet presAssocID="{FE73B7B0-FA30-4BBD-97D1-DB99DC690E44}" presName="parTrans" presStyleLbl="bgSibTrans2D1" presStyleIdx="4" presStyleCnt="5"/>
      <dgm:spPr/>
      <dgm:t>
        <a:bodyPr/>
        <a:lstStyle/>
        <a:p>
          <a:endParaRPr lang="zh-TW" altLang="en-US"/>
        </a:p>
      </dgm:t>
    </dgm:pt>
    <dgm:pt modelId="{9296964A-6688-4C25-9400-D70256E77210}" type="pres">
      <dgm:prSet presAssocID="{28E288AE-F59F-427A-8E60-53FB9FA097D1}" presName="node" presStyleLbl="node1" presStyleIdx="4" presStyleCnt="5">
        <dgm:presLayoutVars>
          <dgm:bulletEnabled val="1"/>
        </dgm:presLayoutVars>
      </dgm:prSet>
      <dgm:spPr/>
      <dgm:t>
        <a:bodyPr/>
        <a:lstStyle/>
        <a:p>
          <a:endParaRPr lang="zh-TW" altLang="en-US"/>
        </a:p>
      </dgm:t>
    </dgm:pt>
  </dgm:ptLst>
  <dgm:cxnLst>
    <dgm:cxn modelId="{42977AD5-BC53-4A60-9722-222488C29948}" srcId="{2B30622C-79AA-4673-B635-857C4F89CE8B}" destId="{1CB8F5F3-E243-4A4B-BEC3-C8C13945172C}" srcOrd="3" destOrd="0" parTransId="{425122EB-1F1A-41CE-98FB-55C0FE6D63B9}" sibTransId="{6DB7591E-AECF-40E3-893E-6291E11E97C7}"/>
    <dgm:cxn modelId="{D0FC47C8-2C52-4747-BD01-01F71A7BE04F}" type="presOf" srcId="{C6B48812-39E8-456D-BDA9-9E32AA91CE44}" destId="{175FF94E-F77F-44BB-8EC8-DACA258DCC16}" srcOrd="0" destOrd="0" presId="urn:microsoft.com/office/officeart/2005/8/layout/radial4"/>
    <dgm:cxn modelId="{489B0D52-6819-43D5-BA83-CBE7C6FE26F8}" type="presOf" srcId="{B610D56B-628D-4431-BA55-431D3CCFF5B1}" destId="{43EA67F2-6156-48B5-9106-AA4E797D5242}" srcOrd="0" destOrd="0" presId="urn:microsoft.com/office/officeart/2005/8/layout/radial4"/>
    <dgm:cxn modelId="{7B63F614-416E-48BE-BAAB-EE06862C8B0E}" srcId="{E5AA9BB0-82D9-476C-A630-136693BF32B6}" destId="{2B30622C-79AA-4673-B635-857C4F89CE8B}" srcOrd="0" destOrd="0" parTransId="{006C1B3B-C8B2-4965-A2EE-24762575A254}" sibTransId="{ADB22655-16AC-49FC-B487-CEC46087E078}"/>
    <dgm:cxn modelId="{6FA629C1-74F9-47AE-892E-2C8CB6320D48}" srcId="{2B30622C-79AA-4673-B635-857C4F89CE8B}" destId="{B610D56B-628D-4431-BA55-431D3CCFF5B1}" srcOrd="1" destOrd="0" parTransId="{FCCACF26-C6F6-480E-A3F1-845CB9771E0C}" sibTransId="{C9DC8AA5-F813-4BF4-B489-5ECAD7CE6966}"/>
    <dgm:cxn modelId="{3C393FB6-3617-424D-819F-221AE344CFF1}" type="presOf" srcId="{2B30622C-79AA-4673-B635-857C4F89CE8B}" destId="{0B8A6E2C-11CD-455C-8629-4A25F71CB38E}" srcOrd="0" destOrd="0" presId="urn:microsoft.com/office/officeart/2005/8/layout/radial4"/>
    <dgm:cxn modelId="{548C72E7-B409-40E3-A270-17D4A7789D54}" type="presOf" srcId="{425122EB-1F1A-41CE-98FB-55C0FE6D63B9}" destId="{B4B04599-1DD7-468A-89F7-BFDFC811C917}" srcOrd="0" destOrd="0" presId="urn:microsoft.com/office/officeart/2005/8/layout/radial4"/>
    <dgm:cxn modelId="{31491D0A-B373-4A3D-A060-7026E27F3CD3}" type="presOf" srcId="{1CB8F5F3-E243-4A4B-BEC3-C8C13945172C}" destId="{F8075C6D-EF42-4C21-8F19-007192E66243}" srcOrd="0" destOrd="0" presId="urn:microsoft.com/office/officeart/2005/8/layout/radial4"/>
    <dgm:cxn modelId="{C08ACC82-31B7-4BBA-8913-DC6D227975AA}" type="presOf" srcId="{3522631C-449A-46A1-9610-3F7C9D8FADC5}" destId="{1BC3CB0E-9EE5-4C23-8B08-A1D6743EE426}" srcOrd="0" destOrd="0" presId="urn:microsoft.com/office/officeart/2005/8/layout/radial4"/>
    <dgm:cxn modelId="{C8FFDA0E-B52F-4985-8339-F35131BA690F}" type="presOf" srcId="{E5AA9BB0-82D9-476C-A630-136693BF32B6}" destId="{A491DA41-162C-49F0-B275-47FF924A7B7B}" srcOrd="0" destOrd="0" presId="urn:microsoft.com/office/officeart/2005/8/layout/radial4"/>
    <dgm:cxn modelId="{5E0FCAB8-8ADF-4803-BB3D-B0CC047EB1EE}" type="presOf" srcId="{FE73B7B0-FA30-4BBD-97D1-DB99DC690E44}" destId="{3D2D013B-2D25-4A4D-9ACA-B0CC57505A6A}" srcOrd="0" destOrd="0" presId="urn:microsoft.com/office/officeart/2005/8/layout/radial4"/>
    <dgm:cxn modelId="{775E970A-B02A-4A9B-B663-2DF71810181A}" type="presOf" srcId="{A9F6256C-9C55-4F39-9203-1F00337A4CFE}" destId="{5C771CA5-8229-4D94-BC8D-C2A61DC10894}" srcOrd="0" destOrd="0" presId="urn:microsoft.com/office/officeart/2005/8/layout/radial4"/>
    <dgm:cxn modelId="{3B658418-44C4-407B-BA09-6E0F1C51F0D2}" type="presOf" srcId="{FCCACF26-C6F6-480E-A3F1-845CB9771E0C}" destId="{E32CEF63-BCCD-4449-8367-0B72996C27AD}" srcOrd="0" destOrd="0" presId="urn:microsoft.com/office/officeart/2005/8/layout/radial4"/>
    <dgm:cxn modelId="{F5955E55-7C51-4F8A-BECD-7EFF2CBD607D}" srcId="{2B30622C-79AA-4673-B635-857C4F89CE8B}" destId="{C6B48812-39E8-456D-BDA9-9E32AA91CE44}" srcOrd="2" destOrd="0" parTransId="{A9F6256C-9C55-4F39-9203-1F00337A4CFE}" sibTransId="{AE781EE8-5E29-44B0-867A-25A8F6A73875}"/>
    <dgm:cxn modelId="{57FE28E6-C829-4762-A119-C6F02A45E951}" type="presOf" srcId="{14819EF4-F9DB-44AB-9594-9D2789F6EA5D}" destId="{DEC2468E-74A7-48D0-B515-1A44A2F5E4DB}" srcOrd="0" destOrd="0" presId="urn:microsoft.com/office/officeart/2005/8/layout/radial4"/>
    <dgm:cxn modelId="{84708F4B-E04A-4676-8A8E-5740B037EAF4}" srcId="{2B30622C-79AA-4673-B635-857C4F89CE8B}" destId="{28E288AE-F59F-427A-8E60-53FB9FA097D1}" srcOrd="4" destOrd="0" parTransId="{FE73B7B0-FA30-4BBD-97D1-DB99DC690E44}" sibTransId="{8592B426-F7C0-48E1-A174-28313B37CC3D}"/>
    <dgm:cxn modelId="{EB1D0408-8A62-4BB6-AC6C-BA81E0038E1D}" srcId="{2B30622C-79AA-4673-B635-857C4F89CE8B}" destId="{14819EF4-F9DB-44AB-9594-9D2789F6EA5D}" srcOrd="0" destOrd="0" parTransId="{3522631C-449A-46A1-9610-3F7C9D8FADC5}" sibTransId="{E0D024E2-DE22-4087-A48D-73B0600E82E8}"/>
    <dgm:cxn modelId="{96CC8962-0F4D-4DFA-90FE-2DEB217A17E4}" type="presOf" srcId="{28E288AE-F59F-427A-8E60-53FB9FA097D1}" destId="{9296964A-6688-4C25-9400-D70256E77210}" srcOrd="0" destOrd="0" presId="urn:microsoft.com/office/officeart/2005/8/layout/radial4"/>
    <dgm:cxn modelId="{7199564D-B5F3-4EFE-A87B-C2A45D5ADFD6}" type="presParOf" srcId="{A491DA41-162C-49F0-B275-47FF924A7B7B}" destId="{0B8A6E2C-11CD-455C-8629-4A25F71CB38E}" srcOrd="0" destOrd="0" presId="urn:microsoft.com/office/officeart/2005/8/layout/radial4"/>
    <dgm:cxn modelId="{EB5F537A-D800-4390-A7E0-83C580C2B2E3}" type="presParOf" srcId="{A491DA41-162C-49F0-B275-47FF924A7B7B}" destId="{1BC3CB0E-9EE5-4C23-8B08-A1D6743EE426}" srcOrd="1" destOrd="0" presId="urn:microsoft.com/office/officeart/2005/8/layout/radial4"/>
    <dgm:cxn modelId="{4425D064-00B9-4B48-A8A6-4C818775218E}" type="presParOf" srcId="{A491DA41-162C-49F0-B275-47FF924A7B7B}" destId="{DEC2468E-74A7-48D0-B515-1A44A2F5E4DB}" srcOrd="2" destOrd="0" presId="urn:microsoft.com/office/officeart/2005/8/layout/radial4"/>
    <dgm:cxn modelId="{0D2D7DFA-0F78-41B6-8620-048BF55A97E7}" type="presParOf" srcId="{A491DA41-162C-49F0-B275-47FF924A7B7B}" destId="{E32CEF63-BCCD-4449-8367-0B72996C27AD}" srcOrd="3" destOrd="0" presId="urn:microsoft.com/office/officeart/2005/8/layout/radial4"/>
    <dgm:cxn modelId="{3E56317F-BFDA-458F-8E54-18AA41059A7B}" type="presParOf" srcId="{A491DA41-162C-49F0-B275-47FF924A7B7B}" destId="{43EA67F2-6156-48B5-9106-AA4E797D5242}" srcOrd="4" destOrd="0" presId="urn:microsoft.com/office/officeart/2005/8/layout/radial4"/>
    <dgm:cxn modelId="{DF05B1E9-2CD5-4508-B98B-E3BD8DB29D44}" type="presParOf" srcId="{A491DA41-162C-49F0-B275-47FF924A7B7B}" destId="{5C771CA5-8229-4D94-BC8D-C2A61DC10894}" srcOrd="5" destOrd="0" presId="urn:microsoft.com/office/officeart/2005/8/layout/radial4"/>
    <dgm:cxn modelId="{BE563D26-5D84-4CBC-81DF-246AE3229D4C}" type="presParOf" srcId="{A491DA41-162C-49F0-B275-47FF924A7B7B}" destId="{175FF94E-F77F-44BB-8EC8-DACA258DCC16}" srcOrd="6" destOrd="0" presId="urn:microsoft.com/office/officeart/2005/8/layout/radial4"/>
    <dgm:cxn modelId="{915A4F0C-57AB-4CCD-AE55-22AAFF3F90F3}" type="presParOf" srcId="{A491DA41-162C-49F0-B275-47FF924A7B7B}" destId="{B4B04599-1DD7-468A-89F7-BFDFC811C917}" srcOrd="7" destOrd="0" presId="urn:microsoft.com/office/officeart/2005/8/layout/radial4"/>
    <dgm:cxn modelId="{6A80B149-40B0-46B0-8EC5-CE44FFFD7F5E}" type="presParOf" srcId="{A491DA41-162C-49F0-B275-47FF924A7B7B}" destId="{F8075C6D-EF42-4C21-8F19-007192E66243}" srcOrd="8" destOrd="0" presId="urn:microsoft.com/office/officeart/2005/8/layout/radial4"/>
    <dgm:cxn modelId="{61D6B2F8-97BF-4934-8D89-37EF5EFA3247}" type="presParOf" srcId="{A491DA41-162C-49F0-B275-47FF924A7B7B}" destId="{3D2D013B-2D25-4A4D-9ACA-B0CC57505A6A}" srcOrd="9" destOrd="0" presId="urn:microsoft.com/office/officeart/2005/8/layout/radial4"/>
    <dgm:cxn modelId="{0FFFD14F-C721-4B6F-8216-6F324F3D90C5}" type="presParOf" srcId="{A491DA41-162C-49F0-B275-47FF924A7B7B}" destId="{9296964A-6688-4C25-9400-D70256E7721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3F115-9E0D-4DE6-A12D-B02714E5129E}">
      <dsp:nvSpPr>
        <dsp:cNvPr id="0" name=""/>
        <dsp:cNvSpPr/>
      </dsp:nvSpPr>
      <dsp:spPr>
        <a:xfrm>
          <a:off x="0" y="547930"/>
          <a:ext cx="2327532" cy="4844608"/>
        </a:xfrm>
        <a:prstGeom prst="roundRect">
          <a:avLst>
            <a:gd name="adj" fmla="val 5000"/>
          </a:avLst>
        </a:prstGeom>
        <a:solidFill>
          <a:srgbClr val="CCFFCC">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zh-TW" altLang="en-US" sz="2100" b="1" kern="1200" spc="600" dirty="0" smtClean="0">
              <a:solidFill>
                <a:schemeClr val="tx1"/>
              </a:solidFill>
              <a:latin typeface="微軟正黑體" panose="020B0604030504040204" pitchFamily="34" charset="-120"/>
              <a:ea typeface="微軟正黑體" panose="020B0604030504040204" pitchFamily="34" charset="-120"/>
            </a:rPr>
            <a:t>              </a:t>
          </a:r>
          <a:endParaRPr lang="zh-TW" altLang="en-US" sz="2100" b="1" kern="1200" dirty="0"/>
        </a:p>
      </dsp:txBody>
      <dsp:txXfrm rot="16200000">
        <a:off x="-1753536" y="2301467"/>
        <a:ext cx="3972579" cy="465506"/>
      </dsp:txXfrm>
    </dsp:sp>
    <dsp:sp modelId="{0D4E4936-517E-4D20-A79B-F424A8EC39F1}">
      <dsp:nvSpPr>
        <dsp:cNvPr id="0" name=""/>
        <dsp:cNvSpPr/>
      </dsp:nvSpPr>
      <dsp:spPr>
        <a:xfrm>
          <a:off x="465506" y="547930"/>
          <a:ext cx="1734011"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marL="72000" lvl="0" algn="just" defTabSz="2222500">
            <a:lnSpc>
              <a:spcPct val="90000"/>
            </a:lnSpc>
            <a:spcBef>
              <a:spcPct val="0"/>
            </a:spcBef>
            <a:spcAft>
              <a:spcPts val="0"/>
            </a:spcAft>
          </a:pPr>
          <a:endParaRPr kumimoji="1" lang="zh-TW" altLang="en-US" sz="50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a:off x="465506" y="547930"/>
        <a:ext cx="1734011" cy="4844608"/>
      </dsp:txXfrm>
    </dsp:sp>
    <dsp:sp modelId="{7DF5F39B-1374-44C8-ABBA-6F36B1732CB7}">
      <dsp:nvSpPr>
        <dsp:cNvPr id="0" name=""/>
        <dsp:cNvSpPr/>
      </dsp:nvSpPr>
      <dsp:spPr>
        <a:xfrm>
          <a:off x="2417094" y="619935"/>
          <a:ext cx="2309726" cy="4844608"/>
        </a:xfrm>
        <a:prstGeom prst="roundRect">
          <a:avLst>
            <a:gd name="adj" fmla="val 5000"/>
          </a:avLst>
        </a:prstGeom>
        <a:solidFill>
          <a:schemeClr val="accent2">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endParaRPr kumimoji="1" lang="zh-TW" altLang="en-US" sz="21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661776" y="2375252"/>
        <a:ext cx="3972579" cy="461945"/>
      </dsp:txXfrm>
    </dsp:sp>
    <dsp:sp modelId="{00BF9AC3-2EB9-4087-A400-F87319C53841}">
      <dsp:nvSpPr>
        <dsp:cNvPr id="0" name=""/>
        <dsp:cNvSpPr/>
      </dsp:nvSpPr>
      <dsp:spPr>
        <a:xfrm rot="5400000">
          <a:off x="221723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95186-68C2-4F1C-A233-67F3E5B5CCB9}">
      <dsp:nvSpPr>
        <dsp:cNvPr id="0" name=""/>
        <dsp:cNvSpPr/>
      </dsp:nvSpPr>
      <dsp:spPr>
        <a:xfrm>
          <a:off x="2880330" y="619935"/>
          <a:ext cx="1720746"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2880330" y="619935"/>
        <a:ext cx="1720746" cy="4844608"/>
      </dsp:txXfrm>
    </dsp:sp>
    <dsp:sp modelId="{E81FD217-5E37-48FA-AA4F-6C11F31D7520}">
      <dsp:nvSpPr>
        <dsp:cNvPr id="0" name=""/>
        <dsp:cNvSpPr/>
      </dsp:nvSpPr>
      <dsp:spPr>
        <a:xfrm>
          <a:off x="4799090" y="691939"/>
          <a:ext cx="2309726" cy="4844608"/>
        </a:xfrm>
        <a:prstGeom prst="roundRect">
          <a:avLst>
            <a:gd name="adj" fmla="val 5000"/>
          </a:avLst>
        </a:prstGeom>
        <a:solidFill>
          <a:srgbClr val="FFFFCC">
            <a:alpha val="7666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0" tIns="222885" rIns="288925" bIns="0" numCol="1" spcCol="1270" anchor="t" anchorCtr="0">
          <a:noAutofit/>
        </a:bodyPr>
        <a:lstStyle/>
        <a:p>
          <a:pPr lvl="0" algn="r" defTabSz="2889250">
            <a:lnSpc>
              <a:spcPct val="90000"/>
            </a:lnSpc>
            <a:spcBef>
              <a:spcPct val="0"/>
            </a:spcBef>
            <a:spcAft>
              <a:spcPct val="35000"/>
            </a:spcAft>
          </a:pPr>
          <a:endParaRPr kumimoji="1" lang="zh-TW" altLang="en-US" sz="65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3043773" y="2447256"/>
        <a:ext cx="3972579" cy="461945"/>
      </dsp:txXfrm>
    </dsp:sp>
    <dsp:sp modelId="{77848125-5024-44C7-B9BF-B3015E3CC46A}">
      <dsp:nvSpPr>
        <dsp:cNvPr id="0" name=""/>
        <dsp:cNvSpPr/>
      </dsp:nvSpPr>
      <dsp:spPr>
        <a:xfrm rot="5400000">
          <a:off x="460842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ED0314E4-51B8-406C-BBA9-7E44DCE2B574}">
      <dsp:nvSpPr>
        <dsp:cNvPr id="0" name=""/>
        <dsp:cNvSpPr/>
      </dsp:nvSpPr>
      <dsp:spPr>
        <a:xfrm>
          <a:off x="7195329" y="619935"/>
          <a:ext cx="2309726" cy="4844608"/>
        </a:xfrm>
        <a:prstGeom prst="roundRect">
          <a:avLst>
            <a:gd name="adj" fmla="val 5000"/>
          </a:avLst>
        </a:prstGeom>
        <a:solidFill>
          <a:schemeClr val="accent4">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endParaRPr kumimoji="1" lang="zh-TW" altLang="en-US" sz="19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5440012" y="2375252"/>
        <a:ext cx="3972579" cy="461945"/>
      </dsp:txXfrm>
    </dsp:sp>
    <dsp:sp modelId="{5FBCAD49-969B-4C32-BA7E-DF3EC348A2B6}">
      <dsp:nvSpPr>
        <dsp:cNvPr id="0" name=""/>
        <dsp:cNvSpPr/>
      </dsp:nvSpPr>
      <dsp:spPr>
        <a:xfrm rot="5400000">
          <a:off x="699961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6E2C-11CD-455C-8629-4A25F71CB38E}">
      <dsp:nvSpPr>
        <dsp:cNvPr id="0" name=""/>
        <dsp:cNvSpPr/>
      </dsp:nvSpPr>
      <dsp:spPr>
        <a:xfrm>
          <a:off x="1234274" y="1634580"/>
          <a:ext cx="855396" cy="855396"/>
        </a:xfrm>
        <a:prstGeom prst="ellipse">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TW" altLang="en-US" sz="1200" b="1" kern="1200" dirty="0" smtClean="0">
              <a:solidFill>
                <a:srgbClr val="FF0000"/>
              </a:solidFill>
              <a:latin typeface="微軟正黑體" pitchFamily="34" charset="-120"/>
              <a:ea typeface="微軟正黑體" pitchFamily="34" charset="-120"/>
            </a:rPr>
            <a:t>個人</a:t>
          </a:r>
          <a:endParaRPr lang="en-US" altLang="zh-TW" sz="1200" b="1" kern="1200" dirty="0" smtClean="0">
            <a:solidFill>
              <a:srgbClr val="FF0000"/>
            </a:solidFill>
            <a:latin typeface="微軟正黑體" pitchFamily="34" charset="-120"/>
            <a:ea typeface="微軟正黑體" pitchFamily="34" charset="-120"/>
          </a:endParaRPr>
        </a:p>
        <a:p>
          <a:pPr lvl="0" algn="ctr" defTabSz="533400">
            <a:lnSpc>
              <a:spcPct val="90000"/>
            </a:lnSpc>
            <a:spcBef>
              <a:spcPct val="0"/>
            </a:spcBef>
            <a:spcAft>
              <a:spcPct val="35000"/>
            </a:spcAft>
          </a:pPr>
          <a:r>
            <a:rPr lang="zh-TW" altLang="en-US" sz="1200" b="1" kern="1200" dirty="0" smtClean="0">
              <a:solidFill>
                <a:srgbClr val="FF0000"/>
              </a:solidFill>
              <a:latin typeface="微軟正黑體" pitchFamily="34" charset="-120"/>
              <a:ea typeface="微軟正黑體" pitchFamily="34" charset="-120"/>
            </a:rPr>
            <a:t>資料</a:t>
          </a:r>
          <a:endParaRPr lang="zh-TW" altLang="en-US" sz="1200" b="1" kern="1200" dirty="0">
            <a:solidFill>
              <a:srgbClr val="FF0000"/>
            </a:solidFill>
            <a:latin typeface="微軟正黑體" pitchFamily="34" charset="-120"/>
            <a:ea typeface="微軟正黑體" pitchFamily="34" charset="-120"/>
          </a:endParaRPr>
        </a:p>
      </dsp:txBody>
      <dsp:txXfrm>
        <a:off x="1359544" y="1759850"/>
        <a:ext cx="604856" cy="604856"/>
      </dsp:txXfrm>
    </dsp:sp>
    <dsp:sp modelId="{1BC3CB0E-9EE5-4C23-8B08-A1D6743EE426}">
      <dsp:nvSpPr>
        <dsp:cNvPr id="0" name=""/>
        <dsp:cNvSpPr/>
      </dsp:nvSpPr>
      <dsp:spPr>
        <a:xfrm rot="10800000">
          <a:off x="406567"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2468E-74A7-48D0-B515-1A44A2F5E4DB}">
      <dsp:nvSpPr>
        <dsp:cNvPr id="0" name=""/>
        <dsp:cNvSpPr/>
      </dsp:nvSpPr>
      <dsp:spPr>
        <a:xfrm>
          <a:off x="254" y="1737228"/>
          <a:ext cx="812626" cy="65010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防竊取</a:t>
          </a:r>
          <a:endParaRPr lang="zh-TW" altLang="en-US" sz="1800" b="1" kern="1200" dirty="0">
            <a:latin typeface="微軟正黑體" pitchFamily="34" charset="-120"/>
            <a:ea typeface="微軟正黑體" pitchFamily="34" charset="-120"/>
          </a:endParaRPr>
        </a:p>
      </dsp:txBody>
      <dsp:txXfrm>
        <a:off x="19295" y="1756269"/>
        <a:ext cx="774544" cy="612019"/>
      </dsp:txXfrm>
    </dsp:sp>
    <dsp:sp modelId="{E32CEF63-BCCD-4449-8367-0B72996C27AD}">
      <dsp:nvSpPr>
        <dsp:cNvPr id="0" name=""/>
        <dsp:cNvSpPr/>
      </dsp:nvSpPr>
      <dsp:spPr>
        <a:xfrm rot="13500000">
          <a:off x="659719"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67F2-6156-48B5-9106-AA4E797D5242}">
      <dsp:nvSpPr>
        <dsp:cNvPr id="0" name=""/>
        <dsp:cNvSpPr/>
      </dsp:nvSpPr>
      <dsp:spPr>
        <a:xfrm>
          <a:off x="367953" y="849523"/>
          <a:ext cx="812626" cy="650101"/>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防竄改</a:t>
          </a:r>
          <a:endParaRPr lang="zh-TW" altLang="en-US" sz="1800" b="1" kern="1200" dirty="0">
            <a:latin typeface="微軟正黑體" pitchFamily="34" charset="-120"/>
            <a:ea typeface="微軟正黑體" pitchFamily="34" charset="-120"/>
          </a:endParaRPr>
        </a:p>
      </dsp:txBody>
      <dsp:txXfrm>
        <a:off x="386994" y="868564"/>
        <a:ext cx="774544" cy="612019"/>
      </dsp:txXfrm>
    </dsp:sp>
    <dsp:sp modelId="{5C771CA5-8229-4D94-BC8D-C2A61DC10894}">
      <dsp:nvSpPr>
        <dsp:cNvPr id="0" name=""/>
        <dsp:cNvSpPr/>
      </dsp:nvSpPr>
      <dsp:spPr>
        <a:xfrm rot="16200000">
          <a:off x="1270881" y="1076071"/>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F94E-F77F-44BB-8EC8-DACA258DCC16}">
      <dsp:nvSpPr>
        <dsp:cNvPr id="0" name=""/>
        <dsp:cNvSpPr/>
      </dsp:nvSpPr>
      <dsp:spPr>
        <a:xfrm>
          <a:off x="1255659" y="481823"/>
          <a:ext cx="812626" cy="650101"/>
        </a:xfrm>
        <a:prstGeom prst="roundRect">
          <a:avLst>
            <a:gd name="adj" fmla="val 10000"/>
          </a:avLst>
        </a:prstGeom>
        <a:solidFill>
          <a:srgbClr val="E593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防毀損</a:t>
          </a:r>
          <a:endParaRPr lang="zh-TW" altLang="en-US" sz="1800" b="1" kern="1200" dirty="0">
            <a:latin typeface="微軟正黑體" pitchFamily="34" charset="-120"/>
            <a:ea typeface="微軟正黑體" pitchFamily="34" charset="-120"/>
          </a:endParaRPr>
        </a:p>
      </dsp:txBody>
      <dsp:txXfrm>
        <a:off x="1274700" y="500864"/>
        <a:ext cx="774544" cy="612019"/>
      </dsp:txXfrm>
    </dsp:sp>
    <dsp:sp modelId="{B4B04599-1DD7-468A-89F7-BFDFC811C917}">
      <dsp:nvSpPr>
        <dsp:cNvPr id="0" name=""/>
        <dsp:cNvSpPr/>
      </dsp:nvSpPr>
      <dsp:spPr>
        <a:xfrm rot="18900000">
          <a:off x="1882043"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075C6D-EF42-4C21-8F19-007192E66243}">
      <dsp:nvSpPr>
        <dsp:cNvPr id="0" name=""/>
        <dsp:cNvSpPr/>
      </dsp:nvSpPr>
      <dsp:spPr>
        <a:xfrm>
          <a:off x="2143364" y="849523"/>
          <a:ext cx="812626" cy="65010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防滅失</a:t>
          </a:r>
          <a:endParaRPr lang="zh-TW" altLang="en-US" sz="1800" b="1" kern="1200" dirty="0">
            <a:latin typeface="微軟正黑體" pitchFamily="34" charset="-120"/>
            <a:ea typeface="微軟正黑體" pitchFamily="34" charset="-120"/>
          </a:endParaRPr>
        </a:p>
      </dsp:txBody>
      <dsp:txXfrm>
        <a:off x="2162405" y="868564"/>
        <a:ext cx="774544" cy="612019"/>
      </dsp:txXfrm>
    </dsp:sp>
    <dsp:sp modelId="{3D2D013B-2D25-4A4D-9ACA-B0CC57505A6A}">
      <dsp:nvSpPr>
        <dsp:cNvPr id="0" name=""/>
        <dsp:cNvSpPr/>
      </dsp:nvSpPr>
      <dsp:spPr>
        <a:xfrm>
          <a:off x="2135194"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96964A-6688-4C25-9400-D70256E77210}">
      <dsp:nvSpPr>
        <dsp:cNvPr id="0" name=""/>
        <dsp:cNvSpPr/>
      </dsp:nvSpPr>
      <dsp:spPr>
        <a:xfrm>
          <a:off x="2511063" y="1737228"/>
          <a:ext cx="812626" cy="65010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防洩漏</a:t>
          </a:r>
          <a:endParaRPr lang="zh-TW" altLang="en-US" sz="1800" b="1" kern="1200" dirty="0">
            <a:latin typeface="微軟正黑體" pitchFamily="34" charset="-120"/>
            <a:ea typeface="微軟正黑體" pitchFamily="34" charset="-120"/>
          </a:endParaRPr>
        </a:p>
      </dsp:txBody>
      <dsp:txXfrm>
        <a:off x="2530104" y="1756269"/>
        <a:ext cx="774544" cy="6120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3" name="日期版面配置區 2"/>
          <p:cNvSpPr txBox="1">
            <a:spLocks noGrp="1"/>
          </p:cNvSpPr>
          <p:nvPr>
            <p:ph type="dt" sz="quarter" idx="1"/>
          </p:nvPr>
        </p:nvSpPr>
        <p:spPr>
          <a:xfrm>
            <a:off x="3850448" y="9"/>
            <a:ext cx="2945655" cy="493633"/>
          </a:xfrm>
          <a:prstGeom prst="rect">
            <a:avLst/>
          </a:prstGeom>
          <a:noFill/>
          <a:ln>
            <a:noFill/>
          </a:ln>
        </p:spPr>
        <p:txBody>
          <a:bodyPr vert="horz" wrap="square" lIns="89467" tIns="44733" rIns="89467" bIns="44733" anchor="t" anchorCtr="0" compatLnSpc="1"/>
          <a:lstStyle/>
          <a:p>
            <a:pPr algn="r" defTabSz="894694">
              <a:defRPr sz="1800" b="0" i="0" u="none" strike="noStrike" kern="0" cap="none" spc="0" baseline="0">
                <a:solidFill>
                  <a:srgbClr val="000000"/>
                </a:solidFill>
                <a:uFillTx/>
              </a:defRPr>
            </a:pPr>
            <a:fld id="{A648D7DA-0302-4CF1-90A2-8E7FF53AC01F}" type="datetime1">
              <a:rPr lang="en-US" sz="1200">
                <a:solidFill>
                  <a:srgbClr val="000000"/>
                </a:solidFill>
                <a:latin typeface="Calibri"/>
                <a:ea typeface="新細明體"/>
              </a:rPr>
              <a:pPr algn="r" defTabSz="894694">
                <a:defRPr sz="1800" b="0" i="0" u="none" strike="noStrike" kern="0" cap="none" spc="0" baseline="0">
                  <a:solidFill>
                    <a:srgbClr val="000000"/>
                  </a:solidFill>
                  <a:uFillTx/>
                </a:defRPr>
              </a:pPr>
              <a:t>1/11/2021</a:t>
            </a:fld>
            <a:endParaRPr lang="en-US" sz="1200">
              <a:solidFill>
                <a:srgbClr val="000000"/>
              </a:solidFill>
              <a:latin typeface="Calibri"/>
              <a:ea typeface="新細明體"/>
            </a:endParaRPr>
          </a:p>
        </p:txBody>
      </p:sp>
      <p:sp>
        <p:nvSpPr>
          <p:cNvPr id="4" name="頁尾版面配置區 3"/>
          <p:cNvSpPr txBox="1">
            <a:spLocks noGrp="1"/>
          </p:cNvSpPr>
          <p:nvPr>
            <p:ph type="ftr" sz="quarter" idx="2"/>
          </p:nvPr>
        </p:nvSpPr>
        <p:spPr>
          <a:xfrm>
            <a:off x="10" y="9377328"/>
            <a:ext cx="2945655" cy="493633"/>
          </a:xfrm>
          <a:prstGeom prst="rect">
            <a:avLst/>
          </a:prstGeom>
          <a:noFill/>
          <a:ln>
            <a:noFill/>
          </a:ln>
        </p:spPr>
        <p:txBody>
          <a:bodyPr vert="horz" wrap="square" lIns="89467" tIns="44733" rIns="89467" bIns="44733" anchor="b"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5" name="投影片編號版面配置區 4"/>
          <p:cNvSpPr txBox="1">
            <a:spLocks noGrp="1"/>
          </p:cNvSpPr>
          <p:nvPr>
            <p:ph type="sldNum" sz="quarter" idx="3"/>
          </p:nvPr>
        </p:nvSpPr>
        <p:spPr>
          <a:xfrm>
            <a:off x="3850448" y="9377328"/>
            <a:ext cx="2945655" cy="493633"/>
          </a:xfrm>
          <a:prstGeom prst="rect">
            <a:avLst/>
          </a:prstGeom>
          <a:noFill/>
          <a:ln>
            <a:noFill/>
          </a:ln>
        </p:spPr>
        <p:txBody>
          <a:bodyPr vert="horz" wrap="square" lIns="89467" tIns="44733" rIns="89467" bIns="44733" anchor="b" anchorCtr="0" compatLnSpc="1"/>
          <a:lstStyle/>
          <a:p>
            <a:pPr algn="r" defTabSz="894694">
              <a:defRPr sz="1800" b="0" i="0" u="none" strike="noStrike" kern="0" cap="none" spc="0" baseline="0">
                <a:solidFill>
                  <a:srgbClr val="000000"/>
                </a:solidFill>
                <a:uFillTx/>
              </a:defRPr>
            </a:pPr>
            <a:fld id="{729467D8-8D61-4308-8B20-9B6BAFA8B263}" type="slidenum">
              <a:rPr/>
              <a:pPr algn="r" defTabSz="894694">
                <a:defRPr sz="1800" b="0" i="0" u="none" strike="noStrike" kern="0" cap="none" spc="0" baseline="0">
                  <a:solidFill>
                    <a:srgbClr val="000000"/>
                  </a:solidFill>
                  <a:uFillTx/>
                </a:defRPr>
              </a:pPr>
              <a:t>‹#›</a:t>
            </a:fld>
            <a:endParaRPr lang="en-US" sz="1200">
              <a:solidFill>
                <a:srgbClr val="000000"/>
              </a:solidFill>
              <a:latin typeface="Calibri"/>
              <a:ea typeface="新細明體"/>
            </a:endParaRPr>
          </a:p>
        </p:txBody>
      </p:sp>
    </p:spTree>
    <p:extLst>
      <p:ext uri="{BB962C8B-B14F-4D97-AF65-F5344CB8AC3E}">
        <p14:creationId xmlns:p14="http://schemas.microsoft.com/office/powerpoint/2010/main" val="107832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3" name="日期版面配置區 2"/>
          <p:cNvSpPr txBox="1">
            <a:spLocks noGrp="1"/>
          </p:cNvSpPr>
          <p:nvPr>
            <p:ph type="dt" idx="1"/>
          </p:nvPr>
        </p:nvSpPr>
        <p:spPr>
          <a:xfrm>
            <a:off x="3850448" y="9"/>
            <a:ext cx="2945655" cy="493633"/>
          </a:xfrm>
          <a:prstGeom prst="rect">
            <a:avLst/>
          </a:prstGeom>
          <a:noFill/>
          <a:ln>
            <a:noFill/>
          </a:ln>
        </p:spPr>
        <p:txBody>
          <a:bodyPr vert="horz" wrap="square" lIns="89467" tIns="44733" rIns="89467" bIns="44733" anchor="t"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4BB0BBD5-443A-46C7-BB85-EB833C37F9DB}" type="datetime1">
              <a:rPr lang="en-US"/>
              <a:pPr lvl="0"/>
              <a:t>1/11/2021</a:t>
            </a:fld>
            <a:endParaRPr lang="en-US"/>
          </a:p>
        </p:txBody>
      </p:sp>
      <p:sp>
        <p:nvSpPr>
          <p:cNvPr id="4" name="投影片圖像版面配置區 3"/>
          <p:cNvSpPr>
            <a:spLocks noGrp="1" noRot="1" noChangeAspect="1"/>
          </p:cNvSpPr>
          <p:nvPr>
            <p:ph type="sldImg" idx="2"/>
          </p:nvPr>
        </p:nvSpPr>
        <p:spPr>
          <a:xfrm>
            <a:off x="685800" y="739775"/>
            <a:ext cx="5426075" cy="3705225"/>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79797" y="4689534"/>
            <a:ext cx="5438143" cy="4442700"/>
          </a:xfrm>
          <a:prstGeom prst="rect">
            <a:avLst/>
          </a:prstGeom>
          <a:noFill/>
          <a:ln>
            <a:noFill/>
          </a:ln>
        </p:spPr>
        <p:txBody>
          <a:bodyPr vert="horz" wrap="square" lIns="89467" tIns="44733" rIns="89467" bIns="44733"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10" y="9377328"/>
            <a:ext cx="2945655" cy="493633"/>
          </a:xfrm>
          <a:prstGeom prst="rect">
            <a:avLst/>
          </a:prstGeom>
          <a:noFill/>
          <a:ln>
            <a:noFill/>
          </a:ln>
        </p:spPr>
        <p:txBody>
          <a:bodyPr vert="horz" wrap="square" lIns="89467" tIns="44733" rIns="89467" bIns="44733" anchor="b"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7" name="投影片編號版面配置區 6"/>
          <p:cNvSpPr txBox="1">
            <a:spLocks noGrp="1"/>
          </p:cNvSpPr>
          <p:nvPr>
            <p:ph type="sldNum" sz="quarter" idx="5"/>
          </p:nvPr>
        </p:nvSpPr>
        <p:spPr>
          <a:xfrm>
            <a:off x="3850448" y="9377328"/>
            <a:ext cx="2945655" cy="493633"/>
          </a:xfrm>
          <a:prstGeom prst="rect">
            <a:avLst/>
          </a:prstGeom>
          <a:noFill/>
          <a:ln>
            <a:noFill/>
          </a:ln>
        </p:spPr>
        <p:txBody>
          <a:bodyPr vert="horz" wrap="square" lIns="89467" tIns="44733" rIns="89467" bIns="44733" anchor="b"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C3CF1F20-F35A-40D4-B264-C7B254631794}" type="slidenum">
              <a:rPr/>
              <a:pPr lvl="0"/>
              <a:t>‹#›</a:t>
            </a:fld>
            <a:endParaRPr lang="en-US"/>
          </a:p>
        </p:txBody>
      </p:sp>
    </p:spTree>
    <p:extLst>
      <p:ext uri="{BB962C8B-B14F-4D97-AF65-F5344CB8AC3E}">
        <p14:creationId xmlns:p14="http://schemas.microsoft.com/office/powerpoint/2010/main" val="284159062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smtClean="0"/>
              <a:t>為何不用補助</a:t>
            </a:r>
            <a:r>
              <a:rPr lang="en-US" altLang="zh-TW" dirty="0" smtClean="0"/>
              <a:t>?</a:t>
            </a:r>
          </a:p>
          <a:p>
            <a:r>
              <a:rPr lang="zh-TW" altLang="en-US" dirty="0" smtClean="0"/>
              <a:t>因為中小企業能量有限，不一定有能力投入研發，故擬導入工業局合格登錄廠商能量，以輔導中小企業升級轉型</a:t>
            </a:r>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a:t>
            </a:fld>
            <a:endParaRPr lang="zh-TW" altLang="en-US"/>
          </a:p>
        </p:txBody>
      </p:sp>
    </p:spTree>
    <p:extLst>
      <p:ext uri="{BB962C8B-B14F-4D97-AF65-F5344CB8AC3E}">
        <p14:creationId xmlns:p14="http://schemas.microsoft.com/office/powerpoint/2010/main" val="408067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10</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11</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12</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13</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14</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19</a:t>
            </a:fld>
            <a:endParaRPr lang="zh-TW" altLang="en-US"/>
          </a:p>
        </p:txBody>
      </p:sp>
    </p:spTree>
    <p:extLst>
      <p:ext uri="{BB962C8B-B14F-4D97-AF65-F5344CB8AC3E}">
        <p14:creationId xmlns:p14="http://schemas.microsoft.com/office/powerpoint/2010/main" val="2673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smtClean="0"/>
              <a:t>為何不用補助</a:t>
            </a:r>
            <a:r>
              <a:rPr lang="en-US" altLang="zh-TW" dirty="0" smtClean="0"/>
              <a:t>?</a:t>
            </a:r>
          </a:p>
          <a:p>
            <a:r>
              <a:rPr lang="zh-TW" altLang="en-US" dirty="0" smtClean="0"/>
              <a:t>因為中小企業能量有限，不一定有能力投入研發，故擬導入工業局合格登錄廠商能量，以輔導中小企業升級轉型</a:t>
            </a:r>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20</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21</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22</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p:spPr>
        <p:txBody>
          <a:bodyPr/>
          <a:lstStyle/>
          <a:p>
            <a:r>
              <a:rPr lang="zh-TW" altLang="en-US" smtClean="0">
                <a:ea typeface="新細明體" charset="-120"/>
              </a:rPr>
              <a:t>建議量化？</a:t>
            </a:r>
          </a:p>
        </p:txBody>
      </p:sp>
      <p:sp>
        <p:nvSpPr>
          <p:cNvPr id="43012" name="投影片編號版面配置區 3"/>
          <p:cNvSpPr>
            <a:spLocks noGrp="1"/>
          </p:cNvSpPr>
          <p:nvPr>
            <p:ph type="sldNum" sz="quarter" idx="5"/>
          </p:nvPr>
        </p:nvSpPr>
        <p:spPr>
          <a:noFill/>
        </p:spPr>
        <p:txBody>
          <a:bodyPr/>
          <a:lstStyle/>
          <a:p>
            <a:fld id="{1BA03A99-D760-482E-B3F2-C8C25E112475}" type="slidenum">
              <a:rPr lang="en-US" altLang="zh-TW" smtClean="0"/>
              <a:pPr/>
              <a:t>35</a:t>
            </a:fld>
            <a:endParaRPr lang="en-US" altLang="zh-T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p:spPr>
        <p:txBody>
          <a:bodyPr/>
          <a:lstStyle/>
          <a:p>
            <a:r>
              <a:rPr lang="zh-TW" altLang="en-US" smtClean="0">
                <a:ea typeface="新細明體" charset="-120"/>
              </a:rPr>
              <a:t>建議量化？</a:t>
            </a:r>
          </a:p>
        </p:txBody>
      </p:sp>
      <p:sp>
        <p:nvSpPr>
          <p:cNvPr id="45060" name="投影片編號版面配置區 3"/>
          <p:cNvSpPr>
            <a:spLocks noGrp="1"/>
          </p:cNvSpPr>
          <p:nvPr>
            <p:ph type="sldNum" sz="quarter" idx="5"/>
          </p:nvPr>
        </p:nvSpPr>
        <p:spPr>
          <a:noFill/>
        </p:spPr>
        <p:txBody>
          <a:bodyPr/>
          <a:lstStyle/>
          <a:p>
            <a:fld id="{335714B6-7386-4F97-B5DC-6FFAFF4E9EB4}" type="slidenum">
              <a:rPr lang="en-US" altLang="zh-TW" smtClean="0"/>
              <a:pPr/>
              <a:t>36</a:t>
            </a:fld>
            <a:endParaRPr lang="en-US"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p:spPr>
        <p:txBody>
          <a:bodyPr/>
          <a:lstStyle/>
          <a:p>
            <a:r>
              <a:rPr lang="zh-TW" altLang="en-US" smtClean="0">
                <a:ea typeface="新細明體" charset="-120"/>
              </a:rPr>
              <a:t>建議量化？</a:t>
            </a:r>
          </a:p>
        </p:txBody>
      </p:sp>
      <p:sp>
        <p:nvSpPr>
          <p:cNvPr id="41988" name="投影片編號版面配置區 3"/>
          <p:cNvSpPr>
            <a:spLocks noGrp="1"/>
          </p:cNvSpPr>
          <p:nvPr>
            <p:ph type="sldNum" sz="quarter" idx="5"/>
          </p:nvPr>
        </p:nvSpPr>
        <p:spPr>
          <a:noFill/>
        </p:spPr>
        <p:txBody>
          <a:bodyPr/>
          <a:lstStyle/>
          <a:p>
            <a:fld id="{21821973-D0D4-41E2-BB0F-67807F4B93EF}" type="slidenum">
              <a:rPr lang="en-US" altLang="zh-TW" smtClean="0"/>
              <a:pPr/>
              <a:t>37</a:t>
            </a:fld>
            <a:endParaRPr lang="en-US"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ln/>
        </p:spPr>
        <p:txBody>
          <a:bodyPr/>
          <a:lstStyle/>
          <a:p>
            <a:r>
              <a:rPr lang="zh-TW" altLang="en-US" smtClean="0">
                <a:ea typeface="新細明體" charset="-120"/>
              </a:rPr>
              <a:t>建議量化？</a:t>
            </a:r>
          </a:p>
        </p:txBody>
      </p:sp>
      <p:sp>
        <p:nvSpPr>
          <p:cNvPr id="44036" name="投影片編號版面配置區 3"/>
          <p:cNvSpPr>
            <a:spLocks noGrp="1"/>
          </p:cNvSpPr>
          <p:nvPr>
            <p:ph type="sldNum" sz="quarter" idx="5"/>
          </p:nvPr>
        </p:nvSpPr>
        <p:spPr>
          <a:noFill/>
        </p:spPr>
        <p:txBody>
          <a:bodyPr/>
          <a:lstStyle/>
          <a:p>
            <a:fld id="{7B06A26D-1412-4D9C-A7FC-D454C9F2EDA1}" type="slidenum">
              <a:rPr lang="en-US" altLang="zh-TW" smtClean="0"/>
              <a:pPr/>
              <a:t>38</a:t>
            </a:fld>
            <a:endParaRPr lang="en-US"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45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523E4440-CCC6-4113-BEE2-5C97FF0EE1B2}" type="slidenum">
              <a:rPr lang="en-US" altLang="zh-TW" smtClean="0">
                <a:latin typeface="Arial" charset="0"/>
                <a:ea typeface="新細明體" charset="-120"/>
              </a:rPr>
              <a:pPr eaLnBrk="1" hangingPunct="1"/>
              <a:t>40</a:t>
            </a:fld>
            <a:endParaRPr lang="en-US" altLang="zh-TW" smtClean="0">
              <a:latin typeface="Arial" charset="0"/>
              <a:ea typeface="新細明體"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56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FA15AA01-0C98-40AA-8EE4-3ED79784AD9F}" type="slidenum">
              <a:rPr lang="en-US" altLang="zh-TW" smtClean="0">
                <a:latin typeface="Arial" charset="0"/>
                <a:ea typeface="新細明體" charset="-120"/>
              </a:rPr>
              <a:pPr eaLnBrk="1" hangingPunct="1"/>
              <a:t>41</a:t>
            </a:fld>
            <a:endParaRPr lang="en-US" altLang="zh-TW" smtClean="0">
              <a:latin typeface="Arial" charset="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688975" y="741363"/>
            <a:ext cx="5419725" cy="3700462"/>
          </a:xfrm>
          <a:ln/>
        </p:spPr>
      </p:sp>
      <p:sp>
        <p:nvSpPr>
          <p:cNvPr id="19459" name="Rectangle 3"/>
          <p:cNvSpPr>
            <a:spLocks noGrp="1" noChangeArrowheads="1"/>
          </p:cNvSpPr>
          <p:nvPr>
            <p:ph type="body" idx="1"/>
          </p:nvPr>
        </p:nvSpPr>
        <p:spPr>
          <a:xfrm>
            <a:off x="678500" y="4691132"/>
            <a:ext cx="5440676" cy="444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各位好：</a:t>
            </a:r>
          </a:p>
          <a:p>
            <a:r>
              <a:rPr lang="zh-TW" altLang="en-US" dirty="0" smtClean="0"/>
              <a:t>有鑑於中心之相關辦法皆獨立規範，閱讀上也較不容易</a:t>
            </a:r>
          </a:p>
          <a:p>
            <a:r>
              <a:rPr lang="zh-TW" altLang="en-US" dirty="0" smtClean="0"/>
              <a:t>因此將中心相關辦法整理成員工手冊</a:t>
            </a:r>
          </a:p>
          <a:p>
            <a:r>
              <a:rPr lang="zh-TW" altLang="en-US" dirty="0" smtClean="0"/>
              <a:t>讓中心內部同仁及新進員工可以較輕易的閱讀</a:t>
            </a:r>
          </a:p>
          <a:p>
            <a:r>
              <a:rPr lang="zh-TW" altLang="en-US" dirty="0" smtClean="0"/>
              <a:t>另外，由於研究人員於今年三月一日起適用勞基法</a:t>
            </a:r>
          </a:p>
          <a:p>
            <a:r>
              <a:rPr lang="zh-TW" altLang="en-US" dirty="0" smtClean="0"/>
              <a:t>因此，針對中心的制度規章進行條文的審視及修正</a:t>
            </a:r>
          </a:p>
          <a:p>
            <a:endParaRPr lang="zh-TW" altLang="en-US" dirty="0" smtClean="0"/>
          </a:p>
          <a:p>
            <a:endParaRPr lang="zh-TW" altLang="en-US" dirty="0" smtClean="0"/>
          </a:p>
          <a:p>
            <a:endParaRPr lang="zh-TW" altLang="en-US" dirty="0" smtClean="0"/>
          </a:p>
          <a:p>
            <a:endParaRPr lang="zh-TW" altLang="en-US" dirty="0" smtClean="0"/>
          </a:p>
        </p:txBody>
      </p:sp>
    </p:spTree>
    <p:extLst>
      <p:ext uri="{BB962C8B-B14F-4D97-AF65-F5344CB8AC3E}">
        <p14:creationId xmlns:p14="http://schemas.microsoft.com/office/powerpoint/2010/main" val="377083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smtClean="0"/>
              <a:t>為何不用補助</a:t>
            </a:r>
            <a:r>
              <a:rPr lang="en-US" altLang="zh-TW" dirty="0" smtClean="0"/>
              <a:t>?</a:t>
            </a:r>
          </a:p>
          <a:p>
            <a:r>
              <a:rPr lang="zh-TW" altLang="en-US" dirty="0" smtClean="0"/>
              <a:t>因為中小企業能量有限，不一定有能力投入研發，故擬導入工業局合格登錄廠商能量，以輔導中小企業升級轉型</a:t>
            </a:r>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900">
              <a:ea typeface="新細明體" pitchFamily="18" charset="-120"/>
            </a:endParaRPr>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5194B527-EADE-4492-AEBE-E4C1D8666152}" type="slidenum">
              <a:rPr lang="en-US" altLang="zh-TW" smtClean="0">
                <a:latin typeface="Arial" charset="0"/>
                <a:ea typeface="新細明體" pitchFamily="18" charset="-120"/>
              </a:rPr>
              <a:pPr eaLnBrk="1" hangingPunct="1"/>
              <a:t>61</a:t>
            </a:fld>
            <a:endParaRPr lang="en-US" altLang="zh-TW" smtClean="0">
              <a:latin typeface="Arial" charset="0"/>
              <a:ea typeface="新細明體" pitchFamily="18"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因計畫所蒐集的個資需配置人員進行維護管理</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依廠商現有人力去配置人員負責各種不同業務</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2.PMC</a:t>
            </a:r>
            <a:r>
              <a:rPr lang="zh-TW" altLang="en-US" sz="2000">
                <a:latin typeface="微軟正黑體" pitchFamily="34" charset="-120"/>
                <a:ea typeface="微軟正黑體" pitchFamily="34" charset="-120"/>
              </a:rPr>
              <a:t>建立小組成員→</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人資：個資內部事務管理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資訊：資訊安全事務管理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其他部門個資盤點：每年部門個資盤點員盤點表更新</a:t>
            </a:r>
            <a:endParaRPr lang="en-US" altLang="zh-TW" sz="2000">
              <a:latin typeface="微軟正黑體" pitchFamily="34" charset="-120"/>
              <a:ea typeface="微軟正黑體" pitchFamily="34" charset="-120"/>
            </a:endParaRPr>
          </a:p>
        </p:txBody>
      </p:sp>
      <p:sp>
        <p:nvSpPr>
          <p:cNvPr id="225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C2C517BD-5742-4604-9300-07A09AF97FC0}" type="slidenum">
              <a:rPr lang="en-US" altLang="zh-TW" smtClean="0">
                <a:latin typeface="Arial" charset="0"/>
                <a:ea typeface="新細明體" pitchFamily="18" charset="-120"/>
              </a:rPr>
              <a:pPr eaLnBrk="1" hangingPunct="1"/>
              <a:t>62</a:t>
            </a:fld>
            <a:endParaRPr lang="en-US" altLang="zh-TW" smtClean="0">
              <a:latin typeface="Arial" charset="0"/>
              <a:ea typeface="新細明體" pitchFamily="18"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個資蒐集的原因及保有的單位、依據、目的</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zh-TW" sz="2000">
                <a:latin typeface="微軟正黑體" pitchFamily="34" charset="-120"/>
                <a:ea typeface="微軟正黑體" pitchFamily="34" charset="-120"/>
              </a:rPr>
              <a:t>製作個人資料盤點清冊，說明</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蒐集、處理、或利用個人資料之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類別</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期間</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地區</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對象</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及保有之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依據及特定目</a:t>
            </a:r>
            <a:r>
              <a:rPr lang="en-US" altLang="zh-TW" sz="2000">
                <a:latin typeface="微軟正黑體" pitchFamily="34" charset="-120"/>
                <a:ea typeface="微軟正黑體" pitchFamily="34" charset="-120"/>
              </a:rPr>
              <a:t>】</a:t>
            </a:r>
          </a:p>
          <a:p>
            <a:pPr lvl="1"/>
            <a:endParaRPr lang="en-US" altLang="zh-TW" sz="2000">
              <a:latin typeface="微軟正黑體" pitchFamily="34" charset="-120"/>
              <a:ea typeface="微軟正黑體" pitchFamily="34" charset="-120"/>
            </a:endParaRPr>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DAA3677-E01B-47F5-B71C-33044B79C0A3}" type="slidenum">
              <a:rPr lang="en-US" altLang="zh-TW" smtClean="0">
                <a:latin typeface="Arial" charset="0"/>
                <a:ea typeface="新細明體" pitchFamily="18" charset="-120"/>
              </a:rPr>
              <a:pPr eaLnBrk="1" hangingPunct="1"/>
              <a:t>63</a:t>
            </a:fld>
            <a:endParaRPr lang="en-US" altLang="zh-TW" smtClean="0">
              <a:latin typeface="Arial" charset="0"/>
              <a:ea typeface="新細明體" pitchFamily="18"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蒐集的個人資料可能出現的風險類型及對策</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就盤點清冊填寫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風險評鑑清冊</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檢視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風險類型</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及</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應對方法</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a:t>
            </a:r>
            <a:endParaRPr lang="en-US" altLang="zh-TW" sz="2000">
              <a:latin typeface="微軟正黑體" pitchFamily="34" charset="-120"/>
              <a:ea typeface="微軟正黑體" pitchFamily="34" charset="-120"/>
            </a:endParaRPr>
          </a:p>
          <a:p>
            <a:endParaRPr lang="zh-TW" altLang="en-US" smtClean="0">
              <a:latin typeface="微軟正黑體" pitchFamily="34" charset="-120"/>
              <a:ea typeface="微軟正黑體" pitchFamily="34" charset="-120"/>
            </a:endParaRPr>
          </a:p>
        </p:txBody>
      </p:sp>
      <p:sp>
        <p:nvSpPr>
          <p:cNvPr id="245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FE33DDC-445B-4595-B176-CFED2251B75E}" type="slidenum">
              <a:rPr lang="en-US" altLang="zh-TW" smtClean="0">
                <a:latin typeface="Arial" charset="0"/>
                <a:ea typeface="新細明體" pitchFamily="18" charset="-120"/>
              </a:rPr>
              <a:pPr eaLnBrk="1" hangingPunct="1"/>
              <a:t>64</a:t>
            </a:fld>
            <a:endParaRPr lang="en-US" altLang="zh-TW" smtClean="0">
              <a:latin typeface="Arial" charset="0"/>
              <a:ea typeface="新細明體" pitchFamily="18"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事故預防、外洩通報以及應變方式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風險</a:t>
            </a:r>
            <a:r>
              <a:rPr lang="zh-TW" altLang="zh-TW" sz="2000">
                <a:latin typeface="微軟正黑體" pitchFamily="34" charset="-120"/>
                <a:ea typeface="微軟正黑體" pitchFamily="34" charset="-120"/>
              </a:rPr>
              <a:t>發生時</a:t>
            </a:r>
            <a:r>
              <a:rPr lang="zh-TW" altLang="en-US" sz="2000">
                <a:latin typeface="微軟正黑體" pitchFamily="34" charset="-120"/>
                <a:ea typeface="微軟正黑體" pitchFamily="34" charset="-120"/>
              </a:rPr>
              <a:t>的</a:t>
            </a:r>
            <a:r>
              <a:rPr lang="zh-TW" altLang="zh-TW" sz="2000">
                <a:latin typeface="微軟正黑體" pitchFamily="34" charset="-120"/>
                <a:ea typeface="微軟正黑體" pitchFamily="34" charset="-120"/>
              </a:rPr>
              <a:t>應變方法，</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確認影響的範圍及應變方式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通報委託機關了解狀況</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通知當事人處理情況</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endParaRPr lang="zh-TW" altLang="en-US" smtClean="0">
              <a:latin typeface="微軟正黑體" pitchFamily="34" charset="-120"/>
              <a:ea typeface="微軟正黑體" pitchFamily="34" charset="-120"/>
            </a:endParaRPr>
          </a:p>
        </p:txBody>
      </p:sp>
      <p:sp>
        <p:nvSpPr>
          <p:cNvPr id="25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5322B39-FC61-4BAB-A9CC-2EAB7195F9C8}" type="slidenum">
              <a:rPr lang="en-US" altLang="zh-TW" smtClean="0">
                <a:latin typeface="Arial" charset="0"/>
                <a:ea typeface="新細明體" pitchFamily="18" charset="-120"/>
              </a:rPr>
              <a:pPr eaLnBrk="1" hangingPunct="1"/>
              <a:t>65</a:t>
            </a:fld>
            <a:endParaRPr lang="en-US" altLang="zh-TW" smtClean="0">
              <a:latin typeface="Arial" charset="0"/>
              <a:ea typeface="新細明體" pitchFamily="18" charset="-12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對於個資去建立一個管理方式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蒐集、處理及利用的原因、目的，</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進行什麼樣的管理方式→風險控管、年度盤點</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失去使用目的的個資處理方式等</a:t>
            </a:r>
            <a:endParaRPr lang="en-US" altLang="zh-TW" sz="2000">
              <a:latin typeface="微軟正黑體" pitchFamily="34" charset="-120"/>
              <a:ea typeface="微軟正黑體" pitchFamily="34" charset="-120"/>
            </a:endParaRPr>
          </a:p>
        </p:txBody>
      </p:sp>
      <p:sp>
        <p:nvSpPr>
          <p:cNvPr id="26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BE3F4B22-9E21-4937-AEA4-55D028D5CF23}" type="slidenum">
              <a:rPr lang="en-US" altLang="zh-TW" smtClean="0">
                <a:latin typeface="Arial" charset="0"/>
                <a:ea typeface="新細明體" pitchFamily="18" charset="-120"/>
              </a:rPr>
              <a:pPr eaLnBrk="1" hangingPunct="1"/>
              <a:t>66</a:t>
            </a:fld>
            <a:endParaRPr lang="en-US" altLang="zh-TW" smtClean="0">
              <a:latin typeface="Arial" charset="0"/>
              <a:ea typeface="新細明體" pitchFamily="18"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因為計劃而產生有個資的文件有沒有紀錄管理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使用紀錄、借閱紀錄、電腦存取記錄</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做成備份保存</a:t>
            </a:r>
            <a:endParaRPr lang="en-US" altLang="zh-TW" sz="2000">
              <a:latin typeface="微軟正黑體" pitchFamily="34" charset="-120"/>
              <a:ea typeface="微軟正黑體" pitchFamily="34" charset="-120"/>
            </a:endParaRPr>
          </a:p>
        </p:txBody>
      </p:sp>
      <p:sp>
        <p:nvSpPr>
          <p:cNvPr id="27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31AB32C-27E8-4A27-9BE9-68EC3C1E7403}" type="slidenum">
              <a:rPr lang="en-US" altLang="zh-TW" smtClean="0">
                <a:latin typeface="Arial" charset="0"/>
                <a:ea typeface="新細明體" pitchFamily="18" charset="-120"/>
              </a:rPr>
              <a:pPr eaLnBrk="1" hangingPunct="1"/>
              <a:t>67</a:t>
            </a:fld>
            <a:endParaRPr lang="en-US" altLang="zh-TW" smtClean="0">
              <a:latin typeface="Arial" charset="0"/>
              <a:ea typeface="新細明體" pitchFamily="18" charset="-12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000" b="1">
                <a:latin typeface="微軟正黑體" pitchFamily="34" charset="-120"/>
                <a:ea typeface="微軟正黑體" pitchFamily="34" charset="-120"/>
              </a:rPr>
              <a:t>　　　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剛剛提到內部管理制度</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現在提</a:t>
            </a:r>
            <a:r>
              <a:rPr lang="zh-TW" altLang="en-US" sz="2000">
                <a:solidFill>
                  <a:srgbClr val="FF0000"/>
                </a:solidFill>
                <a:latin typeface="微軟正黑體" pitchFamily="34" charset="-120"/>
                <a:ea typeface="微軟正黑體" pitchFamily="34" charset="-120"/>
              </a:rPr>
              <a:t>資訊管理制度</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很多資料是使用電腦網路作存取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→資訊人員進行個資檔案維護的依據</a:t>
            </a:r>
            <a:r>
              <a:rPr lang="en-US" altLang="zh-TW" sz="2000">
                <a:latin typeface="微軟正黑體" pitchFamily="34" charset="-120"/>
                <a:ea typeface="微軟正黑體" pitchFamily="34" charset="-120"/>
              </a:rPr>
              <a:t>+</a:t>
            </a:r>
            <a:r>
              <a:rPr lang="zh-TW" altLang="en-US" sz="2000">
                <a:solidFill>
                  <a:srgbClr val="FF0000"/>
                </a:solidFill>
                <a:latin typeface="微軟正黑體" pitchFamily="34" charset="-120"/>
                <a:ea typeface="微軟正黑體" pitchFamily="34" charset="-120"/>
              </a:rPr>
              <a:t>設備安全管理</a:t>
            </a:r>
            <a:r>
              <a:rPr lang="en-US" altLang="zh-TW" sz="2000">
                <a:solidFill>
                  <a:srgbClr val="FF0000"/>
                </a:solidFill>
                <a:latin typeface="微軟正黑體" pitchFamily="34" charset="-120"/>
                <a:ea typeface="微軟正黑體" pitchFamily="34" charset="-120"/>
              </a:rPr>
              <a:t>(2</a:t>
            </a:r>
            <a:r>
              <a:rPr lang="zh-TW" altLang="en-US" sz="2000">
                <a:solidFill>
                  <a:srgbClr val="FF0000"/>
                </a:solidFill>
                <a:latin typeface="微軟正黑體" pitchFamily="34" charset="-120"/>
                <a:ea typeface="微軟正黑體" pitchFamily="34" charset="-120"/>
              </a:rPr>
              <a:t>張</a:t>
            </a:r>
            <a:r>
              <a:rPr lang="en-US" altLang="zh-TW" sz="2000">
                <a:solidFill>
                  <a:srgbClr val="FF0000"/>
                </a:solidFill>
                <a:latin typeface="微軟正黑體" pitchFamily="34" charset="-120"/>
                <a:ea typeface="微軟正黑體" pitchFamily="34" charset="-120"/>
              </a:rPr>
              <a:t>PPT</a:t>
            </a:r>
            <a:r>
              <a:rPr lang="zh-TW" altLang="en-US" sz="2000">
                <a:solidFill>
                  <a:srgbClr val="FF0000"/>
                </a:solidFill>
                <a:latin typeface="微軟正黑體" pitchFamily="34" charset="-120"/>
                <a:ea typeface="微軟正黑體" pitchFamily="34" charset="-120"/>
              </a:rPr>
              <a:t>一起</a:t>
            </a:r>
            <a:r>
              <a:rPr lang="en-US" altLang="zh-TW" sz="2000">
                <a:solidFill>
                  <a:srgbClr val="FF0000"/>
                </a:solidFill>
                <a:latin typeface="微軟正黑體" pitchFamily="34" charset="-120"/>
                <a:ea typeface="微軟正黑體" pitchFamily="34" charset="-120"/>
              </a:rPr>
              <a:t>)</a:t>
            </a: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檔案的使用及存取權限劃分</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軟硬體設備的定期維護、盤點</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資訊管理制度是資安人員執行的依據</a:t>
            </a:r>
            <a:endParaRPr lang="en-US" altLang="zh-TW" sz="2000">
              <a:latin typeface="微軟正黑體" pitchFamily="34" charset="-120"/>
              <a:ea typeface="微軟正黑體" pitchFamily="34" charset="-120"/>
            </a:endParaRPr>
          </a:p>
        </p:txBody>
      </p:sp>
      <p:sp>
        <p:nvSpPr>
          <p:cNvPr id="286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000C036-46B8-41F8-B200-0975D25729CB}" type="slidenum">
              <a:rPr lang="en-US" altLang="zh-TW" smtClean="0">
                <a:latin typeface="Arial" charset="0"/>
                <a:ea typeface="新細明體" pitchFamily="18" charset="-120"/>
              </a:rPr>
              <a:pPr eaLnBrk="1" hangingPunct="1"/>
              <a:t>68</a:t>
            </a:fld>
            <a:endParaRPr lang="en-US" altLang="zh-TW" smtClean="0">
              <a:latin typeface="Arial" charset="0"/>
              <a:ea typeface="新細明體" pitchFamily="18" charset="-12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zh-TW" sz="2000">
                <a:latin typeface="微軟正黑體" pitchFamily="34" charset="-120"/>
                <a:ea typeface="微軟正黑體" pitchFamily="34" charset="-120"/>
              </a:rPr>
              <a:t>是否辦理設備安全管理之措施</a:t>
            </a:r>
            <a:endParaRPr lang="en-US" altLang="zh-TW" sz="2000">
              <a:latin typeface="微軟正黑體" pitchFamily="34" charset="-120"/>
              <a:ea typeface="微軟正黑體" pitchFamily="34" charset="-120"/>
            </a:endParaRPr>
          </a:p>
          <a:p>
            <a:endParaRPr lang="zh-TW" altLang="en-US" smtClean="0">
              <a:latin typeface="微軟正黑體" pitchFamily="34" charset="-120"/>
              <a:ea typeface="微軟正黑體" pitchFamily="34" charset="-120"/>
            </a:endParaRPr>
          </a:p>
        </p:txBody>
      </p:sp>
      <p:sp>
        <p:nvSpPr>
          <p:cNvPr id="29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5728790-7DDC-4AEC-879D-A9F1718DE765}" type="slidenum">
              <a:rPr lang="en-US" altLang="zh-TW" smtClean="0">
                <a:latin typeface="Arial" charset="0"/>
                <a:ea typeface="新細明體" pitchFamily="18" charset="-120"/>
              </a:rPr>
              <a:pPr eaLnBrk="1" hangingPunct="1"/>
              <a:t>69</a:t>
            </a:fld>
            <a:endParaRPr lang="en-US" altLang="zh-TW" smtClean="0">
              <a:latin typeface="Arial" charset="0"/>
              <a:ea typeface="新細明體" pitchFamily="18" charset="-12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參加個資認知宣導講座或教育訓練</a:t>
            </a:r>
            <a:endParaRPr lang="en-US" altLang="zh-TW" sz="2000" b="1"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1.PMC</a:t>
            </a:r>
            <a:r>
              <a:rPr lang="zh-TW" altLang="en-US" sz="2000" dirty="0">
                <a:latin typeface="微軟正黑體" pitchFamily="34" charset="-120"/>
                <a:ea typeface="微軟正黑體" pitchFamily="34" charset="-120"/>
              </a:rPr>
              <a:t>參與計劃的人員很多，以測驗的方式達到讓同仁了解的作用</a:t>
            </a: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可以安排講座或者已經有相關規範</a:t>
            </a:r>
            <a:endParaRPr lang="en-US" altLang="zh-TW" sz="2000"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須附資料佐證</a:t>
            </a:r>
            <a:r>
              <a:rPr lang="en-US" altLang="zh-TW" sz="2000" dirty="0">
                <a:latin typeface="微軟正黑體" pitchFamily="34" charset="-120"/>
                <a:ea typeface="微軟正黑體" pitchFamily="34" charset="-120"/>
              </a:rPr>
              <a:t>】</a:t>
            </a:r>
          </a:p>
        </p:txBody>
      </p:sp>
      <p:sp>
        <p:nvSpPr>
          <p:cNvPr id="30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3D8A86AC-E965-4D38-A13E-7717B85AEAFF}" type="slidenum">
              <a:rPr lang="en-US" altLang="zh-TW" smtClean="0">
                <a:latin typeface="Arial" charset="0"/>
                <a:ea typeface="新細明體" pitchFamily="18" charset="-120"/>
              </a:rPr>
              <a:pPr eaLnBrk="1" hangingPunct="1"/>
              <a:t>70</a:t>
            </a:fld>
            <a:endParaRPr lang="en-US" altLang="zh-TW" smtClean="0">
              <a:latin typeface="Arial" charset="0"/>
              <a:ea typeface="新細明體"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4</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lnSpcReduction="10000"/>
          </a:bodyPr>
          <a:lstStyle/>
          <a:p>
            <a:pPr marL="0" lvl="1">
              <a:defRPr/>
            </a:pPr>
            <a:r>
              <a:rPr lang="zh-TW" altLang="en-US" sz="2000" b="1" dirty="0">
                <a:latin typeface="微軟正黑體" pitchFamily="34" charset="-120"/>
                <a:ea typeface="微軟正黑體" pitchFamily="34" charset="-120"/>
              </a:rPr>
              <a:t>　對於整體管理流程執行的前端建置及後續檢核、改善</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前面從風險評估、管理制度、教育訓練的流程</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是否有一個檢核（稽核）的方式</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1.</a:t>
            </a:r>
            <a:r>
              <a:rPr lang="zh-TW" altLang="en-US" sz="2000" dirty="0">
                <a:latin typeface="微軟正黑體" pitchFamily="34" charset="-120"/>
                <a:ea typeface="微軟正黑體" pitchFamily="34" charset="-120"/>
              </a:rPr>
              <a:t>怎麼檢核</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怎麼執行</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3.</a:t>
            </a:r>
            <a:r>
              <a:rPr lang="zh-TW" altLang="en-US" sz="2000" dirty="0">
                <a:latin typeface="微軟正黑體" pitchFamily="34" charset="-120"/>
                <a:ea typeface="微軟正黑體" pitchFamily="34" charset="-120"/>
              </a:rPr>
              <a:t>缺失怎麼修正</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最後一點就是在表示說前面的管理方式是否會有持續改善的程序</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a:defRPr/>
            </a:pPr>
            <a:endParaRPr lang="zh-TW" altLang="en-US" sz="2000" dirty="0">
              <a:latin typeface="微軟正黑體" pitchFamily="34" charset="-120"/>
              <a:ea typeface="微軟正黑體" pitchFamily="34" charset="-120"/>
            </a:endParaRPr>
          </a:p>
        </p:txBody>
      </p:sp>
      <p:sp>
        <p:nvSpPr>
          <p:cNvPr id="31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A85AA6CD-D563-41C1-91A2-41C00064E2AD}" type="slidenum">
              <a:rPr lang="en-US" altLang="zh-TW" smtClean="0">
                <a:latin typeface="Arial" charset="0"/>
                <a:ea typeface="新細明體" pitchFamily="18" charset="-120"/>
              </a:rPr>
              <a:pPr eaLnBrk="1" hangingPunct="1"/>
              <a:t>71</a:t>
            </a:fld>
            <a:endParaRPr lang="en-US" altLang="zh-TW" smtClean="0">
              <a:latin typeface="Arial" charset="0"/>
              <a:ea typeface="新細明體" pitchFamily="18" charset="-12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itchFamily="18"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8688" y="739775"/>
            <a:ext cx="4940300"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77</a:t>
            </a:fld>
            <a:endParaRPr lang="zh-TW" altLang="en-US"/>
          </a:p>
        </p:txBody>
      </p:sp>
    </p:spTree>
    <p:extLst>
      <p:ext uri="{BB962C8B-B14F-4D97-AF65-F5344CB8AC3E}">
        <p14:creationId xmlns:p14="http://schemas.microsoft.com/office/powerpoint/2010/main" val="1977737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78</a:t>
            </a:fld>
            <a:endParaRPr lang="zh-TW" altLang="en-US"/>
          </a:p>
        </p:txBody>
      </p:sp>
    </p:spTree>
    <p:extLst>
      <p:ext uri="{BB962C8B-B14F-4D97-AF65-F5344CB8AC3E}">
        <p14:creationId xmlns:p14="http://schemas.microsoft.com/office/powerpoint/2010/main" val="1977737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79</a:t>
            </a:fld>
            <a:endParaRPr lang="zh-TW" altLang="en-US"/>
          </a:p>
        </p:txBody>
      </p:sp>
    </p:spTree>
    <p:extLst>
      <p:ext uri="{BB962C8B-B14F-4D97-AF65-F5344CB8AC3E}">
        <p14:creationId xmlns:p14="http://schemas.microsoft.com/office/powerpoint/2010/main" val="1977737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8688" y="739775"/>
            <a:ext cx="4940300"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80</a:t>
            </a:fld>
            <a:endParaRPr lang="zh-TW" altLang="en-US"/>
          </a:p>
        </p:txBody>
      </p:sp>
    </p:spTree>
    <p:extLst>
      <p:ext uri="{BB962C8B-B14F-4D97-AF65-F5344CB8AC3E}">
        <p14:creationId xmlns:p14="http://schemas.microsoft.com/office/powerpoint/2010/main" val="1977737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8688" y="739775"/>
            <a:ext cx="4940300"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81</a:t>
            </a:fld>
            <a:endParaRPr lang="zh-TW" altLang="en-US"/>
          </a:p>
        </p:txBody>
      </p:sp>
    </p:spTree>
    <p:extLst>
      <p:ext uri="{BB962C8B-B14F-4D97-AF65-F5344CB8AC3E}">
        <p14:creationId xmlns:p14="http://schemas.microsoft.com/office/powerpoint/2010/main" val="197773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9</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595090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1784809331"/>
      </p:ext>
    </p:extLst>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15"/>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8E64CB1F-47E9-4668-A87C-5AF0CD9F1A4F}"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5019FE0-BF31-442A-97F4-7984BF6A527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788422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293"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22"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9C5B563B-3BFC-4779-A397-D31433E59061}"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AAAF3CE-383E-440E-B646-D6BD3C3E428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682037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084"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084"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5FC4C263-E69E-4652-964F-99DA3AC9C68F}" type="datetime1">
              <a:rPr lang="zh-TW" altLang="en-US">
                <a:solidFill>
                  <a:srgbClr val="FFFFFF"/>
                </a:solidFill>
              </a:rPr>
              <a:pPr>
                <a:defRPr/>
              </a:pPr>
              <a:t>2021/1/11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A8AC4CD-1D1C-43B1-9BFA-899820C7EA6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73290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E6E9080C-4D2A-4B7A-B296-1654CD4123C7}" type="datetime1">
              <a:rPr lang="zh-TW" altLang="en-US">
                <a:solidFill>
                  <a:srgbClr val="FFFFFF"/>
                </a:solidFill>
              </a:rPr>
              <a:pPr>
                <a:defRPr/>
              </a:pPr>
              <a:t>2021/1/11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7112265-862E-4950-81FF-2B7FD52F0E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1095147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87E2346-E0D3-4977-A24D-48B8720CA0A9}" type="datetime1">
              <a:rPr lang="zh-TW" altLang="en-US">
                <a:solidFill>
                  <a:srgbClr val="FFFFFF"/>
                </a:solidFill>
              </a:rPr>
              <a:pPr>
                <a:defRPr/>
              </a:pPr>
              <a:t>2021/1/11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B86561C-922B-4DFE-9E89-1DCA0C2C53D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407416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2" y="27306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BC7F62C-925E-4020-89BD-955EF7ED2B7F}"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2836757-892C-4F64-B6F5-DEAFB6D2090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9523083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2B977BCD-BD8E-468F-B028-DB2C2B50FC56}"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051DF3-E389-4FB4-AF11-62C11B4D36F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314611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A753D322-495D-48FF-8936-C2A6DD3CE20A}"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EA289BB-FE27-4D72-8815-9696BF78490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8962449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16" y="0"/>
            <a:ext cx="2298651" cy="6197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17" y="0"/>
            <a:ext cx="6730271" cy="6197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237580F9-EFB4-469D-81A3-74EA1279D482}"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73CDB7-C8D1-4A59-9CEE-CDD2F70C315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270853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21016D54-0CB8-4942-B3CA-EB6A4D43FDB3}"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E88774-2014-49BB-ADE5-BB4D013EB44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53356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2021/1/11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712833165"/>
      </p:ext>
    </p:extLst>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02293" y="1439864"/>
            <a:ext cx="4510101" cy="47577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22" y="1439864"/>
            <a:ext cx="4511845" cy="47577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A4F03553-4CC0-40F5-B07E-110A4E8C1C1F}"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037DB0-C823-415C-A3E0-B8BB14D5384A}"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152483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solidFill>
          <a:schemeClr val="bg1"/>
        </a:solidFill>
        <a:effectLst/>
      </p:bgPr>
    </p:bg>
    <p:spTree>
      <p:nvGrpSpPr>
        <p:cNvPr id="1" name=""/>
        <p:cNvGrpSpPr/>
        <p:nvPr/>
      </p:nvGrpSpPr>
      <p:grpSpPr>
        <a:xfrm>
          <a:off x="0" y="0"/>
          <a:ext cx="0" cy="0"/>
          <a:chOff x="0" y="0"/>
          <a:chExt cx="0" cy="0"/>
        </a:xfrm>
      </p:grpSpPr>
      <p:pic>
        <p:nvPicPr>
          <p:cNvPr id="4" name="Picture 2" descr="top_im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4958"/>
          <a:stretch>
            <a:fillRect/>
          </a:stretch>
        </p:blipFill>
        <p:spPr bwMode="auto">
          <a:xfrm>
            <a:off x="104648" y="2349506"/>
            <a:ext cx="983641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31401" y="4652978"/>
            <a:ext cx="10014307" cy="2205037"/>
            <a:chOff x="0" y="2640"/>
            <a:chExt cx="5760" cy="1680"/>
          </a:xfrm>
        </p:grpSpPr>
        <p:sp>
          <p:nvSpPr>
            <p:cNvPr id="6" name="Rectangle 4"/>
            <p:cNvSpPr>
              <a:spLocks noChangeArrowheads="1"/>
            </p:cNvSpPr>
            <p:nvPr userDrawn="1"/>
          </p:nvSpPr>
          <p:spPr bwMode="ltGray">
            <a:xfrm>
              <a:off x="0" y="2640"/>
              <a:ext cx="5760" cy="1680"/>
            </a:xfrm>
            <a:prstGeom prst="rect">
              <a:avLst/>
            </a:prstGeom>
            <a:solidFill>
              <a:schemeClr val="accent1"/>
            </a:solidFill>
            <a:ln w="9525">
              <a:noFill/>
              <a:miter lim="800000"/>
              <a:headEnd/>
              <a:tailEnd/>
            </a:ln>
          </p:spPr>
          <p:txBody>
            <a:bodyPr wrap="none" anchor="ctr"/>
            <a:lstStyle/>
            <a:p>
              <a:pPr fontAlgn="base">
                <a:spcBef>
                  <a:spcPct val="0"/>
                </a:spcBef>
                <a:spcAft>
                  <a:spcPct val="0"/>
                </a:spcAft>
                <a:defRPr/>
              </a:pPr>
              <a:endParaRPr kumimoji="1" lang="zh-TW" altLang="en-US">
                <a:solidFill>
                  <a:srgbClr val="1D528D"/>
                </a:solidFill>
                <a:ea typeface="標楷體" pitchFamily="65" charset="-120"/>
              </a:endParaRPr>
            </a:p>
          </p:txBody>
        </p:sp>
        <p:sp>
          <p:nvSpPr>
            <p:cNvPr id="7" name="Rectangle 5"/>
            <p:cNvSpPr>
              <a:spLocks noChangeArrowheads="1"/>
            </p:cNvSpPr>
            <p:nvPr userDrawn="1"/>
          </p:nvSpPr>
          <p:spPr bwMode="ltGray">
            <a:xfrm>
              <a:off x="0" y="2640"/>
              <a:ext cx="5760" cy="96"/>
            </a:xfrm>
            <a:prstGeom prst="rect">
              <a:avLst/>
            </a:prstGeom>
            <a:solidFill>
              <a:schemeClr val="accent1"/>
            </a:solidFill>
            <a:ln w="9525">
              <a:noFill/>
              <a:miter lim="800000"/>
              <a:headEnd/>
              <a:tailEnd/>
            </a:ln>
          </p:spPr>
          <p:txBody>
            <a:bodyPr wrap="none" anchor="ctr"/>
            <a:lstStyle/>
            <a:p>
              <a:pPr fontAlgn="base">
                <a:spcBef>
                  <a:spcPct val="0"/>
                </a:spcBef>
                <a:spcAft>
                  <a:spcPct val="0"/>
                </a:spcAft>
                <a:defRPr/>
              </a:pPr>
              <a:endParaRPr kumimoji="1" lang="zh-TW" altLang="en-US">
                <a:solidFill>
                  <a:srgbClr val="1D528D"/>
                </a:solidFill>
                <a:ea typeface="標楷體" pitchFamily="65" charset="-120"/>
              </a:endParaRPr>
            </a:p>
          </p:txBody>
        </p:sp>
      </p:grpSp>
      <p:sp>
        <p:nvSpPr>
          <p:cNvPr id="8" name="Rectangle 6"/>
          <p:cNvSpPr>
            <a:spLocks noChangeArrowheads="1"/>
          </p:cNvSpPr>
          <p:nvPr/>
        </p:nvSpPr>
        <p:spPr bwMode="ltGray">
          <a:xfrm>
            <a:off x="0" y="0"/>
            <a:ext cx="10045700" cy="2286000"/>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zh-TW" altLang="en-US">
              <a:solidFill>
                <a:srgbClr val="1D528D"/>
              </a:solidFill>
              <a:ea typeface="標楷體" pitchFamily="65" charset="-120"/>
            </a:endParaRPr>
          </a:p>
        </p:txBody>
      </p:sp>
      <p:grpSp>
        <p:nvGrpSpPr>
          <p:cNvPr id="9" name="Group 7"/>
          <p:cNvGrpSpPr>
            <a:grpSpLocks/>
          </p:cNvGrpSpPr>
          <p:nvPr/>
        </p:nvGrpSpPr>
        <p:grpSpPr bwMode="auto">
          <a:xfrm>
            <a:off x="8" y="4052903"/>
            <a:ext cx="9995123" cy="815975"/>
            <a:chOff x="0" y="2702"/>
            <a:chExt cx="5731" cy="426"/>
          </a:xfrm>
        </p:grpSpPr>
        <p:sp>
          <p:nvSpPr>
            <p:cNvPr id="10" name="Freeform 8"/>
            <p:cNvSpPr>
              <a:spLocks/>
            </p:cNvSpPr>
            <p:nvPr/>
          </p:nvSpPr>
          <p:spPr bwMode="ltGray">
            <a:xfrm flipV="1">
              <a:off x="0" y="2702"/>
              <a:ext cx="5731" cy="364"/>
            </a:xfrm>
            <a:custGeom>
              <a:avLst/>
              <a:gdLst>
                <a:gd name="T0" fmla="*/ 0 w 5731"/>
                <a:gd name="T1" fmla="*/ 0 h 808"/>
                <a:gd name="T2" fmla="*/ 19 w 5731"/>
                <a:gd name="T3" fmla="*/ 279 h 808"/>
                <a:gd name="T4" fmla="*/ 1824 w 5731"/>
                <a:gd name="T5" fmla="*/ 739 h 808"/>
                <a:gd name="T6" fmla="*/ 3946 w 5731"/>
                <a:gd name="T7" fmla="*/ 695 h 808"/>
                <a:gd name="T8" fmla="*/ 5731 w 5731"/>
                <a:gd name="T9" fmla="*/ 297 h 808"/>
                <a:gd name="T10" fmla="*/ 5722 w 5731"/>
                <a:gd name="T11" fmla="*/ 153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fontAlgn="base">
                <a:spcBef>
                  <a:spcPct val="0"/>
                </a:spcBef>
                <a:spcAft>
                  <a:spcPct val="0"/>
                </a:spcAft>
                <a:defRPr/>
              </a:pPr>
              <a:endParaRPr kumimoji="1" lang="zh-TW" altLang="en-US">
                <a:solidFill>
                  <a:srgbClr val="1D528D"/>
                </a:solidFill>
                <a:ea typeface="標楷體" pitchFamily="65" charset="-120"/>
              </a:endParaRPr>
            </a:p>
          </p:txBody>
        </p:sp>
        <p:sp>
          <p:nvSpPr>
            <p:cNvPr id="11" name="Freeform 9"/>
            <p:cNvSpPr>
              <a:spLocks/>
            </p:cNvSpPr>
            <p:nvPr/>
          </p:nvSpPr>
          <p:spPr bwMode="ltGray">
            <a:xfrm flipV="1">
              <a:off x="0" y="2749"/>
              <a:ext cx="5731" cy="379"/>
            </a:xfrm>
            <a:custGeom>
              <a:avLst/>
              <a:gdLst>
                <a:gd name="T0" fmla="*/ 0 w 5731"/>
                <a:gd name="T1" fmla="*/ 36 h 842"/>
                <a:gd name="T2" fmla="*/ 26 w 5731"/>
                <a:gd name="T3" fmla="*/ 315 h 842"/>
                <a:gd name="T4" fmla="*/ 1795 w 5731"/>
                <a:gd name="T5" fmla="*/ 771 h 842"/>
                <a:gd name="T6" fmla="*/ 3821 w 5731"/>
                <a:gd name="T7" fmla="*/ 742 h 842"/>
                <a:gd name="T8" fmla="*/ 5731 w 5731"/>
                <a:gd name="T9" fmla="*/ 320 h 842"/>
                <a:gd name="T10" fmla="*/ 5693 w 5731"/>
                <a:gd name="T11" fmla="*/ 0 h 842"/>
                <a:gd name="T12" fmla="*/ 0 w 5731"/>
                <a:gd name="T13" fmla="*/ 36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a:solidFill>
                  <a:srgbClr val="1D528D"/>
                </a:solidFill>
                <a:ea typeface="標楷體" pitchFamily="65" charset="-120"/>
              </a:endParaRPr>
            </a:p>
          </p:txBody>
        </p:sp>
      </p:grpSp>
      <p:grpSp>
        <p:nvGrpSpPr>
          <p:cNvPr id="12" name="Group 10"/>
          <p:cNvGrpSpPr>
            <a:grpSpLocks/>
          </p:cNvGrpSpPr>
          <p:nvPr/>
        </p:nvGrpSpPr>
        <p:grpSpPr bwMode="auto">
          <a:xfrm>
            <a:off x="0" y="3"/>
            <a:ext cx="10045700" cy="6867525"/>
            <a:chOff x="0" y="0"/>
            <a:chExt cx="5760" cy="4326"/>
          </a:xfrm>
        </p:grpSpPr>
        <p:sp>
          <p:nvSpPr>
            <p:cNvPr id="13" name="AutoShape 11"/>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pPr fontAlgn="base">
                <a:spcBef>
                  <a:spcPct val="0"/>
                </a:spcBef>
                <a:spcAft>
                  <a:spcPct val="0"/>
                </a:spcAft>
                <a:defRPr/>
              </a:pPr>
              <a:endParaRPr kumimoji="1" lang="zh-TW" altLang="en-US">
                <a:solidFill>
                  <a:srgbClr val="1D528D"/>
                </a:solidFill>
                <a:ea typeface="標楷體" pitchFamily="65" charset="-120"/>
              </a:endParaRPr>
            </a:p>
          </p:txBody>
        </p:sp>
        <p:sp>
          <p:nvSpPr>
            <p:cNvPr id="14" name="Freeform 12"/>
            <p:cNvSpPr>
              <a:spLocks/>
            </p:cNvSpPr>
            <p:nvPr/>
          </p:nvSpPr>
          <p:spPr bwMode="white">
            <a:xfrm>
              <a:off x="3"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fontAlgn="base">
                <a:spcBef>
                  <a:spcPct val="0"/>
                </a:spcBef>
                <a:spcAft>
                  <a:spcPct val="0"/>
                </a:spcAft>
                <a:defRPr/>
              </a:pPr>
              <a:endParaRPr kumimoji="1" lang="zh-TW" altLang="en-US">
                <a:solidFill>
                  <a:srgbClr val="1D528D"/>
                </a:solidFill>
                <a:ea typeface="標楷體" pitchFamily="65" charset="-120"/>
              </a:endParaRPr>
            </a:p>
          </p:txBody>
        </p:sp>
        <p:sp>
          <p:nvSpPr>
            <p:cNvPr id="15" name="Freeform 13"/>
            <p:cNvSpPr>
              <a:spLocks/>
            </p:cNvSpPr>
            <p:nvPr/>
          </p:nvSpPr>
          <p:spPr bwMode="white">
            <a:xfrm rot="-5408600">
              <a:off x="-47"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fontAlgn="base">
                <a:spcBef>
                  <a:spcPct val="0"/>
                </a:spcBef>
                <a:spcAft>
                  <a:spcPct val="0"/>
                </a:spcAft>
                <a:defRPr/>
              </a:pPr>
              <a:endParaRPr kumimoji="1" lang="zh-TW" altLang="en-US">
                <a:solidFill>
                  <a:srgbClr val="1D528D"/>
                </a:solidFill>
                <a:ea typeface="標楷體" pitchFamily="65" charset="-120"/>
              </a:endParaRPr>
            </a:p>
          </p:txBody>
        </p:sp>
        <p:sp>
          <p:nvSpPr>
            <p:cNvPr id="16" name="Freeform 14"/>
            <p:cNvSpPr>
              <a:spLocks/>
            </p:cNvSpPr>
            <p:nvPr/>
          </p:nvSpPr>
          <p:spPr bwMode="white">
            <a:xfrm>
              <a:off x="5520" y="3978"/>
              <a:ext cx="240" cy="348"/>
            </a:xfrm>
            <a:custGeom>
              <a:avLst/>
              <a:gdLst>
                <a:gd name="T0" fmla="*/ 246 w 246"/>
                <a:gd name="T1" fmla="*/ 0 h 348"/>
                <a:gd name="T2" fmla="*/ 164 w 246"/>
                <a:gd name="T3" fmla="*/ 196 h 348"/>
                <a:gd name="T4" fmla="*/ 84 w 246"/>
                <a:gd name="T5" fmla="*/ 282 h 348"/>
                <a:gd name="T6" fmla="*/ 0 w 246"/>
                <a:gd name="T7" fmla="*/ 342 h 348"/>
                <a:gd name="T8" fmla="*/ 24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pPr fontAlgn="base">
                <a:spcBef>
                  <a:spcPct val="0"/>
                </a:spcBef>
                <a:spcAft>
                  <a:spcPct val="0"/>
                </a:spcAft>
                <a:defRPr/>
              </a:pPr>
              <a:endParaRPr kumimoji="1" lang="zh-TW" altLang="en-US">
                <a:solidFill>
                  <a:srgbClr val="1D528D"/>
                </a:solidFill>
                <a:ea typeface="標楷體" pitchFamily="65" charset="-120"/>
              </a:endParaRPr>
            </a:p>
          </p:txBody>
        </p:sp>
        <p:sp>
          <p:nvSpPr>
            <p:cNvPr id="17" name="Freeform 15"/>
            <p:cNvSpPr>
              <a:spLocks/>
            </p:cNvSpPr>
            <p:nvPr/>
          </p:nvSpPr>
          <p:spPr bwMode="white">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fontAlgn="base">
                <a:spcBef>
                  <a:spcPct val="0"/>
                </a:spcBef>
                <a:spcAft>
                  <a:spcPct val="0"/>
                </a:spcAft>
                <a:defRPr/>
              </a:pPr>
              <a:endParaRPr kumimoji="1" lang="zh-TW" altLang="en-US">
                <a:solidFill>
                  <a:srgbClr val="1D528D"/>
                </a:solidFill>
                <a:ea typeface="標楷體" pitchFamily="65" charset="-120"/>
              </a:endParaRPr>
            </a:p>
          </p:txBody>
        </p:sp>
      </p:grpSp>
      <p:sp>
        <p:nvSpPr>
          <p:cNvPr id="18" name="Text Box 18"/>
          <p:cNvSpPr txBox="1">
            <a:spLocks noChangeArrowheads="1"/>
          </p:cNvSpPr>
          <p:nvPr/>
        </p:nvSpPr>
        <p:spPr bwMode="white">
          <a:xfrm>
            <a:off x="434268" y="260351"/>
            <a:ext cx="801823" cy="400110"/>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en-US" altLang="zh-TW" sz="2000" b="1">
                <a:solidFill>
                  <a:srgbClr val="FFFFFF"/>
                </a:solidFill>
                <a:latin typeface="Verdana" pitchFamily="34" charset="0"/>
                <a:ea typeface="Gulim" pitchFamily="34" charset="-127"/>
              </a:rPr>
              <a:t>PMC</a:t>
            </a:r>
            <a:endParaRPr lang="en-US" altLang="ko-KR" sz="2000" b="1">
              <a:solidFill>
                <a:srgbClr val="FFFFFF"/>
              </a:solidFill>
              <a:latin typeface="Verdana" pitchFamily="34" charset="0"/>
              <a:ea typeface="Gulim" pitchFamily="34" charset="-127"/>
            </a:endParaRPr>
          </a:p>
        </p:txBody>
      </p:sp>
      <p:sp>
        <p:nvSpPr>
          <p:cNvPr id="61456" name="Rectangle 16"/>
          <p:cNvSpPr>
            <a:spLocks noGrp="1" noChangeArrowheads="1"/>
          </p:cNvSpPr>
          <p:nvPr>
            <p:ph type="ctrTitle" sz="quarter"/>
          </p:nvPr>
        </p:nvSpPr>
        <p:spPr bwMode="black">
          <a:xfrm>
            <a:off x="514494" y="1268413"/>
            <a:ext cx="8957416" cy="742950"/>
          </a:xfrm>
        </p:spPr>
        <p:txBody>
          <a:bodyPr/>
          <a:lstStyle>
            <a:lvl1pPr>
              <a:defRPr sz="4800" b="0">
                <a:latin typeface="標楷體" pitchFamily="65" charset="-120"/>
              </a:defRPr>
            </a:lvl1pPr>
          </a:lstStyle>
          <a:p>
            <a:r>
              <a:rPr lang="ko-KR" altLang="en-US"/>
              <a:t>按一下以編輯母片標題樣式</a:t>
            </a:r>
          </a:p>
        </p:txBody>
      </p:sp>
      <p:sp>
        <p:nvSpPr>
          <p:cNvPr id="61457" name="Rectangle 17"/>
          <p:cNvSpPr>
            <a:spLocks noGrp="1" noChangeArrowheads="1"/>
          </p:cNvSpPr>
          <p:nvPr>
            <p:ph type="subTitle" sz="quarter" idx="1"/>
          </p:nvPr>
        </p:nvSpPr>
        <p:spPr>
          <a:xfrm>
            <a:off x="1541736" y="5127625"/>
            <a:ext cx="7031990" cy="533400"/>
          </a:xfrm>
        </p:spPr>
        <p:txBody>
          <a:bodyPr/>
          <a:lstStyle>
            <a:lvl1pPr marL="0" indent="0" algn="ctr">
              <a:buFont typeface="Wingdings" pitchFamily="2" charset="2"/>
              <a:buNone/>
              <a:defRPr sz="2400" b="0">
                <a:solidFill>
                  <a:schemeClr val="bg1"/>
                </a:solidFill>
                <a:latin typeface="標楷體" pitchFamily="65" charset="-120"/>
              </a:defRPr>
            </a:lvl1pPr>
          </a:lstStyle>
          <a:p>
            <a:r>
              <a:rPr lang="ko-KR" altLang="en-US"/>
              <a:t>按一下以編輯母片副標題樣式</a:t>
            </a:r>
          </a:p>
        </p:txBody>
      </p:sp>
    </p:spTree>
    <p:extLst>
      <p:ext uri="{BB962C8B-B14F-4D97-AF65-F5344CB8AC3E}">
        <p14:creationId xmlns:p14="http://schemas.microsoft.com/office/powerpoint/2010/main" val="7694118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8"/>
          <p:cNvSpPr>
            <a:spLocks noGrp="1" noChangeArrowheads="1"/>
          </p:cNvSpPr>
          <p:nvPr>
            <p:ph type="sldNum" sz="quarter" idx="11"/>
          </p:nvPr>
        </p:nvSpPr>
        <p:spPr>
          <a:ln/>
        </p:spPr>
        <p:txBody>
          <a:bodyPr/>
          <a:lstStyle>
            <a:lvl1pPr>
              <a:defRPr/>
            </a:lvl1pPr>
          </a:lstStyle>
          <a:p>
            <a:pPr>
              <a:defRPr/>
            </a:pPr>
            <a:fld id="{997D2277-45A6-46A2-B227-C2374ABC40B3}" type="slidenum">
              <a:rPr lang="ko-KR" altLang="en-US"/>
              <a:pPr>
                <a:defRPr/>
              </a:pPr>
              <a:t>‹#›</a:t>
            </a:fld>
            <a:endParaRPr lang="en-US" altLang="ko-KR"/>
          </a:p>
        </p:txBody>
      </p:sp>
    </p:spTree>
    <p:extLst>
      <p:ext uri="{BB962C8B-B14F-4D97-AF65-F5344CB8AC3E}">
        <p14:creationId xmlns:p14="http://schemas.microsoft.com/office/powerpoint/2010/main" val="20788136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15"/>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8"/>
          <p:cNvSpPr>
            <a:spLocks noGrp="1" noChangeArrowheads="1"/>
          </p:cNvSpPr>
          <p:nvPr>
            <p:ph type="sldNum" sz="quarter" idx="11"/>
          </p:nvPr>
        </p:nvSpPr>
        <p:spPr>
          <a:ln/>
        </p:spPr>
        <p:txBody>
          <a:bodyPr/>
          <a:lstStyle>
            <a:lvl1pPr>
              <a:defRPr/>
            </a:lvl1pPr>
          </a:lstStyle>
          <a:p>
            <a:pPr>
              <a:defRPr/>
            </a:pPr>
            <a:fld id="{8159434F-3492-46FC-8796-03A23CA8FBA0}" type="slidenum">
              <a:rPr lang="ko-KR" altLang="en-US"/>
              <a:pPr>
                <a:defRPr/>
              </a:pPr>
              <a:t>‹#›</a:t>
            </a:fld>
            <a:endParaRPr lang="en-US" altLang="ko-KR"/>
          </a:p>
        </p:txBody>
      </p:sp>
    </p:spTree>
    <p:extLst>
      <p:ext uri="{BB962C8B-B14F-4D97-AF65-F5344CB8AC3E}">
        <p14:creationId xmlns:p14="http://schemas.microsoft.com/office/powerpoint/2010/main" val="23250676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286" y="1371600"/>
            <a:ext cx="4436851" cy="508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06564" y="1371600"/>
            <a:ext cx="4436851" cy="508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1"/>
          </p:nvPr>
        </p:nvSpPr>
        <p:spPr>
          <a:ln/>
        </p:spPr>
        <p:txBody>
          <a:bodyPr/>
          <a:lstStyle>
            <a:lvl1pPr>
              <a:defRPr/>
            </a:lvl1pPr>
          </a:lstStyle>
          <a:p>
            <a:pPr>
              <a:defRPr/>
            </a:pPr>
            <a:fld id="{84B1387F-8CB0-4674-8B95-1B621AE610D6}" type="slidenum">
              <a:rPr lang="ko-KR" altLang="en-US"/>
              <a:pPr>
                <a:defRPr/>
              </a:pPr>
              <a:t>‹#›</a:t>
            </a:fld>
            <a:endParaRPr lang="en-US" altLang="ko-KR"/>
          </a:p>
        </p:txBody>
      </p:sp>
    </p:spTree>
    <p:extLst>
      <p:ext uri="{BB962C8B-B14F-4D97-AF65-F5344CB8AC3E}">
        <p14:creationId xmlns:p14="http://schemas.microsoft.com/office/powerpoint/2010/main" val="13174414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084"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084"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8" name="Rectangle 8"/>
          <p:cNvSpPr>
            <a:spLocks noGrp="1" noChangeArrowheads="1"/>
          </p:cNvSpPr>
          <p:nvPr>
            <p:ph type="sldNum" sz="quarter" idx="11"/>
          </p:nvPr>
        </p:nvSpPr>
        <p:spPr>
          <a:ln/>
        </p:spPr>
        <p:txBody>
          <a:bodyPr/>
          <a:lstStyle>
            <a:lvl1pPr>
              <a:defRPr/>
            </a:lvl1pPr>
          </a:lstStyle>
          <a:p>
            <a:pPr>
              <a:defRPr/>
            </a:pPr>
            <a:fld id="{67C65E82-7DEE-499E-A11A-3D7206167234}" type="slidenum">
              <a:rPr lang="ko-KR" altLang="en-US"/>
              <a:pPr>
                <a:defRPr/>
              </a:pPr>
              <a:t>‹#›</a:t>
            </a:fld>
            <a:endParaRPr lang="en-US" altLang="ko-KR"/>
          </a:p>
        </p:txBody>
      </p:sp>
    </p:spTree>
    <p:extLst>
      <p:ext uri="{BB962C8B-B14F-4D97-AF65-F5344CB8AC3E}">
        <p14:creationId xmlns:p14="http://schemas.microsoft.com/office/powerpoint/2010/main" val="34534845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4" name="Rectangle 8"/>
          <p:cNvSpPr>
            <a:spLocks noGrp="1" noChangeArrowheads="1"/>
          </p:cNvSpPr>
          <p:nvPr>
            <p:ph type="sldNum" sz="quarter" idx="11"/>
          </p:nvPr>
        </p:nvSpPr>
        <p:spPr>
          <a:ln/>
        </p:spPr>
        <p:txBody>
          <a:bodyPr/>
          <a:lstStyle>
            <a:lvl1pPr>
              <a:defRPr/>
            </a:lvl1pPr>
          </a:lstStyle>
          <a:p>
            <a:pPr>
              <a:defRPr/>
            </a:pPr>
            <a:fld id="{5247F204-F5DF-4B75-89E0-1E79D39D65C4}" type="slidenum">
              <a:rPr lang="ko-KR" altLang="en-US"/>
              <a:pPr>
                <a:defRPr/>
              </a:pPr>
              <a:t>‹#›</a:t>
            </a:fld>
            <a:endParaRPr lang="en-US" altLang="ko-KR"/>
          </a:p>
        </p:txBody>
      </p:sp>
    </p:spTree>
    <p:extLst>
      <p:ext uri="{BB962C8B-B14F-4D97-AF65-F5344CB8AC3E}">
        <p14:creationId xmlns:p14="http://schemas.microsoft.com/office/powerpoint/2010/main" val="14807524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3" name="Rectangle 8"/>
          <p:cNvSpPr>
            <a:spLocks noGrp="1" noChangeArrowheads="1"/>
          </p:cNvSpPr>
          <p:nvPr>
            <p:ph type="sldNum" sz="quarter" idx="11"/>
          </p:nvPr>
        </p:nvSpPr>
        <p:spPr>
          <a:ln/>
        </p:spPr>
        <p:txBody>
          <a:bodyPr/>
          <a:lstStyle>
            <a:lvl1pPr>
              <a:defRPr/>
            </a:lvl1pPr>
          </a:lstStyle>
          <a:p>
            <a:pPr>
              <a:defRPr/>
            </a:pPr>
            <a:fld id="{79DD7148-E38F-4D0D-AA74-CFFFE5059B59}" type="slidenum">
              <a:rPr lang="ko-KR" altLang="en-US"/>
              <a:pPr>
                <a:defRPr/>
              </a:pPr>
              <a:t>‹#›</a:t>
            </a:fld>
            <a:endParaRPr lang="en-US" altLang="ko-KR"/>
          </a:p>
        </p:txBody>
      </p:sp>
    </p:spTree>
    <p:extLst>
      <p:ext uri="{BB962C8B-B14F-4D97-AF65-F5344CB8AC3E}">
        <p14:creationId xmlns:p14="http://schemas.microsoft.com/office/powerpoint/2010/main" val="29898192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2" y="27306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1"/>
          </p:nvPr>
        </p:nvSpPr>
        <p:spPr>
          <a:ln/>
        </p:spPr>
        <p:txBody>
          <a:bodyPr/>
          <a:lstStyle>
            <a:lvl1pPr>
              <a:defRPr/>
            </a:lvl1pPr>
          </a:lstStyle>
          <a:p>
            <a:pPr>
              <a:defRPr/>
            </a:pPr>
            <a:fld id="{9F145C6C-FDC0-4EB4-B3DA-57DC19D91609}" type="slidenum">
              <a:rPr lang="ko-KR" altLang="en-US"/>
              <a:pPr>
                <a:defRPr/>
              </a:pPr>
              <a:t>‹#›</a:t>
            </a:fld>
            <a:endParaRPr lang="en-US" altLang="ko-KR"/>
          </a:p>
        </p:txBody>
      </p:sp>
    </p:spTree>
    <p:extLst>
      <p:ext uri="{BB962C8B-B14F-4D97-AF65-F5344CB8AC3E}">
        <p14:creationId xmlns:p14="http://schemas.microsoft.com/office/powerpoint/2010/main" val="4213094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1"/>
          </p:nvPr>
        </p:nvSpPr>
        <p:spPr>
          <a:ln/>
        </p:spPr>
        <p:txBody>
          <a:bodyPr/>
          <a:lstStyle>
            <a:lvl1pPr>
              <a:defRPr/>
            </a:lvl1pPr>
          </a:lstStyle>
          <a:p>
            <a:pPr>
              <a:defRPr/>
            </a:pPr>
            <a:fld id="{BFE00A44-2101-4093-B0E2-D4FA25285BBF}" type="slidenum">
              <a:rPr lang="ko-KR" altLang="en-US"/>
              <a:pPr>
                <a:defRPr/>
              </a:pPr>
              <a:t>‹#›</a:t>
            </a:fld>
            <a:endParaRPr lang="en-US" altLang="ko-KR"/>
          </a:p>
        </p:txBody>
      </p:sp>
    </p:spTree>
    <p:extLst>
      <p:ext uri="{BB962C8B-B14F-4D97-AF65-F5344CB8AC3E}">
        <p14:creationId xmlns:p14="http://schemas.microsoft.com/office/powerpoint/2010/main" val="263824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2021/1/11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40455096"/>
      </p:ext>
    </p:extLst>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8"/>
          <p:cNvSpPr>
            <a:spLocks noGrp="1" noChangeArrowheads="1"/>
          </p:cNvSpPr>
          <p:nvPr>
            <p:ph type="sldNum" sz="quarter" idx="11"/>
          </p:nvPr>
        </p:nvSpPr>
        <p:spPr>
          <a:ln/>
        </p:spPr>
        <p:txBody>
          <a:bodyPr/>
          <a:lstStyle>
            <a:lvl1pPr>
              <a:defRPr/>
            </a:lvl1pPr>
          </a:lstStyle>
          <a:p>
            <a:pPr>
              <a:defRPr/>
            </a:pPr>
            <a:fld id="{96AF3C81-5164-43A7-82C7-1F5482616283}" type="slidenum">
              <a:rPr lang="ko-KR" altLang="en-US"/>
              <a:pPr>
                <a:defRPr/>
              </a:pPr>
              <a:t>‹#›</a:t>
            </a:fld>
            <a:endParaRPr lang="en-US" altLang="ko-KR"/>
          </a:p>
        </p:txBody>
      </p:sp>
    </p:spTree>
    <p:extLst>
      <p:ext uri="{BB962C8B-B14F-4D97-AF65-F5344CB8AC3E}">
        <p14:creationId xmlns:p14="http://schemas.microsoft.com/office/powerpoint/2010/main" val="40345224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83132" y="188928"/>
            <a:ext cx="2260283" cy="62642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02285" y="188928"/>
            <a:ext cx="6613419" cy="62642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8"/>
          <p:cNvSpPr>
            <a:spLocks noGrp="1" noChangeArrowheads="1"/>
          </p:cNvSpPr>
          <p:nvPr>
            <p:ph type="sldNum" sz="quarter" idx="11"/>
          </p:nvPr>
        </p:nvSpPr>
        <p:spPr>
          <a:ln/>
        </p:spPr>
        <p:txBody>
          <a:bodyPr/>
          <a:lstStyle>
            <a:lvl1pPr>
              <a:defRPr/>
            </a:lvl1pPr>
          </a:lstStyle>
          <a:p>
            <a:pPr>
              <a:defRPr/>
            </a:pPr>
            <a:fld id="{874E1976-1796-4E4A-A827-2E25D2931C9A}" type="slidenum">
              <a:rPr lang="ko-KR" altLang="en-US"/>
              <a:pPr>
                <a:defRPr/>
              </a:pPr>
              <a:t>‹#›</a:t>
            </a:fld>
            <a:endParaRPr lang="en-US" altLang="ko-KR"/>
          </a:p>
        </p:txBody>
      </p:sp>
    </p:spTree>
    <p:extLst>
      <p:ext uri="{BB962C8B-B14F-4D97-AF65-F5344CB8AC3E}">
        <p14:creationId xmlns:p14="http://schemas.microsoft.com/office/powerpoint/2010/main" val="30871215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 y="6624638"/>
            <a:ext cx="1707421"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smtClean="0">
                <a:solidFill>
                  <a:srgbClr val="000000"/>
                </a:solidFill>
                <a:latin typeface="Arial" charset="0"/>
                <a:ea typeface="微軟正黑體" pitchFamily="34" charset="-120"/>
              </a:rPr>
              <a:t>© 2012 PMC (</a:t>
            </a:r>
            <a:r>
              <a:rPr lang="zh-TW" altLang="en-US" sz="600" dirty="0" smtClean="0">
                <a:solidFill>
                  <a:srgbClr val="000000"/>
                </a:solidFill>
                <a:latin typeface="Arial" charset="0"/>
                <a:ea typeface="微軟正黑體" pitchFamily="34" charset="-120"/>
              </a:rPr>
              <a:t>財</a:t>
            </a:r>
            <a:r>
              <a:rPr lang="en-US" altLang="zh-TW" sz="600" dirty="0" smtClean="0">
                <a:solidFill>
                  <a:srgbClr val="000000"/>
                </a:solidFill>
                <a:latin typeface="Arial" charset="0"/>
                <a:ea typeface="微軟正黑體" pitchFamily="34" charset="-120"/>
              </a:rPr>
              <a:t>)</a:t>
            </a:r>
            <a:r>
              <a:rPr lang="zh-TW" altLang="en-US" sz="600" dirty="0" smtClean="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7"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06"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299977" y="1084266"/>
            <a:ext cx="2340509"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smtClean="0">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29" y="2130428"/>
            <a:ext cx="8538845" cy="1470025"/>
          </a:xfrm>
        </p:spPr>
        <p:txBody>
          <a:bodyPr/>
          <a:lstStyle>
            <a:lvl1pPr algn="ctr">
              <a:defRPr sz="4800">
                <a:solidFill>
                  <a:schemeClr val="tx1"/>
                </a:solidFill>
              </a:defRPr>
            </a:lvl1pPr>
          </a:lstStyle>
          <a:p>
            <a:pPr lvl="0"/>
            <a:r>
              <a:rPr lang="zh-TW" altLang="en-US" noProof="0" smtClean="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smtClean="0"/>
              <a:t>按一下以編輯母片副標題樣式</a:t>
            </a:r>
            <a:br>
              <a:rPr lang="zh-TW" altLang="en-US" noProof="0" dirty="0" smtClean="0"/>
            </a:br>
            <a:r>
              <a:rPr lang="zh-TW" altLang="en-US" noProof="0" dirty="0" smtClean="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A2E97D79-68AC-4D50-B75A-026759048164}" type="datetime1">
              <a:rPr lang="zh-TW" altLang="en-US">
                <a:solidFill>
                  <a:srgbClr val="000000"/>
                </a:solidFill>
              </a:rPr>
              <a:pPr>
                <a:defRPr/>
              </a:pPr>
              <a:t>2021/1/11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45" y="6511928"/>
            <a:ext cx="2033557" cy="346075"/>
          </a:xfrm>
        </p:spPr>
        <p:txBody>
          <a:bodyPr anchor="t"/>
          <a:lstStyle>
            <a:lvl1pPr fontAlgn="base">
              <a:defRPr>
                <a:solidFill>
                  <a:schemeClr val="tx1"/>
                </a:solidFill>
              </a:defRPr>
            </a:lvl1pPr>
          </a:lstStyle>
          <a:p>
            <a:pPr>
              <a:defRPr/>
            </a:pPr>
            <a:fld id="{4EA26940-FEB5-4C7C-87B3-C063A68CFB1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506456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74D24C94-8C30-41B7-88A5-44B2E0804657}"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095931-D479-468B-898E-05A6745FDB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409252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03"/>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ED9FCA6B-92CE-4EA3-B0DD-04641E0FE61A}"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017A3AE-E9D9-4BD0-9D10-C340E0C049A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623345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287"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16"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9E758E3A-CBB4-4386-BDE4-101CB360A37C}"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84033FE-8F43-49EE-BE49-88185024D39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2735280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078"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078"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F68A84C1-B951-4288-A2EE-1E638576F57A}" type="datetime1">
              <a:rPr lang="zh-TW" altLang="en-US">
                <a:solidFill>
                  <a:srgbClr val="FFFFFF"/>
                </a:solidFill>
              </a:rPr>
              <a:pPr>
                <a:defRPr/>
              </a:pPr>
              <a:t>2021/1/11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7A4F58C-B49E-411C-A624-3129A4156C6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3593573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7785D48E-41FC-46A6-AC5D-525A1961F8CC}" type="datetime1">
              <a:rPr lang="zh-TW" altLang="en-US">
                <a:solidFill>
                  <a:srgbClr val="FFFFFF"/>
                </a:solidFill>
              </a:rPr>
              <a:pPr>
                <a:defRPr/>
              </a:pPr>
              <a:t>2021/1/11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934E23B-8D16-498A-84BC-085F223782F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03718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BBB619F-5236-47B2-89E0-8586D6612C4A}" type="datetime1">
              <a:rPr lang="zh-TW" altLang="en-US">
                <a:solidFill>
                  <a:srgbClr val="FFFFFF"/>
                </a:solidFill>
              </a:rPr>
              <a:pPr>
                <a:defRPr/>
              </a:pPr>
              <a:t>2021/1/11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473F59F-D705-4929-B5E4-890B2A0A60D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495631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87"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1" y="27305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87"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F1C38FE2-7BEA-4C13-BC10-09161D870BF4}"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18F94C9-649D-49FC-AFE6-DB9FCFE1AD0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3794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2021/1/11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008849812"/>
      </p:ext>
    </p:extLst>
  </p:cSld>
  <p:clrMapOvr>
    <a:masterClrMapping/>
  </p:clrMapOvr>
  <p:transition>
    <p:fade thruBlk="1"/>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DCBA29E2-C4C7-4131-A291-64CBE9A6590A}"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EFAA22-3113-459D-B0CA-0F2C2C94029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206316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C49FDD17-04E2-47EE-ABDC-6C22A6224ADF}"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8499A5-BE36-41DC-B826-6454365BAEE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579528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10" y="0"/>
            <a:ext cx="2298651" cy="6197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10" y="0"/>
            <a:ext cx="6730271" cy="6197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B0B8C238-F052-439D-8A5E-8A5ECFB987FE}"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D3174CF-EBE9-4927-A820-E4D76DEB3AF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372607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07ABF503-34C2-4F45-912C-508A52E701A8}"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076F48C-992C-4F3E-9F85-D3F962160B0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7891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5" y="5867485"/>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254800198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2021/1/11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96315105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2021/1/11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35455018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2021/1/11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241427238"/>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753431" y="2130433"/>
            <a:ext cx="8538840" cy="1470026"/>
          </a:xfrm>
        </p:spPr>
        <p:txBody>
          <a:bodyPr/>
          <a:lstStyle>
            <a:lvl1pPr>
              <a:defRPr/>
            </a:lvl1pPr>
          </a:lstStyle>
          <a:p>
            <a:pPr lvl="0"/>
            <a:r>
              <a:rPr lang="zh-TW"/>
              <a:t>按一下以編輯母片標題樣式</a:t>
            </a:r>
          </a:p>
        </p:txBody>
      </p:sp>
      <p:sp>
        <p:nvSpPr>
          <p:cNvPr id="3" name="Rectangle 3"/>
          <p:cNvSpPr txBox="1">
            <a:spLocks noGrp="1"/>
          </p:cNvSpPr>
          <p:nvPr>
            <p:ph type="subTitle" idx="1"/>
          </p:nvPr>
        </p:nvSpPr>
        <p:spPr>
          <a:xfrm>
            <a:off x="1506858" y="4797436"/>
            <a:ext cx="7031992" cy="841376"/>
          </a:xfrm>
        </p:spPr>
        <p:txBody>
          <a:bodyPr anchorCtr="1"/>
          <a:lstStyle>
            <a:lvl1pPr marL="0" indent="0" algn="ctr">
              <a:buNone/>
              <a:defRPr>
                <a:effectLst>
                  <a:outerShdw dist="38096" dir="2700000">
                    <a:srgbClr val="C0C0C0"/>
                  </a:outerShdw>
                </a:effectLst>
              </a:defRPr>
            </a:lvl1pPr>
          </a:lstStyle>
          <a:p>
            <a:pPr lvl="0"/>
            <a:r>
              <a:rPr lang="zh-TW"/>
              <a:t>按一下以編輯母片副標題樣式</a:t>
            </a:r>
          </a:p>
        </p:txBody>
      </p:sp>
      <p:sp>
        <p:nvSpPr>
          <p:cNvPr id="10" name="Rectangle 4"/>
          <p:cNvSpPr txBox="1">
            <a:spLocks noGrp="1"/>
          </p:cNvSpPr>
          <p:nvPr>
            <p:ph type="dt" sz="half" idx="7"/>
          </p:nvPr>
        </p:nvSpPr>
        <p:spPr/>
        <p:txBody>
          <a:bodyPr/>
          <a:lstStyle>
            <a:lvl1pPr>
              <a:defRPr/>
            </a:lvl1pPr>
          </a:lstStyle>
          <a:p>
            <a:fld id="{A3B8381D-0C4B-428E-997B-34E7CFDA7925}" type="datetime1">
              <a:rPr lang="zh-TW" altLang="en-US"/>
              <a:pPr/>
              <a:t>2021/1/11</a:t>
            </a:fld>
            <a:endParaRPr/>
          </a:p>
        </p:txBody>
      </p:sp>
      <p:sp>
        <p:nvSpPr>
          <p:cNvPr id="11" name="Rectangle 5"/>
          <p:cNvSpPr txBox="1">
            <a:spLocks noGrp="1"/>
          </p:cNvSpPr>
          <p:nvPr>
            <p:ph type="ftr" sz="quarter" idx="9"/>
          </p:nvPr>
        </p:nvSpPr>
        <p:spPr/>
        <p:txBody>
          <a:bodyPr/>
          <a:lstStyle>
            <a:lvl1pPr>
              <a:defRPr/>
            </a:lvl1pPr>
          </a:lstStyle>
          <a:p>
            <a:endParaRPr/>
          </a:p>
        </p:txBody>
      </p:sp>
      <p:sp>
        <p:nvSpPr>
          <p:cNvPr id="12"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4F81D4F1-23FE-45C7-B0A8-D651CF7F4E12}" type="slidenum">
              <a:rPr>
                <a:solidFill>
                  <a:prstClr val="black"/>
                </a:solidFill>
              </a:rPr>
              <a:pPr/>
              <a:t>‹#›</a:t>
            </a:fld>
            <a:endParaRPr lang="en-US">
              <a:solidFill>
                <a:prstClr val="black"/>
              </a:solidFill>
            </a:endParaRPr>
          </a:p>
        </p:txBody>
      </p:sp>
      <p:pic>
        <p:nvPicPr>
          <p:cNvPr id="13" name="Picture 2" descr="相關圖片"/>
          <p:cNvPicPr>
            <a:picLocks noChangeAspect="1" noChangeArrowheads="1"/>
          </p:cNvPicPr>
          <p:nvPr userDrawn="1"/>
        </p:nvPicPr>
        <p:blipFill>
          <a:blip r:embed="rId2"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368494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a:xfrm>
            <a:off x="1062417" y="116722"/>
            <a:ext cx="7882008" cy="533223"/>
          </a:xfrm>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238146" y="908721"/>
            <a:ext cx="9537228" cy="5476798"/>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fld id="{FDCE416B-E8DC-4E7D-A687-6AE1CCA4B210}" type="datetime1">
              <a:rPr lang="zh-TW" altLang="en-US"/>
              <a:pPr/>
              <a:t>2021/1/11</a:t>
            </a:fld>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3314EE2E-AE85-4397-A36E-89CD70D5EEED}"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191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2021/1/11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4042157958"/>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fld id="{7030BAF6-5843-4C5B-A46C-43BB264E3874}" type="datetime1">
              <a:rPr lang="zh-TW" altLang="en-US"/>
              <a:pPr/>
              <a:t>2021/1/11</a:t>
            </a:fld>
            <a:endParaRPr/>
          </a:p>
        </p:txBody>
      </p:sp>
      <p:sp>
        <p:nvSpPr>
          <p:cNvPr id="3" name="Rectangle 5"/>
          <p:cNvSpPr txBox="1">
            <a:spLocks noGrp="1"/>
          </p:cNvSpPr>
          <p:nvPr>
            <p:ph type="ftr" sz="quarter" idx="9"/>
          </p:nvPr>
        </p:nvSpPr>
        <p:spPr/>
        <p:txBody>
          <a:bodyPr/>
          <a:lstStyle>
            <a:lvl1pPr>
              <a:defRPr/>
            </a:lvl1pPr>
          </a:lstStyle>
          <a:p>
            <a:endParaRPr/>
          </a:p>
        </p:txBody>
      </p:sp>
      <p:sp>
        <p:nvSpPr>
          <p:cNvPr id="4"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B87C5BA8-58F0-4FE7-81E8-B164F375F986}"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643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2040512" y="0"/>
            <a:ext cx="5807711" cy="582594"/>
          </a:xfrm>
          <a:prstGeom prst="rect">
            <a:avLst/>
          </a:prstGeom>
        </p:spPr>
        <p:txBody>
          <a:bodyPr/>
          <a:lstStyle/>
          <a:p>
            <a:r>
              <a:rPr lang="zh-TW" altLang="en-US" dirty="0" smtClean="0"/>
              <a:t>按一下以編輯母片標題樣式</a:t>
            </a:r>
            <a:endParaRPr lang="zh-TW" altLang="en-US" dirty="0"/>
          </a:p>
        </p:txBody>
      </p:sp>
      <p:sp>
        <p:nvSpPr>
          <p:cNvPr id="3" name="Rectangle 13"/>
          <p:cNvSpPr>
            <a:spLocks noGrp="1" noChangeArrowheads="1"/>
          </p:cNvSpPr>
          <p:nvPr>
            <p:ph type="sldNum" sz="quarter" idx="10"/>
          </p:nvPr>
        </p:nvSpPr>
        <p:spPr>
          <a:xfrm>
            <a:off x="9182398" y="6500814"/>
            <a:ext cx="863302" cy="357187"/>
          </a:xfrm>
          <a:prstGeom prst="rect">
            <a:avLst/>
          </a:prstGeom>
        </p:spPr>
        <p:txBody>
          <a:bodyPr/>
          <a:lstStyle>
            <a:lvl1pPr>
              <a:defRPr/>
            </a:lvl1pPr>
          </a:lstStyle>
          <a:p>
            <a:pPr>
              <a:defRPr/>
            </a:pPr>
            <a:fld id="{F4D195B7-5DC1-4073-AF06-7045B4B8D93C}"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7E2F1535-E29A-4E27-BFA9-971E8B3E1D32}" type="datetime1">
              <a:rPr lang="zh-TW" altLang="en-US"/>
              <a:pPr>
                <a:defRPr/>
              </a:pPr>
              <a:t>2021/1/11</a:t>
            </a:fld>
            <a:endParaRPr lang="en-US" altLang="zh-TW"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xfrm>
            <a:off x="9449237" y="6632576"/>
            <a:ext cx="596463" cy="238125"/>
          </a:xfrm>
          <a:prstGeom prst="rect">
            <a:avLst/>
          </a:prstGeom>
          <a:ln/>
        </p:spPr>
        <p:txBody>
          <a:bodyPr/>
          <a:lstStyle>
            <a:lvl1pPr>
              <a:defRPr/>
            </a:lvl1pPr>
          </a:lstStyle>
          <a:p>
            <a:pPr>
              <a:defRPr/>
            </a:pPr>
            <a:fld id="{FB05157A-C6DF-414F-B98D-61C8D46AF30D}" type="slidenum">
              <a:rPr lang="en-US" altLang="zh-TW"/>
              <a:pPr>
                <a:defRPr/>
              </a:pPr>
              <a:t>‹#›</a:t>
            </a:fld>
            <a:endParaRPr lang="en-US" altLang="zh-TW" dirty="0"/>
          </a:p>
        </p:txBody>
      </p:sp>
    </p:spTree>
    <p:extLst>
      <p:ext uri="{BB962C8B-B14F-4D97-AF65-F5344CB8AC3E}">
        <p14:creationId xmlns:p14="http://schemas.microsoft.com/office/powerpoint/2010/main" val="4056953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8" y="6624638"/>
            <a:ext cx="1707421"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smtClean="0">
                <a:solidFill>
                  <a:srgbClr val="000000"/>
                </a:solidFill>
                <a:latin typeface="Arial" charset="0"/>
                <a:ea typeface="微軟正黑體" pitchFamily="34" charset="-120"/>
              </a:rPr>
              <a:t>© 2012 PMC (</a:t>
            </a:r>
            <a:r>
              <a:rPr lang="zh-TW" altLang="en-US" sz="600" dirty="0" smtClean="0">
                <a:solidFill>
                  <a:srgbClr val="000000"/>
                </a:solidFill>
                <a:latin typeface="Arial" charset="0"/>
                <a:ea typeface="微軟正黑體" pitchFamily="34" charset="-120"/>
              </a:rPr>
              <a:t>財</a:t>
            </a:r>
            <a:r>
              <a:rPr lang="en-US" altLang="zh-TW" sz="600" dirty="0" smtClean="0">
                <a:solidFill>
                  <a:srgbClr val="000000"/>
                </a:solidFill>
                <a:latin typeface="Arial" charset="0"/>
                <a:ea typeface="微軟正黑體" pitchFamily="34" charset="-120"/>
              </a:rPr>
              <a:t>)</a:t>
            </a:r>
            <a:r>
              <a:rPr lang="zh-TW" altLang="en-US" sz="600" dirty="0" smtClean="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3" y="1084350"/>
            <a:ext cx="2340509"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smtClean="0">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12"/>
            <a:ext cx="8538845" cy="1470025"/>
          </a:xfrm>
        </p:spPr>
        <p:txBody>
          <a:bodyPr/>
          <a:lstStyle>
            <a:lvl1pPr algn="ctr">
              <a:defRPr sz="4800">
                <a:solidFill>
                  <a:schemeClr val="tx1"/>
                </a:solidFill>
              </a:defRPr>
            </a:lvl1pPr>
          </a:lstStyle>
          <a:p>
            <a:pPr lvl="0"/>
            <a:r>
              <a:rPr lang="zh-TW" altLang="en-US" noProof="0" smtClean="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smtClean="0"/>
              <a:t>按一下以編輯母片副標題樣式</a:t>
            </a:r>
            <a:br>
              <a:rPr lang="zh-TW" altLang="en-US" noProof="0" dirty="0" smtClean="0"/>
            </a:br>
            <a:r>
              <a:rPr lang="zh-TW" altLang="en-US" noProof="0" dirty="0" smtClean="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D10B6FD-E7BD-424B-844E-136A4051100D}" type="datetime1">
              <a:rPr lang="zh-TW" altLang="en-US">
                <a:solidFill>
                  <a:srgbClr val="000000"/>
                </a:solidFill>
              </a:rPr>
              <a:pPr>
                <a:defRPr/>
              </a:pPr>
              <a:t>2021/1/11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91" y="6512012"/>
            <a:ext cx="2033557" cy="346075"/>
          </a:xfrm>
        </p:spPr>
        <p:txBody>
          <a:bodyPr anchor="t"/>
          <a:lstStyle>
            <a:lvl1pPr fontAlgn="base">
              <a:defRPr>
                <a:solidFill>
                  <a:schemeClr val="tx1"/>
                </a:solidFill>
              </a:defRPr>
            </a:lvl1pPr>
          </a:lstStyle>
          <a:p>
            <a:pPr>
              <a:defRPr/>
            </a:pPr>
            <a:fld id="{378948B8-4D8C-49D3-A40C-B0DB56439C1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76175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5290DB39-EA33-47C1-8392-3D06B5D9924C}"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9AB5FB0-8942-4E0D-AFD5-16EFB9CBC5C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73544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7"/>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F03AFD7A-9D12-4770-ABC5-114583332736}"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2F7C21-0686-4DD4-9D08-7CC91399942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6671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333"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62"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3E8A5D69-FBE2-4354-A699-4851AEBB4353}"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FB054AD-2DA4-4006-BDC9-C0FE289515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36161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124"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124"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05723CC1-D2F3-4521-A1B9-57434E56732D}" type="datetime1">
              <a:rPr lang="zh-TW" altLang="en-US">
                <a:solidFill>
                  <a:srgbClr val="FFFFFF"/>
                </a:solidFill>
              </a:rPr>
              <a:pPr>
                <a:defRPr/>
              </a:pPr>
              <a:t>2021/1/11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3D3A803-FB4C-4F64-8AA1-8996A2B7A31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8446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6074BDFF-6351-4B1B-A6CA-0E71B48A1A82}" type="datetime1">
              <a:rPr lang="zh-TW" altLang="en-US">
                <a:solidFill>
                  <a:srgbClr val="FFFFFF"/>
                </a:solidFill>
              </a:rPr>
              <a:pPr>
                <a:defRPr/>
              </a:pPr>
              <a:t>2021/1/11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287E466-8888-44ED-B431-2EEC5E32437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5608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B9DB852-E40F-40C7-B0A5-8463BF50D9F4}" type="datetime1">
              <a:rPr lang="zh-TW" altLang="en-US">
                <a:solidFill>
                  <a:srgbClr val="FFFFFF"/>
                </a:solidFill>
              </a:rPr>
              <a:pPr>
                <a:defRPr/>
              </a:pPr>
              <a:t>2021/1/11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B0250B9-4A8E-4196-85EA-243107B2DDE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677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2021/1/11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68758955"/>
      </p:ext>
    </p:extLst>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2" y="273137"/>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67680B9F-9318-45B5-A678-90F3B5A54EC3}"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11A1D39-7661-4CAA-A043-0EEB152BB4E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60545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537E315-8949-440E-A5B7-0B834ECDED37}"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4732B0A-1672-4E5B-8432-1084101EF1E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10088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4B10244A-5E43-4B5B-A7A4-D1571FD90EFA}"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3358D2-F0FA-45C8-B44A-2327D4C794B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744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6" y="0"/>
            <a:ext cx="2298651" cy="6197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56" y="0"/>
            <a:ext cx="6730271" cy="6197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3AA17C2D-E154-42B1-BF28-59878AF5D77A}"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0769884-34F9-4016-BF7E-8DA3FD70E6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4262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75857681-8160-4C82-A252-F96D1F2C7D40}"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9EB4A11-CC7C-4FF5-AFCF-A16CD7EEB0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704914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 y="6624638"/>
            <a:ext cx="1707421"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smtClean="0">
                <a:solidFill>
                  <a:srgbClr val="000000"/>
                </a:solidFill>
                <a:latin typeface="Arial" charset="0"/>
                <a:ea typeface="微軟正黑體" pitchFamily="34" charset="-120"/>
              </a:rPr>
              <a:t>© 2012 PMC (</a:t>
            </a:r>
            <a:r>
              <a:rPr lang="zh-TW" altLang="en-US" sz="600" dirty="0" smtClean="0">
                <a:solidFill>
                  <a:srgbClr val="000000"/>
                </a:solidFill>
                <a:latin typeface="Arial" charset="0"/>
                <a:ea typeface="微軟正黑體" pitchFamily="34" charset="-120"/>
              </a:rPr>
              <a:t>財</a:t>
            </a:r>
            <a:r>
              <a:rPr lang="en-US" altLang="zh-TW" sz="600" dirty="0" smtClean="0">
                <a:solidFill>
                  <a:srgbClr val="000000"/>
                </a:solidFill>
                <a:latin typeface="Arial" charset="0"/>
                <a:ea typeface="微軟正黑體" pitchFamily="34" charset="-120"/>
              </a:rPr>
              <a:t>)</a:t>
            </a:r>
            <a:r>
              <a:rPr lang="zh-TW" altLang="en-US" sz="600" dirty="0" smtClean="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1" y="1084346"/>
            <a:ext cx="2340509"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smtClean="0">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8"/>
            <a:ext cx="8538845" cy="1470025"/>
          </a:xfrm>
        </p:spPr>
        <p:txBody>
          <a:bodyPr/>
          <a:lstStyle>
            <a:lvl1pPr algn="ctr">
              <a:defRPr sz="4800">
                <a:solidFill>
                  <a:schemeClr val="tx1"/>
                </a:solidFill>
              </a:defRPr>
            </a:lvl1pPr>
          </a:lstStyle>
          <a:p>
            <a:pPr lvl="0"/>
            <a:r>
              <a:rPr lang="zh-TW" altLang="en-US" noProof="0" smtClean="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smtClean="0"/>
              <a:t>按一下以編輯母片副標題樣式</a:t>
            </a:r>
            <a:br>
              <a:rPr lang="zh-TW" altLang="en-US" noProof="0" dirty="0" smtClean="0"/>
            </a:br>
            <a:r>
              <a:rPr lang="zh-TW" altLang="en-US" noProof="0" dirty="0" smtClean="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9668255E-043E-4EF3-9034-4812A5220B48}" type="datetime1">
              <a:rPr lang="zh-TW" altLang="en-US">
                <a:solidFill>
                  <a:srgbClr val="000000"/>
                </a:solidFill>
              </a:rPr>
              <a:pPr>
                <a:defRPr/>
              </a:pPr>
              <a:t>2021/1/11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9" y="6512008"/>
            <a:ext cx="2033557" cy="346075"/>
          </a:xfrm>
        </p:spPr>
        <p:txBody>
          <a:bodyPr anchor="t"/>
          <a:lstStyle>
            <a:lvl1pPr fontAlgn="base">
              <a:defRPr>
                <a:solidFill>
                  <a:schemeClr val="tx1"/>
                </a:solidFill>
              </a:defRPr>
            </a:lvl1pPr>
          </a:lstStyle>
          <a:p>
            <a:pPr>
              <a:defRPr/>
            </a:pPr>
            <a:fld id="{39EC07F7-6FBF-480C-B97E-D9C60D5926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06953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D6F6D2A3-1C16-4197-8699-E40BEA1B480C}"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A14605-5C2F-4CAE-9F8D-89665529369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31895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3"/>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4730CEB1-50FB-4816-9E33-962735B0D1C1}"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E947C5-C5CD-41A9-980D-D25DBDE5136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4454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330"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6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3657DF2C-E2BA-465B-AD19-F9BE26DBDF7D}"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D89B2D-8F7B-4638-B950-32B3C7001D0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0615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12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12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181B62D0-FBAC-4086-8584-6EA65FE50B60}" type="datetime1">
              <a:rPr lang="zh-TW" altLang="en-US">
                <a:solidFill>
                  <a:srgbClr val="FFFFFF"/>
                </a:solidFill>
              </a:rPr>
              <a:pPr>
                <a:defRPr/>
              </a:pPr>
              <a:t>2021/1/11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C3AB002E-E37C-4508-A68E-FF7BD60FB22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990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2021/1/11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870815158"/>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DC91DB4D-EAA2-4148-83B2-F319897283B8}" type="datetime1">
              <a:rPr lang="zh-TW" altLang="en-US">
                <a:solidFill>
                  <a:srgbClr val="FFFFFF"/>
                </a:solidFill>
              </a:rPr>
              <a:pPr>
                <a:defRPr/>
              </a:pPr>
              <a:t>2021/1/11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0060E3-9DD4-4F1F-9722-201EBBD7B73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19878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D665E59-D387-4335-8D8F-8D01079FE8F9}" type="datetime1">
              <a:rPr lang="zh-TW" altLang="en-US">
                <a:solidFill>
                  <a:srgbClr val="FFFFFF"/>
                </a:solidFill>
              </a:rPr>
              <a:pPr>
                <a:defRPr/>
              </a:pPr>
              <a:t>2021/1/11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A090AF6-915E-4387-BEDC-250E48713E4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20388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2" y="27313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9656D698-CF00-4CAC-A11B-8DE74D182F2D}"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2BE8DE7-744C-4199-980B-3713EA78776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97441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51A28E6-E8AE-4218-9C3E-9D3F9A58C858}"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7F73EE3-C9B5-42A5-B5AE-067E43B72FC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21118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C129C7ED-9511-4468-BC18-7940BCCAB7B6}"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A079DD7-058F-4400-9FF9-71C32046D1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84462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4" y="0"/>
            <a:ext cx="2298651" cy="6197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54" y="0"/>
            <a:ext cx="6730271" cy="6197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0C3A9804-C367-4F6E-8DC4-4494A6AE7DEA}"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0A33315-0CED-40F9-9DF7-1EF1AA35414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28918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8910AB54-43F4-42D2-BF30-2CED00E9939E}"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A0A00D-9FFC-4724-9CF3-E0D1E762BA2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89841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02330" y="1439864"/>
            <a:ext cx="4510101" cy="47577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60" y="1439864"/>
            <a:ext cx="4511845" cy="47577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B9800840-54E3-4AE1-8930-3447DF9A315F}"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FE7C01D-AA1A-44B6-942C-AFFCA94B755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23013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 y="6624638"/>
            <a:ext cx="1707421"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smtClean="0">
                <a:solidFill>
                  <a:srgbClr val="000000"/>
                </a:solidFill>
                <a:latin typeface="Arial" charset="0"/>
                <a:ea typeface="微軟正黑體" pitchFamily="34" charset="-120"/>
              </a:rPr>
              <a:t>© 2012 PMC (</a:t>
            </a:r>
            <a:r>
              <a:rPr lang="zh-TW" altLang="en-US" sz="600" dirty="0" smtClean="0">
                <a:solidFill>
                  <a:srgbClr val="000000"/>
                </a:solidFill>
                <a:latin typeface="Arial" charset="0"/>
                <a:ea typeface="微軟正黑體" pitchFamily="34" charset="-120"/>
              </a:rPr>
              <a:t>財</a:t>
            </a:r>
            <a:r>
              <a:rPr lang="en-US" altLang="zh-TW" sz="600" dirty="0" smtClean="0">
                <a:solidFill>
                  <a:srgbClr val="000000"/>
                </a:solidFill>
                <a:latin typeface="Arial" charset="0"/>
                <a:ea typeface="微軟正黑體" pitchFamily="34" charset="-120"/>
              </a:rPr>
              <a:t>)</a:t>
            </a:r>
            <a:r>
              <a:rPr lang="zh-TW" altLang="en-US" sz="600" dirty="0" smtClean="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0" y="1084344"/>
            <a:ext cx="2340509"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smtClean="0">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6"/>
            <a:ext cx="8538845" cy="1470025"/>
          </a:xfrm>
        </p:spPr>
        <p:txBody>
          <a:bodyPr/>
          <a:lstStyle>
            <a:lvl1pPr algn="ctr">
              <a:defRPr sz="4800">
                <a:solidFill>
                  <a:schemeClr val="tx1"/>
                </a:solidFill>
              </a:defRPr>
            </a:lvl1pPr>
          </a:lstStyle>
          <a:p>
            <a:pPr lvl="0"/>
            <a:r>
              <a:rPr lang="zh-TW" altLang="en-US" noProof="0" smtClean="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smtClean="0"/>
              <a:t>按一下以編輯母片副標題樣式</a:t>
            </a:r>
            <a:br>
              <a:rPr lang="zh-TW" altLang="en-US" noProof="0" dirty="0" smtClean="0"/>
            </a:br>
            <a:r>
              <a:rPr lang="zh-TW" altLang="en-US" noProof="0" dirty="0" smtClean="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F13F985C-965F-411E-BB4D-A099A7545503}" type="datetime1">
              <a:rPr lang="zh-TW" altLang="en-US">
                <a:solidFill>
                  <a:srgbClr val="000000"/>
                </a:solidFill>
              </a:rPr>
              <a:pPr>
                <a:defRPr/>
              </a:pPr>
              <a:t>2021/1/11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8" y="6512006"/>
            <a:ext cx="2033557" cy="346075"/>
          </a:xfrm>
        </p:spPr>
        <p:txBody>
          <a:bodyPr anchor="t"/>
          <a:lstStyle>
            <a:lvl1pPr fontAlgn="base">
              <a:defRPr>
                <a:solidFill>
                  <a:schemeClr val="tx1"/>
                </a:solidFill>
              </a:defRPr>
            </a:lvl1pPr>
          </a:lstStyle>
          <a:p>
            <a:pPr>
              <a:defRPr/>
            </a:pPr>
            <a:fld id="{A4F1C42C-555F-4FD8-914B-A070A0EEC7C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64062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2D264C52-60B6-4742-A65E-9A7117C47193}"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0ED8549-72DA-417E-841A-B75D0122071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0544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148039486"/>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1"/>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34A7882B-EFE2-4D66-9DF7-598564FB210E}"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11578-F00E-4C70-A0BC-11A6AD96791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58147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329"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59"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7BE486BF-2F46-413F-B88D-B58F04D63931}"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E89CF93-5F9F-41FF-8506-C27D95DABE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3654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121"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121"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BD074C96-BCAC-422A-9E8E-E7A479C30672}" type="datetime1">
              <a:rPr lang="zh-TW" altLang="en-US">
                <a:solidFill>
                  <a:srgbClr val="FFFFFF"/>
                </a:solidFill>
              </a:rPr>
              <a:pPr>
                <a:defRPr/>
              </a:pPr>
              <a:t>2021/1/11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F032121-94E2-4309-9CBC-1224968509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46964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D67F0EE0-22C9-4BAF-97CA-B6B4CFE9D667}" type="datetime1">
              <a:rPr lang="zh-TW" altLang="en-US">
                <a:solidFill>
                  <a:srgbClr val="FFFFFF"/>
                </a:solidFill>
              </a:rPr>
              <a:pPr>
                <a:defRPr/>
              </a:pPr>
              <a:t>2021/1/11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CC2C4BB-B762-48D1-AAD5-A6BFD23C0C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8366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7C8B590-7D8E-4504-A832-AFE644893B7F}" type="datetime1">
              <a:rPr lang="zh-TW" altLang="en-US">
                <a:solidFill>
                  <a:srgbClr val="FFFFFF"/>
                </a:solidFill>
              </a:rPr>
              <a:pPr>
                <a:defRPr/>
              </a:pPr>
              <a:t>2021/1/11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CF13A53-A3FD-4960-8D7E-68B16A92389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068818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2" y="273131"/>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20006F5-ED16-4519-9B28-5362DD391B64}"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52F4761-C3D5-483C-941A-C52834C6D34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80769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697CB7D-EC3D-4A18-8EB7-052079030360}"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5DB6B04-EF84-4F6B-9D5E-3A6882F8431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95604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30C9BB10-4534-40EF-9AF3-3447BB0050FA}"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71034BF-ACC3-4692-BF9C-D03925AF16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24695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3" y="0"/>
            <a:ext cx="2298651" cy="6197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53" y="0"/>
            <a:ext cx="6730271" cy="6197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392383A8-8FAF-4280-9B36-B24200C4A0CD}"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88E22BF-C234-4543-B0CD-31ECA4B969A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6093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A92AA989-A09F-45FE-A76B-7A5ABE1BEC38}"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BC38B81-66AE-4B69-B955-73B79A90B42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64028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fld id="{C2CC29B1-3A4A-4970-80AD-C9930B03DCDF}" type="datetime1">
              <a:rPr lang="zh-TW" altLang="en-US" smtClean="0">
                <a:solidFill>
                  <a:prstClr val="black"/>
                </a:solidFill>
              </a:rPr>
              <a:pPr>
                <a:defRPr/>
              </a:pPr>
              <a:t>2021/1/11</a:t>
            </a:fld>
            <a:endParaRPr lang="en-US" altLang="zh-TW">
              <a:solidFill>
                <a:prstClr val="black"/>
              </a:solidFill>
            </a:endParaRPr>
          </a:p>
        </p:txBody>
      </p:sp>
      <p:sp>
        <p:nvSpPr>
          <p:cNvPr id="4" name="頁尾版面配置區 3"/>
          <p:cNvSpPr>
            <a:spLocks noGrp="1"/>
          </p:cNvSpPr>
          <p:nvPr>
            <p:ph type="ftr" sz="quarter" idx="11"/>
          </p:nvPr>
        </p:nvSpPr>
        <p:spPr/>
        <p:txBody>
          <a:bodyPr/>
          <a:lstStyle/>
          <a:p>
            <a:pPr>
              <a:defRPr/>
            </a:pPr>
            <a:endParaRPr lang="en-US" altLang="zh-TW">
              <a:solidFill>
                <a:prstClr val="black"/>
              </a:solidFill>
            </a:endParaRPr>
          </a:p>
        </p:txBody>
      </p:sp>
      <p:sp>
        <p:nvSpPr>
          <p:cNvPr id="5" name="投影片編號版面配置區 4"/>
          <p:cNvSpPr>
            <a:spLocks noGrp="1"/>
          </p:cNvSpPr>
          <p:nvPr>
            <p:ph type="sldNum" sz="quarter" idx="12"/>
          </p:nvPr>
        </p:nvSpPr>
        <p:spPr/>
        <p:txBody>
          <a:bodyPr/>
          <a:lstStyle/>
          <a:p>
            <a:pPr>
              <a:defRPr/>
            </a:pPr>
            <a:r>
              <a:rPr lang="en-US" altLang="zh-TW" smtClean="0">
                <a:solidFill>
                  <a:prstClr val="black"/>
                </a:solidFill>
              </a:rPr>
              <a:t> 3-</a:t>
            </a:r>
            <a:fld id="{A55D4852-FCED-4567-861D-E1758851CF1B}" type="slidenum">
              <a:rPr lang="en-US" altLang="zh-TW" b="1" smtClean="0">
                <a:solidFill>
                  <a:prstClr val="black"/>
                </a:solidFill>
              </a:rPr>
              <a:pPr>
                <a:defRPr/>
              </a:pPr>
              <a:t>‹#›</a:t>
            </a:fld>
            <a:endParaRPr lang="en-US" altLang="zh-TW" b="1" dirty="0">
              <a:solidFill>
                <a:prstClr val="black"/>
              </a:solidFill>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 y="6624638"/>
            <a:ext cx="1707421"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smtClean="0">
                <a:solidFill>
                  <a:srgbClr val="000000"/>
                </a:solidFill>
                <a:latin typeface="Arial" charset="0"/>
                <a:ea typeface="微軟正黑體" pitchFamily="34" charset="-120"/>
              </a:rPr>
              <a:t>© 2012 PMC (</a:t>
            </a:r>
            <a:r>
              <a:rPr lang="zh-TW" altLang="en-US" sz="600" dirty="0" smtClean="0">
                <a:solidFill>
                  <a:srgbClr val="000000"/>
                </a:solidFill>
                <a:latin typeface="Arial" charset="0"/>
                <a:ea typeface="微軟正黑體" pitchFamily="34" charset="-120"/>
              </a:rPr>
              <a:t>財</a:t>
            </a:r>
            <a:r>
              <a:rPr lang="en-US" altLang="zh-TW" sz="600" dirty="0" smtClean="0">
                <a:solidFill>
                  <a:srgbClr val="000000"/>
                </a:solidFill>
                <a:latin typeface="Arial" charset="0"/>
                <a:ea typeface="微軟正黑體" pitchFamily="34" charset="-120"/>
              </a:rPr>
              <a:t>)</a:t>
            </a:r>
            <a:r>
              <a:rPr lang="zh-TW" altLang="en-US" sz="600" dirty="0" smtClean="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7" y="1084338"/>
            <a:ext cx="2340509"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smtClean="0">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0"/>
            <a:ext cx="8538845" cy="1470025"/>
          </a:xfrm>
        </p:spPr>
        <p:txBody>
          <a:bodyPr/>
          <a:lstStyle>
            <a:lvl1pPr algn="ctr">
              <a:defRPr sz="4800">
                <a:solidFill>
                  <a:schemeClr val="tx1"/>
                </a:solidFill>
              </a:defRPr>
            </a:lvl1pPr>
          </a:lstStyle>
          <a:p>
            <a:pPr lvl="0"/>
            <a:r>
              <a:rPr lang="zh-TW" altLang="en-US" noProof="0" smtClean="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smtClean="0"/>
              <a:t>按一下以編輯母片副標題樣式</a:t>
            </a:r>
            <a:br>
              <a:rPr lang="zh-TW" altLang="en-US" noProof="0" dirty="0" smtClean="0"/>
            </a:br>
            <a:r>
              <a:rPr lang="zh-TW" altLang="en-US" noProof="0" dirty="0" smtClean="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0175998-8322-4DD4-B68F-EE1BC576DE56}" type="datetime1">
              <a:rPr lang="zh-TW" altLang="en-US">
                <a:solidFill>
                  <a:srgbClr val="000000"/>
                </a:solidFill>
              </a:rPr>
              <a:pPr>
                <a:defRPr/>
              </a:pPr>
              <a:t>2021/1/11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4" y="6512000"/>
            <a:ext cx="2033557" cy="346075"/>
          </a:xfrm>
        </p:spPr>
        <p:txBody>
          <a:bodyPr anchor="t"/>
          <a:lstStyle>
            <a:lvl1pPr fontAlgn="base">
              <a:defRPr>
                <a:solidFill>
                  <a:schemeClr val="tx1"/>
                </a:solidFill>
              </a:defRPr>
            </a:lvl1pPr>
          </a:lstStyle>
          <a:p>
            <a:pPr>
              <a:defRPr/>
            </a:pPr>
            <a:fld id="{2C001178-265C-4281-B037-483A02B35C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56847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6C2F5230-C877-4827-AFE7-46328DBAC808}"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5B99-2696-4925-8D2F-399D49B05B4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62160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75"/>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19D2A1A6-A7DA-448A-B555-51D8B2ECF5BE}"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DC7F298-5E07-413E-9BEB-76F239F94BE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01656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326"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55"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37CB2740-48D5-4AF8-A9AF-8E3F9F6A8D05}"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BC888B4-930B-4598-AFB5-E667E394443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31092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117"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117"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B2D093FA-16F8-421B-84C2-C5E2CD7B086A}" type="datetime1">
              <a:rPr lang="zh-TW" altLang="en-US">
                <a:solidFill>
                  <a:srgbClr val="FFFFFF"/>
                </a:solidFill>
              </a:rPr>
              <a:pPr>
                <a:defRPr/>
              </a:pPr>
              <a:t>2021/1/11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20E5703-83EE-4B88-A403-56B34C3DD57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51498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4B95B26B-5A34-497A-8C69-A93E483DCF29}" type="datetime1">
              <a:rPr lang="zh-TW" altLang="en-US">
                <a:solidFill>
                  <a:srgbClr val="FFFFFF"/>
                </a:solidFill>
              </a:rPr>
              <a:pPr>
                <a:defRPr/>
              </a:pPr>
              <a:t>2021/1/11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3782663-51C3-4C96-BB01-4065EA585C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80384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44A1A13-3D7F-4E69-A5D7-1701D5E6548C}" type="datetime1">
              <a:rPr lang="zh-TW" altLang="en-US">
                <a:solidFill>
                  <a:srgbClr val="FFFFFF"/>
                </a:solidFill>
              </a:rPr>
              <a:pPr>
                <a:defRPr/>
              </a:pPr>
              <a:t>2021/1/11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2AF05E4-F862-4E39-831B-70C4F8549B6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605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2" y="27312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CD02429E-9D88-4750-A0DF-6A89B3D391EE}"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F601BC6-6A8C-4217-9238-A721CEC191F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15201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D443A2A-C39E-4E24-B31B-1FC366F48EFA}"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332706D-BC70-40C9-96F9-3CE0A0C1AA6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57681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E43A8597-0E9E-41D2-82AB-0854ADB1CBC5}"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60EC549-02C8-41B2-A393-D262AFF5FD5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74336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2021/1/11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22519630"/>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9" y="0"/>
            <a:ext cx="2298651" cy="6197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50" y="0"/>
            <a:ext cx="6730271" cy="6197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1DEF3D20-774D-4F7A-8545-7D33B1479357}"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7E55AA-E7F8-47A0-919A-8CC083F8F58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26837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B3CA3A5C-51E2-4F3E-9A0E-AC26327E9321}"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FF0CD-125B-4825-A7EE-42709A93758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8796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6" y="6624638"/>
            <a:ext cx="1707421"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smtClean="0">
                <a:solidFill>
                  <a:srgbClr val="000000"/>
                </a:solidFill>
                <a:latin typeface="Arial" charset="0"/>
                <a:ea typeface="微軟正黑體" pitchFamily="34" charset="-120"/>
              </a:rPr>
              <a:t>© 2012 PMC (</a:t>
            </a:r>
            <a:r>
              <a:rPr lang="zh-TW" altLang="en-US" sz="600" dirty="0" smtClean="0">
                <a:solidFill>
                  <a:srgbClr val="000000"/>
                </a:solidFill>
                <a:latin typeface="Arial" charset="0"/>
                <a:ea typeface="微軟正黑體" pitchFamily="34" charset="-120"/>
              </a:rPr>
              <a:t>財</a:t>
            </a:r>
            <a:r>
              <a:rPr lang="en-US" altLang="zh-TW" sz="600" dirty="0" smtClean="0">
                <a:solidFill>
                  <a:srgbClr val="000000"/>
                </a:solidFill>
                <a:latin typeface="Arial" charset="0"/>
                <a:ea typeface="微軟正黑體" pitchFamily="34" charset="-120"/>
              </a:rPr>
              <a:t>)</a:t>
            </a:r>
            <a:r>
              <a:rPr lang="zh-TW" altLang="en-US" sz="600" dirty="0" smtClean="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1" y="1084328"/>
            <a:ext cx="2340509"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smtClean="0">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490"/>
            <a:ext cx="8538845" cy="1470025"/>
          </a:xfrm>
        </p:spPr>
        <p:txBody>
          <a:bodyPr/>
          <a:lstStyle>
            <a:lvl1pPr algn="ctr">
              <a:defRPr sz="4800">
                <a:solidFill>
                  <a:schemeClr val="tx1"/>
                </a:solidFill>
              </a:defRPr>
            </a:lvl1pPr>
          </a:lstStyle>
          <a:p>
            <a:pPr lvl="0"/>
            <a:r>
              <a:rPr lang="zh-TW" altLang="en-US" noProof="0" smtClean="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smtClean="0"/>
              <a:t>按一下以編輯母片副標題樣式</a:t>
            </a:r>
            <a:br>
              <a:rPr lang="zh-TW" altLang="en-US" noProof="0" dirty="0" smtClean="0"/>
            </a:br>
            <a:r>
              <a:rPr lang="zh-TW" altLang="en-US" noProof="0" dirty="0" smtClean="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52E1814F-DCD1-43ED-9F9A-3C725D17A257}" type="datetime1">
              <a:rPr lang="zh-TW" altLang="en-US">
                <a:solidFill>
                  <a:srgbClr val="000000"/>
                </a:solidFill>
              </a:rPr>
              <a:pPr>
                <a:defRPr/>
              </a:pPr>
              <a:t>2021/1/11</a:t>
            </a:fld>
            <a:endParaRPr lang="en-US" altLang="zh-TW" dirty="0">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79" y="6511990"/>
            <a:ext cx="2033557" cy="346075"/>
          </a:xfrm>
        </p:spPr>
        <p:txBody>
          <a:bodyPr anchor="t"/>
          <a:lstStyle>
            <a:lvl1pPr fontAlgn="base">
              <a:defRPr>
                <a:solidFill>
                  <a:schemeClr val="tx1"/>
                </a:solidFill>
              </a:defRPr>
            </a:lvl1pPr>
          </a:lstStyle>
          <a:p>
            <a:pPr>
              <a:defRPr/>
            </a:pPr>
            <a:fld id="{A65FC54E-9D97-4434-B6F8-0B3266CB5D0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326098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C941A336-34F7-4687-AA20-877DAFC03261}"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7A87398-3650-4E3D-B225-1CD96DFE254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66261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65"/>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8E64CB1F-47E9-4668-A87C-5AF0CD9F1A4F}"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5019FE0-BF31-442A-97F4-7984BF6A527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73138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321"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5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9C5B563B-3BFC-4779-A397-D31433E59061}"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AAAF3CE-383E-440E-B646-D6BD3C3E428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439054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11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11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5FC4C263-E69E-4652-964F-99DA3AC9C68F}" type="datetime1">
              <a:rPr lang="zh-TW" altLang="en-US">
                <a:solidFill>
                  <a:srgbClr val="FFFFFF"/>
                </a:solidFill>
              </a:rPr>
              <a:pPr>
                <a:defRPr/>
              </a:pPr>
              <a:t>2021/1/11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A8AC4CD-1D1C-43B1-9BFA-899820C7EA6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874693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E6E9080C-4D2A-4B7A-B296-1654CD4123C7}" type="datetime1">
              <a:rPr lang="zh-TW" altLang="en-US">
                <a:solidFill>
                  <a:srgbClr val="FFFFFF"/>
                </a:solidFill>
              </a:rPr>
              <a:pPr>
                <a:defRPr/>
              </a:pPr>
              <a:t>2021/1/11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7112265-862E-4950-81FF-2B7FD52F0E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17852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87E2346-E0D3-4977-A24D-48B8720CA0A9}" type="datetime1">
              <a:rPr lang="zh-TW" altLang="en-US">
                <a:solidFill>
                  <a:srgbClr val="FFFFFF"/>
                </a:solidFill>
              </a:rPr>
              <a:pPr>
                <a:defRPr/>
              </a:pPr>
              <a:t>2021/1/11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B86561C-922B-4DFE-9E89-1DCA0C2C53D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778679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2" y="27311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BC7F62C-925E-4020-89BD-955EF7ED2B7F}"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2836757-892C-4F64-B6F5-DEAFB6D2090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3405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2021/1/11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863221934"/>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2B977BCD-BD8E-468F-B028-DB2C2B50FC56}"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051DF3-E389-4FB4-AF11-62C11B4D36F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34321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A753D322-495D-48FF-8936-C2A6DD3CE20A}"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EA289BB-FE27-4D72-8815-9696BF78490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77939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4" y="0"/>
            <a:ext cx="2298651" cy="6197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44" y="0"/>
            <a:ext cx="6730271" cy="6197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237580F9-EFB4-469D-81A3-74EA1279D482}"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73CDB7-C8D1-4A59-9CEE-CDD2F70C315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734947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21016D54-0CB8-4942-B3CA-EB6A4D43FDB3}"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E88774-2014-49BB-ADE5-BB4D013EB44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2063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02321" y="1439864"/>
            <a:ext cx="4510101" cy="47577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50" y="1439864"/>
            <a:ext cx="4511845" cy="47577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A4F03553-4CC0-40F5-B07E-110A4E8C1C1F}"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037DB0-C823-415C-A3E0-B8BB14D5384A}"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01998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 y="6624638"/>
            <a:ext cx="1707421"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smtClean="0">
                <a:solidFill>
                  <a:srgbClr val="000000"/>
                </a:solidFill>
                <a:latin typeface="Arial" charset="0"/>
                <a:ea typeface="微軟正黑體" pitchFamily="34" charset="-120"/>
              </a:rPr>
              <a:t>© 2012 PMC (</a:t>
            </a:r>
            <a:r>
              <a:rPr lang="zh-TW" altLang="en-US" sz="600" dirty="0" smtClean="0">
                <a:solidFill>
                  <a:srgbClr val="000000"/>
                </a:solidFill>
                <a:latin typeface="Arial" charset="0"/>
                <a:ea typeface="微軟正黑體" pitchFamily="34" charset="-120"/>
              </a:rPr>
              <a:t>財</a:t>
            </a:r>
            <a:r>
              <a:rPr lang="en-US" altLang="zh-TW" sz="600" dirty="0" smtClean="0">
                <a:solidFill>
                  <a:srgbClr val="000000"/>
                </a:solidFill>
                <a:latin typeface="Arial" charset="0"/>
                <a:ea typeface="微軟正黑體" pitchFamily="34" charset="-120"/>
              </a:rPr>
              <a:t>)</a:t>
            </a:r>
            <a:r>
              <a:rPr lang="zh-TW" altLang="en-US" sz="600" dirty="0" smtClean="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299991" y="1084292"/>
            <a:ext cx="2340509"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smtClean="0">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454"/>
            <a:ext cx="8538845" cy="1470025"/>
          </a:xfrm>
        </p:spPr>
        <p:txBody>
          <a:bodyPr/>
          <a:lstStyle>
            <a:lvl1pPr algn="ctr">
              <a:defRPr sz="4800">
                <a:solidFill>
                  <a:schemeClr val="tx1"/>
                </a:solidFill>
              </a:defRPr>
            </a:lvl1pPr>
          </a:lstStyle>
          <a:p>
            <a:pPr lvl="0"/>
            <a:r>
              <a:rPr lang="zh-TW" altLang="en-US" noProof="0" smtClean="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smtClean="0"/>
              <a:t>按一下以編輯母片副標題樣式</a:t>
            </a:r>
            <a:br>
              <a:rPr lang="zh-TW" altLang="en-US" noProof="0" dirty="0" smtClean="0"/>
            </a:br>
            <a:r>
              <a:rPr lang="zh-TW" altLang="en-US" noProof="0" dirty="0" smtClean="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52E1814F-DCD1-43ED-9F9A-3C725D17A257}" type="datetime1">
              <a:rPr lang="zh-TW" altLang="en-US">
                <a:solidFill>
                  <a:srgbClr val="000000"/>
                </a:solidFill>
              </a:rPr>
              <a:pPr>
                <a:defRPr/>
              </a:pPr>
              <a:t>2021/1/11</a:t>
            </a:fld>
            <a:endParaRPr lang="en-US" altLang="zh-TW" dirty="0">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59" y="6511954"/>
            <a:ext cx="2033557" cy="346075"/>
          </a:xfrm>
        </p:spPr>
        <p:txBody>
          <a:bodyPr anchor="t"/>
          <a:lstStyle>
            <a:lvl1pPr fontAlgn="base">
              <a:defRPr>
                <a:solidFill>
                  <a:schemeClr val="tx1"/>
                </a:solidFill>
              </a:defRPr>
            </a:lvl1pPr>
          </a:lstStyle>
          <a:p>
            <a:pPr>
              <a:defRPr/>
            </a:pPr>
            <a:fld id="{A65FC54E-9D97-4434-B6F8-0B3266CB5D0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9000245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C941A336-34F7-4687-AA20-877DAFC03261}"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7A87398-3650-4E3D-B225-1CD96DFE254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6229853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29"/>
            <a:ext cx="8538845"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8E64CB1F-47E9-4668-A87C-5AF0CD9F1A4F}"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5019FE0-BF31-442A-97F4-7984BF6A527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306351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2301"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3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9C5B563B-3BFC-4779-A397-D31433E59061}"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AAAF3CE-383E-440E-B646-D6BD3C3E428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1351622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0309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0309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5FC4C263-E69E-4652-964F-99DA3AC9C68F}" type="datetime1">
              <a:rPr lang="zh-TW" altLang="en-US">
                <a:solidFill>
                  <a:srgbClr val="FFFFFF"/>
                </a:solidFill>
              </a:rPr>
              <a:pPr>
                <a:defRPr/>
              </a:pPr>
              <a:t>2021/1/11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A8AC4CD-1D1C-43B1-9BFA-899820C7EA6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0485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2021/1/11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8853088"/>
      </p:ext>
    </p:extLst>
  </p:cSld>
  <p:clrMapOvr>
    <a:masterClrMapping/>
  </p:clrMapOvr>
  <p:transition>
    <p:fade thruBlk="1"/>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E6E9080C-4D2A-4B7A-B296-1654CD4123C7}" type="datetime1">
              <a:rPr lang="zh-TW" altLang="en-US">
                <a:solidFill>
                  <a:srgbClr val="FFFFFF"/>
                </a:solidFill>
              </a:rPr>
              <a:pPr>
                <a:defRPr/>
              </a:pPr>
              <a:t>2021/1/11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7112265-862E-4950-81FF-2B7FD52F0E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1577007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87E2346-E0D3-4977-A24D-48B8720CA0A9}" type="datetime1">
              <a:rPr lang="zh-TW" altLang="en-US">
                <a:solidFill>
                  <a:srgbClr val="FFFFFF"/>
                </a:solidFill>
              </a:rPr>
              <a:pPr>
                <a:defRPr/>
              </a:pPr>
              <a:t>2021/1/11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B86561C-922B-4DFE-9E89-1DCA0C2C53D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636058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27592" y="273079"/>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BC7F62C-925E-4020-89BD-955EF7ED2B7F}"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2836757-892C-4F64-B6F5-DEAFB6D2090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002826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2B977BCD-BD8E-468F-B028-DB2C2B50FC56}"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051DF3-E389-4FB4-AF11-62C11B4D36F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261350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A753D322-495D-48FF-8936-C2A6DD3CE20A}"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EA289BB-FE27-4D72-8815-9696BF78490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1773952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24" y="0"/>
            <a:ext cx="2298651" cy="6197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25" y="0"/>
            <a:ext cx="6730271" cy="6197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237580F9-EFB4-469D-81A3-74EA1279D482}"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73CDB7-C8D1-4A59-9CEE-CDD2F70C315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0993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21016D54-0CB8-4942-B3CA-EB6A4D43FDB3}"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E88774-2014-49BB-ADE5-BB4D013EB44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0120068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02301" y="1439864"/>
            <a:ext cx="4510101" cy="47577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9830" y="1439864"/>
            <a:ext cx="4511845" cy="47577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A4F03553-4CC0-40F5-B07E-110A4E8C1C1F}" type="datetime1">
              <a:rPr lang="zh-TW" altLang="en-US">
                <a:solidFill>
                  <a:srgbClr val="FFFFFF"/>
                </a:solidFill>
              </a:rPr>
              <a:pPr>
                <a:defRPr/>
              </a:pPr>
              <a:t>2021/1/11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037DB0-C823-415C-A3E0-B8BB14D5384A}"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2169831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 y="6624638"/>
            <a:ext cx="1707421"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smtClean="0">
                <a:solidFill>
                  <a:srgbClr val="000000"/>
                </a:solidFill>
                <a:latin typeface="Arial" charset="0"/>
                <a:ea typeface="微軟正黑體" pitchFamily="34" charset="-120"/>
              </a:rPr>
              <a:t>© 2012 PMC (</a:t>
            </a:r>
            <a:r>
              <a:rPr lang="zh-TW" altLang="en-US" sz="600" dirty="0" smtClean="0">
                <a:solidFill>
                  <a:srgbClr val="000000"/>
                </a:solidFill>
                <a:latin typeface="Arial" charset="0"/>
                <a:ea typeface="微軟正黑體" pitchFamily="34" charset="-120"/>
              </a:rPr>
              <a:t>財</a:t>
            </a:r>
            <a:r>
              <a:rPr lang="en-US" altLang="zh-TW" sz="600" dirty="0" smtClean="0">
                <a:solidFill>
                  <a:srgbClr val="000000"/>
                </a:solidFill>
                <a:latin typeface="Arial" charset="0"/>
                <a:ea typeface="微軟正黑體" pitchFamily="34" charset="-120"/>
              </a:rPr>
              <a:t>)</a:t>
            </a:r>
            <a:r>
              <a:rPr lang="zh-TW" altLang="en-US" sz="600" dirty="0" smtClean="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299984" y="1084278"/>
            <a:ext cx="2340509"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smtClean="0">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440"/>
            <a:ext cx="8538845" cy="1470025"/>
          </a:xfrm>
        </p:spPr>
        <p:txBody>
          <a:bodyPr/>
          <a:lstStyle>
            <a:lvl1pPr algn="ctr">
              <a:defRPr sz="4800">
                <a:solidFill>
                  <a:schemeClr val="tx1"/>
                </a:solidFill>
              </a:defRPr>
            </a:lvl1pPr>
          </a:lstStyle>
          <a:p>
            <a:pPr lvl="0"/>
            <a:r>
              <a:rPr lang="zh-TW" altLang="en-US" noProof="0" smtClean="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smtClean="0"/>
              <a:t>按一下以編輯母片副標題樣式</a:t>
            </a:r>
            <a:br>
              <a:rPr lang="zh-TW" altLang="en-US" noProof="0" dirty="0" smtClean="0"/>
            </a:br>
            <a:r>
              <a:rPr lang="zh-TW" altLang="en-US" noProof="0" dirty="0" smtClean="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52E1814F-DCD1-43ED-9F9A-3C725D17A257}" type="datetime1">
              <a:rPr lang="zh-TW" altLang="en-US">
                <a:solidFill>
                  <a:srgbClr val="000000"/>
                </a:solidFill>
              </a:rPr>
              <a:pPr>
                <a:defRPr/>
              </a:pPr>
              <a:t>2021/1/11</a:t>
            </a:fld>
            <a:endParaRPr lang="en-US" altLang="zh-TW" dirty="0">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51" y="6511940"/>
            <a:ext cx="2033557" cy="346075"/>
          </a:xfrm>
        </p:spPr>
        <p:txBody>
          <a:bodyPr anchor="t"/>
          <a:lstStyle>
            <a:lvl1pPr fontAlgn="base">
              <a:defRPr>
                <a:solidFill>
                  <a:schemeClr val="tx1"/>
                </a:solidFill>
              </a:defRPr>
            </a:lvl1pPr>
          </a:lstStyle>
          <a:p>
            <a:pPr>
              <a:defRPr/>
            </a:pPr>
            <a:fld id="{A65FC54E-9D97-4434-B6F8-0B3266CB5D0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851798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C941A336-34F7-4687-AA20-877DAFC03261}" type="datetime1">
              <a:rPr lang="zh-TW" altLang="en-US">
                <a:solidFill>
                  <a:srgbClr val="FFFFFF"/>
                </a:solidFill>
              </a:rPr>
              <a:pPr>
                <a:defRPr/>
              </a:pPr>
              <a:t>2021/1/11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7A87398-3650-4E3D-B225-1CD96DFE254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537138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2.pn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smtClean="0"/>
              <a:t>按一下以編輯母片文字樣式</a:t>
            </a:r>
          </a:p>
          <a:p>
            <a:pPr lvl="1"/>
            <a:r>
              <a:rPr lang="zh-TW" altLang="en-US" smtClean="0"/>
              <a:t>第二階層</a:t>
            </a:r>
          </a:p>
          <a:p>
            <a:pPr lvl="2"/>
            <a:r>
              <a:rPr lang="zh-TW" altLang="en-US" smtClean="0"/>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2021/1/11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a:extLst/>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22"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182993365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Lst>
  <p:transition>
    <p:fade thruBlk="1"/>
  </p:transition>
  <p:timing>
    <p:tnLst>
      <p:par>
        <p:cTn id="1" dur="indefinite" restart="never" nodeType="tmRoot"/>
      </p:par>
    </p:tnLst>
  </p:timing>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65"/>
            <a:ext cx="10045700" cy="238125"/>
          </a:xfrm>
          <a:prstGeom prst="rect">
            <a:avLst/>
          </a:prstGeom>
          <a:solidFill>
            <a:srgbClr val="0033CC"/>
          </a:solidFill>
          <a:ln>
            <a:noFill/>
          </a:ln>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smtClean="0">
              <a:solidFill>
                <a:srgbClr val="000000"/>
              </a:solidFill>
            </a:endParaRPr>
          </a:p>
        </p:txBody>
      </p:sp>
      <p:sp>
        <p:nvSpPr>
          <p:cNvPr id="7171"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2"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25" name="Rectangle 5"/>
          <p:cNvSpPr>
            <a:spLocks noGrp="1" noChangeArrowheads="1"/>
          </p:cNvSpPr>
          <p:nvPr>
            <p:ph type="dt" sz="half" idx="2"/>
          </p:nvPr>
        </p:nvSpPr>
        <p:spPr bwMode="auto">
          <a:xfrm>
            <a:off x="7434865" y="6618353"/>
            <a:ext cx="1988211" cy="23653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A7BC04-2284-42BF-955C-1172DD2C401D}" type="datetime1">
              <a:rPr kumimoji="1" lang="zh-TW" altLang="en-US">
                <a:solidFill>
                  <a:srgbClr val="FFFFFF"/>
                </a:solidFill>
              </a:rPr>
              <a:pPr fontAlgn="base">
                <a:spcBef>
                  <a:spcPct val="0"/>
                </a:spcBef>
                <a:spcAft>
                  <a:spcPct val="0"/>
                </a:spcAft>
                <a:defRPr/>
              </a:pPr>
              <a:t>2021/1/11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40"/>
            <a:ext cx="669713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2" y="6632640"/>
            <a:ext cx="59646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897FA1EC-B8E6-4594-BB9D-E4245E03C610}"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28"/>
            <a:ext cx="2811401" cy="230187"/>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smtClean="0">
                <a:solidFill>
                  <a:srgbClr val="FFFFFF"/>
                </a:solidFill>
                <a:latin typeface="Arial" charset="0"/>
                <a:ea typeface="微軟正黑體" pitchFamily="34" charset="-120"/>
              </a:rPr>
              <a:t>© 2012 PMC    </a:t>
            </a:r>
            <a:r>
              <a:rPr lang="zh-TW" altLang="en-US" sz="900" dirty="0" smtClean="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0"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3"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smtClean="0">
                <a:solidFill>
                  <a:srgbClr val="000000"/>
                </a:solidFill>
                <a:latin typeface="Arial" charset="0"/>
                <a:ea typeface="微軟正黑體" pitchFamily="34" charset="-120"/>
              </a:rPr>
              <a:t>建議字型：中文微軟正黑體，英文</a:t>
            </a:r>
            <a:r>
              <a:rPr lang="en-US" altLang="zh-TW" sz="2400" dirty="0" smtClean="0">
                <a:solidFill>
                  <a:srgbClr val="000000"/>
                </a:solidFill>
                <a:latin typeface="Arial" charset="0"/>
                <a:ea typeface="微軟正黑體" pitchFamily="34" charset="-120"/>
              </a:rPr>
              <a:t>Arial</a:t>
            </a:r>
          </a:p>
        </p:txBody>
      </p:sp>
      <p:pic>
        <p:nvPicPr>
          <p:cNvPr id="7180"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3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10335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timing>
    <p:tnLst>
      <p:par>
        <p:cTn id="1" dur="indefinite" restart="never" nodeType="tmRoot"/>
      </p:par>
    </p:tnLst>
  </p:timing>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29"/>
            <a:ext cx="10045700" cy="238125"/>
          </a:xfrm>
          <a:prstGeom prst="rect">
            <a:avLst/>
          </a:prstGeom>
          <a:solidFill>
            <a:srgbClr val="0033CC"/>
          </a:solidFill>
          <a:ln>
            <a:noFill/>
          </a:ln>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smtClean="0">
              <a:solidFill>
                <a:srgbClr val="000000"/>
              </a:solidFill>
            </a:endParaRPr>
          </a:p>
        </p:txBody>
      </p:sp>
      <p:sp>
        <p:nvSpPr>
          <p:cNvPr id="7171"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2"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25" name="Rectangle 5"/>
          <p:cNvSpPr>
            <a:spLocks noGrp="1" noChangeArrowheads="1"/>
          </p:cNvSpPr>
          <p:nvPr>
            <p:ph type="dt" sz="half" idx="2"/>
          </p:nvPr>
        </p:nvSpPr>
        <p:spPr bwMode="auto">
          <a:xfrm>
            <a:off x="7434865" y="6618317"/>
            <a:ext cx="1988211" cy="23653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A7BC04-2284-42BF-955C-1172DD2C401D}" type="datetime1">
              <a:rPr kumimoji="1" lang="zh-TW" altLang="en-US">
                <a:solidFill>
                  <a:srgbClr val="FFFFFF"/>
                </a:solidFill>
              </a:rPr>
              <a:pPr fontAlgn="base">
                <a:spcBef>
                  <a:spcPct val="0"/>
                </a:spcBef>
                <a:spcAft>
                  <a:spcPct val="0"/>
                </a:spcAft>
                <a:defRPr/>
              </a:pPr>
              <a:t>2021/1/11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04"/>
            <a:ext cx="669713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53" y="6632604"/>
            <a:ext cx="59646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897FA1EC-B8E6-4594-BB9D-E4245E03C610}"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192"/>
            <a:ext cx="2811401" cy="230187"/>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smtClean="0">
                <a:solidFill>
                  <a:srgbClr val="FFFFFF"/>
                </a:solidFill>
                <a:latin typeface="Arial" charset="0"/>
                <a:ea typeface="微軟正黑體" pitchFamily="34" charset="-120"/>
              </a:rPr>
              <a:t>© 2012 PMC    </a:t>
            </a:r>
            <a:r>
              <a:rPr lang="zh-TW" altLang="en-US" sz="900" dirty="0" smtClean="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60"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53"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smtClean="0">
                <a:solidFill>
                  <a:srgbClr val="000000"/>
                </a:solidFill>
                <a:latin typeface="Arial" charset="0"/>
                <a:ea typeface="微軟正黑體" pitchFamily="34" charset="-120"/>
              </a:rPr>
              <a:t>建議字型：中文微軟正黑體，英文</a:t>
            </a:r>
            <a:r>
              <a:rPr lang="en-US" altLang="zh-TW" sz="2400" dirty="0" smtClean="0">
                <a:solidFill>
                  <a:srgbClr val="000000"/>
                </a:solidFill>
                <a:latin typeface="Arial" charset="0"/>
                <a:ea typeface="微軟正黑體" pitchFamily="34" charset="-120"/>
              </a:rPr>
              <a:t>Arial</a:t>
            </a:r>
          </a:p>
        </p:txBody>
      </p:sp>
      <p:pic>
        <p:nvPicPr>
          <p:cNvPr id="7180"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12"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17319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Lst>
  <p:timing>
    <p:tnLst>
      <p:par>
        <p:cTn id="1" dur="indefinite" restart="never" nodeType="tmRoot"/>
      </p:par>
    </p:tnLst>
  </p:timing>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15"/>
            <a:ext cx="10045700" cy="238125"/>
          </a:xfrm>
          <a:prstGeom prst="rect">
            <a:avLst/>
          </a:prstGeom>
          <a:solidFill>
            <a:srgbClr val="0033CC"/>
          </a:solidFill>
          <a:ln>
            <a:noFill/>
          </a:ln>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smtClean="0">
              <a:solidFill>
                <a:srgbClr val="000000"/>
              </a:solidFill>
            </a:endParaRPr>
          </a:p>
        </p:txBody>
      </p:sp>
      <p:sp>
        <p:nvSpPr>
          <p:cNvPr id="7171"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2"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25" name="Rectangle 5"/>
          <p:cNvSpPr>
            <a:spLocks noGrp="1" noChangeArrowheads="1"/>
          </p:cNvSpPr>
          <p:nvPr>
            <p:ph type="dt" sz="half" idx="2"/>
          </p:nvPr>
        </p:nvSpPr>
        <p:spPr bwMode="auto">
          <a:xfrm>
            <a:off x="7434865" y="6618303"/>
            <a:ext cx="1988211" cy="23653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A7BC04-2284-42BF-955C-1172DD2C401D}" type="datetime1">
              <a:rPr kumimoji="1" lang="zh-TW" altLang="en-US">
                <a:solidFill>
                  <a:srgbClr val="FFFFFF"/>
                </a:solidFill>
              </a:rPr>
              <a:pPr fontAlgn="base">
                <a:spcBef>
                  <a:spcPct val="0"/>
                </a:spcBef>
                <a:spcAft>
                  <a:spcPct val="0"/>
                </a:spcAft>
                <a:defRPr/>
              </a:pPr>
              <a:t>2021/1/11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290"/>
            <a:ext cx="669713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45" y="6632590"/>
            <a:ext cx="59646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897FA1EC-B8E6-4594-BB9D-E4245E03C610}"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178"/>
            <a:ext cx="2811401" cy="230187"/>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smtClean="0">
                <a:solidFill>
                  <a:srgbClr val="FFFFFF"/>
                </a:solidFill>
                <a:latin typeface="Arial" charset="0"/>
                <a:ea typeface="微軟正黑體" pitchFamily="34" charset="-120"/>
              </a:rPr>
              <a:t>© 2012 PMC    </a:t>
            </a:r>
            <a:r>
              <a:rPr lang="zh-TW" altLang="en-US" sz="900" dirty="0" smtClean="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53"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46"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smtClean="0">
                <a:solidFill>
                  <a:srgbClr val="000000"/>
                </a:solidFill>
                <a:latin typeface="Arial" charset="0"/>
                <a:ea typeface="微軟正黑體" pitchFamily="34" charset="-120"/>
              </a:rPr>
              <a:t>建議字型：中文微軟正黑體，英文</a:t>
            </a:r>
            <a:r>
              <a:rPr lang="en-US" altLang="zh-TW" sz="2400" dirty="0" smtClean="0">
                <a:solidFill>
                  <a:srgbClr val="000000"/>
                </a:solidFill>
                <a:latin typeface="Arial" charset="0"/>
                <a:ea typeface="微軟正黑體" pitchFamily="34" charset="-120"/>
              </a:rPr>
              <a:t>Arial</a:t>
            </a:r>
          </a:p>
        </p:txBody>
      </p:sp>
      <p:pic>
        <p:nvPicPr>
          <p:cNvPr id="7180"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04"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147819"/>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Lst>
  <p:timing>
    <p:tnLst>
      <p:par>
        <p:cTn id="1" dur="indefinite" restart="never" nodeType="tmRoot"/>
      </p:par>
    </p:tnLst>
  </p:timing>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0" y="0"/>
            <a:ext cx="10045700" cy="908050"/>
          </a:xfrm>
          <a:prstGeom prst="rect">
            <a:avLst/>
          </a:prstGeom>
          <a:solidFill>
            <a:schemeClr val="tx1"/>
          </a:solidFill>
          <a:ln w="9525">
            <a:noFill/>
            <a:miter lim="800000"/>
            <a:headEnd/>
            <a:tailEnd/>
          </a:ln>
        </p:spPr>
        <p:txBody>
          <a:bodyPr wrap="none" anchor="ctr"/>
          <a:lstStyle/>
          <a:p>
            <a:pPr algn="ctr" eaLnBrk="0" fontAlgn="base" hangingPunct="0">
              <a:spcBef>
                <a:spcPct val="0"/>
              </a:spcBef>
              <a:spcAft>
                <a:spcPct val="0"/>
              </a:spcAft>
              <a:defRPr/>
            </a:pPr>
            <a:endParaRPr lang="zh-TW" altLang="en-US">
              <a:solidFill>
                <a:srgbClr val="1D528D"/>
              </a:solidFill>
              <a:ea typeface="微軟正黑體" pitchFamily="34" charset="-120"/>
            </a:endParaRPr>
          </a:p>
        </p:txBody>
      </p:sp>
      <p:sp>
        <p:nvSpPr>
          <p:cNvPr id="2051" name="Freeform 3"/>
          <p:cNvSpPr>
            <a:spLocks/>
          </p:cNvSpPr>
          <p:nvPr/>
        </p:nvSpPr>
        <p:spPr bwMode="white">
          <a:xfrm>
            <a:off x="-6976" y="950913"/>
            <a:ext cx="10059652" cy="461962"/>
          </a:xfrm>
          <a:custGeom>
            <a:avLst/>
            <a:gdLst>
              <a:gd name="T0" fmla="*/ 4 w 5768"/>
              <a:gd name="T1" fmla="*/ 365 h 366"/>
              <a:gd name="T2" fmla="*/ 0 w 5768"/>
              <a:gd name="T3" fmla="*/ 246 h 366"/>
              <a:gd name="T4" fmla="*/ 1837 w 5768"/>
              <a:gd name="T5" fmla="*/ 32 h 366"/>
              <a:gd name="T6" fmla="*/ 3970 w 5768"/>
              <a:gd name="T7" fmla="*/ 52 h 366"/>
              <a:gd name="T8" fmla="*/ 5764 w 5768"/>
              <a:gd name="T9" fmla="*/ 231 h 366"/>
              <a:gd name="T10" fmla="*/ 5768 w 5768"/>
              <a:gd name="T11" fmla="*/ 366 h 366"/>
              <a:gd name="T12" fmla="*/ 4 w 5768"/>
              <a:gd name="T13" fmla="*/ 365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w="9525">
            <a:noFill/>
            <a:round/>
            <a:headEnd/>
            <a:tailEnd/>
          </a:ln>
        </p:spPr>
        <p:txBody>
          <a:bodyPr/>
          <a:lstStyle/>
          <a:p>
            <a:pPr fontAlgn="base">
              <a:spcBef>
                <a:spcPct val="0"/>
              </a:spcBef>
              <a:spcAft>
                <a:spcPct val="0"/>
              </a:spcAft>
              <a:defRPr/>
            </a:pPr>
            <a:endParaRPr kumimoji="1" lang="zh-TW" altLang="en-US">
              <a:solidFill>
                <a:srgbClr val="1D528D"/>
              </a:solidFill>
              <a:ea typeface="標楷體" pitchFamily="65" charset="-120"/>
            </a:endParaRPr>
          </a:p>
        </p:txBody>
      </p:sp>
      <p:sp>
        <p:nvSpPr>
          <p:cNvPr id="2052" name="Line 4"/>
          <p:cNvSpPr>
            <a:spLocks noChangeShapeType="1"/>
          </p:cNvSpPr>
          <p:nvPr/>
        </p:nvSpPr>
        <p:spPr bwMode="auto">
          <a:xfrm>
            <a:off x="467404" y="6524625"/>
            <a:ext cx="9177166" cy="0"/>
          </a:xfrm>
          <a:prstGeom prst="line">
            <a:avLst/>
          </a:prstGeom>
          <a:noFill/>
          <a:ln w="9525">
            <a:solidFill>
              <a:schemeClr val="tx1"/>
            </a:solidFill>
            <a:round/>
            <a:headEnd/>
            <a:tailEnd/>
          </a:ln>
        </p:spPr>
        <p:txBody>
          <a:bodyPr/>
          <a:lstStyle/>
          <a:p>
            <a:pPr fontAlgn="base">
              <a:spcBef>
                <a:spcPct val="0"/>
              </a:spcBef>
              <a:spcAft>
                <a:spcPct val="0"/>
              </a:spcAft>
              <a:defRPr/>
            </a:pPr>
            <a:endParaRPr kumimoji="1" lang="zh-TW" altLang="en-US">
              <a:solidFill>
                <a:srgbClr val="1D528D"/>
              </a:solidFill>
              <a:ea typeface="標楷體" pitchFamily="65" charset="-120"/>
            </a:endParaRPr>
          </a:p>
        </p:txBody>
      </p:sp>
      <p:sp>
        <p:nvSpPr>
          <p:cNvPr id="2053" name="Rectangle 5"/>
          <p:cNvSpPr>
            <a:spLocks noGrp="1" noChangeArrowheads="1"/>
          </p:cNvSpPr>
          <p:nvPr>
            <p:ph type="title"/>
          </p:nvPr>
        </p:nvSpPr>
        <p:spPr bwMode="white">
          <a:xfrm>
            <a:off x="711576" y="188913"/>
            <a:ext cx="862255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按一下以編輯母片標題樣式</a:t>
            </a:r>
          </a:p>
        </p:txBody>
      </p:sp>
      <p:sp>
        <p:nvSpPr>
          <p:cNvPr id="2054" name="Rectangle 6"/>
          <p:cNvSpPr>
            <a:spLocks noGrp="1" noChangeArrowheads="1"/>
          </p:cNvSpPr>
          <p:nvPr>
            <p:ph type="body" idx="1"/>
          </p:nvPr>
        </p:nvSpPr>
        <p:spPr bwMode="auto">
          <a:xfrm>
            <a:off x="502285" y="1371600"/>
            <a:ext cx="904113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按一下以編輯母片</a:t>
            </a:r>
          </a:p>
          <a:p>
            <a:pPr lvl="1"/>
            <a:r>
              <a:rPr lang="ko-KR" altLang="en-US" smtClean="0"/>
              <a:t>第二層</a:t>
            </a:r>
          </a:p>
          <a:p>
            <a:pPr lvl="2"/>
            <a:r>
              <a:rPr lang="ko-KR" altLang="en-US" smtClean="0"/>
              <a:t>第三層</a:t>
            </a:r>
          </a:p>
          <a:p>
            <a:pPr lvl="3"/>
            <a:r>
              <a:rPr lang="ko-KR" altLang="en-US" smtClean="0"/>
              <a:t>第四層</a:t>
            </a:r>
          </a:p>
          <a:p>
            <a:pPr lvl="4"/>
            <a:r>
              <a:rPr lang="ko-KR" altLang="en-US" smtClean="0"/>
              <a:t>第五層</a:t>
            </a:r>
          </a:p>
        </p:txBody>
      </p:sp>
      <p:sp>
        <p:nvSpPr>
          <p:cNvPr id="60423" name="Rectangle 7"/>
          <p:cNvSpPr>
            <a:spLocks noGrp="1" noChangeArrowheads="1"/>
          </p:cNvSpPr>
          <p:nvPr>
            <p:ph type="ftr" sz="quarter" idx="3"/>
          </p:nvPr>
        </p:nvSpPr>
        <p:spPr bwMode="auto">
          <a:xfrm>
            <a:off x="6529705" y="6508750"/>
            <a:ext cx="31811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b="1">
                <a:solidFill>
                  <a:srgbClr val="1D528D"/>
                </a:solidFill>
                <a:latin typeface="Verdana" pitchFamily="34" charset="0"/>
                <a:ea typeface="Gulim" pitchFamily="34" charset="-127"/>
              </a:defRPr>
            </a:lvl1pPr>
          </a:lstStyle>
          <a:p>
            <a:pPr fontAlgn="base">
              <a:spcBef>
                <a:spcPct val="0"/>
              </a:spcBef>
              <a:spcAft>
                <a:spcPct val="0"/>
              </a:spcAft>
              <a:defRPr/>
            </a:pPr>
            <a:endParaRPr lang="en-US" altLang="ko-KR"/>
          </a:p>
        </p:txBody>
      </p:sp>
      <p:sp>
        <p:nvSpPr>
          <p:cNvPr id="60424" name="Rectangle 8"/>
          <p:cNvSpPr>
            <a:spLocks noGrp="1" noChangeArrowheads="1"/>
          </p:cNvSpPr>
          <p:nvPr>
            <p:ph type="sldNum" sz="quarter" idx="4"/>
          </p:nvPr>
        </p:nvSpPr>
        <p:spPr bwMode="auto">
          <a:xfrm>
            <a:off x="3599709" y="6508750"/>
            <a:ext cx="2343997"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1">
                <a:solidFill>
                  <a:srgbClr val="1D528D"/>
                </a:solidFill>
                <a:latin typeface="Verdana" pitchFamily="34" charset="0"/>
                <a:ea typeface="Gulim" pitchFamily="34" charset="-127"/>
              </a:defRPr>
            </a:lvl1pPr>
          </a:lstStyle>
          <a:p>
            <a:pPr fontAlgn="base">
              <a:spcBef>
                <a:spcPct val="0"/>
              </a:spcBef>
              <a:spcAft>
                <a:spcPct val="0"/>
              </a:spcAft>
              <a:defRPr/>
            </a:pPr>
            <a:fld id="{C740EF39-680A-4F25-BECA-D0541D8DB2EF}" type="slidenum">
              <a:rPr lang="ko-KR" altLang="en-US"/>
              <a:pPr fontAlgn="base">
                <a:spcBef>
                  <a:spcPct val="0"/>
                </a:spcBef>
                <a:spcAft>
                  <a:spcPct val="0"/>
                </a:spcAft>
                <a:defRPr/>
              </a:pPr>
              <a:t>‹#›</a:t>
            </a:fld>
            <a:endParaRPr lang="en-US" altLang="ko-KR"/>
          </a:p>
        </p:txBody>
      </p:sp>
      <p:sp>
        <p:nvSpPr>
          <p:cNvPr id="2057" name="Rectangle 9"/>
          <p:cNvSpPr>
            <a:spLocks noChangeArrowheads="1"/>
          </p:cNvSpPr>
          <p:nvPr userDrawn="1"/>
        </p:nvSpPr>
        <p:spPr bwMode="auto">
          <a:xfrm>
            <a:off x="4" y="935038"/>
            <a:ext cx="10063140" cy="69850"/>
          </a:xfrm>
          <a:prstGeom prst="rect">
            <a:avLst/>
          </a:prstGeom>
          <a:solidFill>
            <a:srgbClr val="00CCFF"/>
          </a:solidFill>
          <a:ln w="9525">
            <a:noFill/>
            <a:miter lim="800000"/>
            <a:headEnd/>
            <a:tailEnd/>
          </a:ln>
        </p:spPr>
        <p:txBody>
          <a:bodyPr wrap="none" anchor="ctr"/>
          <a:lstStyle/>
          <a:p>
            <a:pPr fontAlgn="base">
              <a:spcBef>
                <a:spcPct val="0"/>
              </a:spcBef>
              <a:spcAft>
                <a:spcPct val="0"/>
              </a:spcAft>
              <a:defRPr/>
            </a:pPr>
            <a:endParaRPr kumimoji="1" lang="zh-TW" altLang="en-US">
              <a:solidFill>
                <a:srgbClr val="1D528D"/>
              </a:solidFill>
              <a:ea typeface="標楷體" pitchFamily="65" charset="-120"/>
            </a:endParaRPr>
          </a:p>
        </p:txBody>
      </p:sp>
      <p:pic>
        <p:nvPicPr>
          <p:cNvPr id="2058" name="Picture 10" descr="Pmc-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847542" y="6578600"/>
            <a:ext cx="72029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89593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bg1"/>
          </a:solidFill>
          <a:latin typeface="Times New Roman" pitchFamily="18" charset="0"/>
          <a:ea typeface="標楷體" pitchFamily="65" charset="-120"/>
          <a:cs typeface="+mj-cs"/>
        </a:defRPr>
      </a:lvl1pPr>
      <a:lvl2pPr algn="ctr" rtl="0" eaLnBrk="0" fontAlgn="base" hangingPunct="0">
        <a:spcBef>
          <a:spcPct val="0"/>
        </a:spcBef>
        <a:spcAft>
          <a:spcPct val="0"/>
        </a:spcAft>
        <a:defRPr kumimoji="1" sz="4400" b="1">
          <a:solidFill>
            <a:schemeClr val="bg1"/>
          </a:solidFill>
          <a:latin typeface="Times New Roman" pitchFamily="18" charset="0"/>
          <a:ea typeface="標楷體" pitchFamily="65" charset="-120"/>
        </a:defRPr>
      </a:lvl2pPr>
      <a:lvl3pPr algn="ctr" rtl="0" eaLnBrk="0" fontAlgn="base" hangingPunct="0">
        <a:spcBef>
          <a:spcPct val="0"/>
        </a:spcBef>
        <a:spcAft>
          <a:spcPct val="0"/>
        </a:spcAft>
        <a:defRPr kumimoji="1" sz="4400" b="1">
          <a:solidFill>
            <a:schemeClr val="bg1"/>
          </a:solidFill>
          <a:latin typeface="Times New Roman" pitchFamily="18" charset="0"/>
          <a:ea typeface="標楷體" pitchFamily="65" charset="-120"/>
        </a:defRPr>
      </a:lvl3pPr>
      <a:lvl4pPr algn="ctr" rtl="0" eaLnBrk="0" fontAlgn="base" hangingPunct="0">
        <a:spcBef>
          <a:spcPct val="0"/>
        </a:spcBef>
        <a:spcAft>
          <a:spcPct val="0"/>
        </a:spcAft>
        <a:defRPr kumimoji="1" sz="4400" b="1">
          <a:solidFill>
            <a:schemeClr val="bg1"/>
          </a:solidFill>
          <a:latin typeface="Times New Roman" pitchFamily="18" charset="0"/>
          <a:ea typeface="標楷體" pitchFamily="65" charset="-120"/>
        </a:defRPr>
      </a:lvl4pPr>
      <a:lvl5pPr algn="ctr" rtl="0" eaLnBrk="0" fontAlgn="base" hangingPunct="0">
        <a:spcBef>
          <a:spcPct val="0"/>
        </a:spcBef>
        <a:spcAft>
          <a:spcPct val="0"/>
        </a:spcAft>
        <a:defRPr kumimoji="1" sz="4400" b="1">
          <a:solidFill>
            <a:schemeClr val="bg1"/>
          </a:solidFill>
          <a:latin typeface="Times New Roman" pitchFamily="18" charset="0"/>
          <a:ea typeface="標楷體" pitchFamily="65" charset="-120"/>
        </a:defRPr>
      </a:lvl5pPr>
      <a:lvl6pPr marL="457200" algn="ctr" rtl="0" fontAlgn="base">
        <a:spcBef>
          <a:spcPct val="0"/>
        </a:spcBef>
        <a:spcAft>
          <a:spcPct val="0"/>
        </a:spcAft>
        <a:defRPr kumimoji="1" sz="4400" b="1">
          <a:solidFill>
            <a:schemeClr val="bg1"/>
          </a:solidFill>
          <a:latin typeface="Arial" charset="0"/>
          <a:ea typeface="新細明體" pitchFamily="18" charset="-120"/>
        </a:defRPr>
      </a:lvl6pPr>
      <a:lvl7pPr marL="914400" algn="ctr" rtl="0" fontAlgn="base">
        <a:spcBef>
          <a:spcPct val="0"/>
        </a:spcBef>
        <a:spcAft>
          <a:spcPct val="0"/>
        </a:spcAft>
        <a:defRPr kumimoji="1" sz="4400" b="1">
          <a:solidFill>
            <a:schemeClr val="bg1"/>
          </a:solidFill>
          <a:latin typeface="Arial" charset="0"/>
          <a:ea typeface="新細明體" pitchFamily="18" charset="-120"/>
        </a:defRPr>
      </a:lvl7pPr>
      <a:lvl8pPr marL="1371600" algn="ctr" rtl="0" fontAlgn="base">
        <a:spcBef>
          <a:spcPct val="0"/>
        </a:spcBef>
        <a:spcAft>
          <a:spcPct val="0"/>
        </a:spcAft>
        <a:defRPr kumimoji="1" sz="4400" b="1">
          <a:solidFill>
            <a:schemeClr val="bg1"/>
          </a:solidFill>
          <a:latin typeface="Arial" charset="0"/>
          <a:ea typeface="新細明體" pitchFamily="18" charset="-120"/>
        </a:defRPr>
      </a:lvl8pPr>
      <a:lvl9pPr marL="1828800" algn="ctr" rtl="0" fontAlgn="base">
        <a:spcBef>
          <a:spcPct val="0"/>
        </a:spcBef>
        <a:spcAft>
          <a:spcPct val="0"/>
        </a:spcAft>
        <a:defRPr kumimoji="1" sz="4400" b="1">
          <a:solidFill>
            <a:schemeClr val="bg1"/>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rgbClr val="003366"/>
        </a:buClr>
        <a:buFont typeface="Wingdings" pitchFamily="2" charset="2"/>
        <a:buChar char="v"/>
        <a:defRPr kumimoji="1" sz="2800" b="1">
          <a:solidFill>
            <a:schemeClr val="tx1"/>
          </a:solidFill>
          <a:latin typeface="+mn-lt"/>
          <a:ea typeface="標楷體" pitchFamily="65" charset="-120"/>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kumimoji="1" sz="2400">
          <a:solidFill>
            <a:schemeClr val="tx1"/>
          </a:solidFill>
          <a:latin typeface="+mn-lt"/>
          <a:ea typeface="標楷體" pitchFamily="65" charset="-120"/>
        </a:defRPr>
      </a:lvl2pPr>
      <a:lvl3pPr marL="1143000" indent="-228600" algn="l" rtl="0" eaLnBrk="0" fontAlgn="base" hangingPunct="0">
        <a:spcBef>
          <a:spcPct val="20000"/>
        </a:spcBef>
        <a:spcAft>
          <a:spcPct val="0"/>
        </a:spcAft>
        <a:buClr>
          <a:schemeClr val="hlink"/>
        </a:buClr>
        <a:buSzPct val="60000"/>
        <a:buFont typeface="Wingdings" pitchFamily="2" charset="2"/>
        <a:buChar char="n"/>
        <a:defRPr kumimoji="1" sz="2400">
          <a:solidFill>
            <a:schemeClr val="tx1"/>
          </a:solidFill>
          <a:latin typeface="+mn-lt"/>
          <a:ea typeface="標楷體" pitchFamily="65" charset="-120"/>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kumimoji="1" sz="2000">
          <a:solidFill>
            <a:schemeClr val="tx1"/>
          </a:solidFill>
          <a:latin typeface="+mn-lt"/>
          <a:ea typeface="標楷體" pitchFamily="65" charset="-12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mn-lt"/>
          <a:ea typeface="標楷體" pitchFamily="65" charset="-120"/>
        </a:defRPr>
      </a:lvl5pPr>
      <a:lvl6pPr marL="25146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03"/>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25" name="Rectangle 5"/>
          <p:cNvSpPr>
            <a:spLocks noGrp="1" noChangeArrowheads="1"/>
          </p:cNvSpPr>
          <p:nvPr>
            <p:ph type="dt" sz="half" idx="2"/>
          </p:nvPr>
        </p:nvSpPr>
        <p:spPr bwMode="auto">
          <a:xfrm>
            <a:off x="7434865" y="6618291"/>
            <a:ext cx="1988211" cy="23653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7C81DA25-C9C4-4320-9FB0-4F26BD300B31}" type="datetime1">
              <a:rPr kumimoji="1" lang="zh-TW" altLang="en-US">
                <a:solidFill>
                  <a:srgbClr val="FFFFFF"/>
                </a:solidFill>
              </a:rPr>
              <a:pPr fontAlgn="base">
                <a:spcBef>
                  <a:spcPct val="0"/>
                </a:spcBef>
                <a:spcAft>
                  <a:spcPct val="0"/>
                </a:spcAft>
                <a:defRPr/>
              </a:pPr>
              <a:t>2021/1/11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278"/>
            <a:ext cx="669713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38" y="6632578"/>
            <a:ext cx="59646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6432ECBE-44BE-4315-87D0-2B0AC899F707}"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166"/>
            <a:ext cx="2811401" cy="230187"/>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smtClean="0">
                <a:solidFill>
                  <a:srgbClr val="FFFFFF"/>
                </a:solidFill>
                <a:latin typeface="Arial" charset="0"/>
                <a:ea typeface="微軟正黑體" pitchFamily="34" charset="-120"/>
              </a:rPr>
              <a:t>© 2018 PMC    </a:t>
            </a:r>
            <a:r>
              <a:rPr lang="zh-TW" altLang="en-US" sz="900" dirty="0" smtClean="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4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39"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smtClean="0">
                <a:solidFill>
                  <a:srgbClr val="000000"/>
                </a:solidFill>
                <a:latin typeface="Arial" charset="0"/>
                <a:ea typeface="微軟正黑體" pitchFamily="34" charset="-120"/>
              </a:rPr>
              <a:t>建議字型：中文微軟正黑體，英文</a:t>
            </a:r>
            <a:r>
              <a:rPr lang="en-US" altLang="zh-TW" sz="2400" smtClean="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299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40106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iming>
    <p:tnLst>
      <p:par>
        <p:cTn id="1" dur="indefinite" restart="never" nodeType="tmRoot"/>
      </p:par>
    </p:tnLst>
  </p:timing>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smtClean="0"/>
              <a:t>按一下以編輯母片文字樣式</a:t>
            </a:r>
          </a:p>
          <a:p>
            <a:pPr lvl="1"/>
            <a:r>
              <a:rPr lang="zh-TW" altLang="en-US" smtClean="0"/>
              <a:t>第二階層</a:t>
            </a:r>
          </a:p>
          <a:p>
            <a:pPr lvl="2"/>
            <a:r>
              <a:rPr lang="zh-TW" altLang="en-US" smtClean="0"/>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2021/1/11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a:extLst/>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smtClean="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22" name="Picture 2" descr="相關圖片"/>
          <p:cNvPicPr>
            <a:picLocks noChangeAspect="1" noChangeArrowheads="1"/>
          </p:cNvPicPr>
          <p:nvPr userDrawn="1"/>
        </p:nvPicPr>
        <p:blipFill>
          <a:blip r:embed="rId7"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2012921054"/>
      </p:ext>
    </p:extLst>
  </p:cSld>
  <p:clrMap bg1="lt1" tx1="dk1" bg2="lt2" tx2="dk2" accent1="accent1" accent2="accent2" accent3="accent3" accent4="accent4" accent5="accent5" accent6="accent6" hlink="hlink" folHlink="folHlink"/>
  <p:sldLayoutIdLst>
    <p:sldLayoutId id="2147483903" r:id="rId1"/>
    <p:sldLayoutId id="2147484081" r:id="rId2"/>
    <p:sldLayoutId id="2147483904" r:id="rId3"/>
    <p:sldLayoutId id="2147483905" r:id="rId4"/>
    <p:sldLayoutId id="2147483906" r:id="rId5"/>
  </p:sldLayoutIdLst>
  <p:transition>
    <p:fade thruBlk="1"/>
  </p:transition>
  <p:timing>
    <p:tnLst>
      <p:par>
        <p:cTn id="1" dur="indefinite" restart="never" nodeType="tmRoot"/>
      </p:par>
    </p:tnLst>
  </p:timing>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smtClean="0"/>
              <a:t>按一下以編輯母片文字樣式</a:t>
            </a:r>
          </a:p>
          <a:p>
            <a:pPr lvl="1"/>
            <a:r>
              <a:rPr lang="zh-TW" altLang="en-US" smtClean="0"/>
              <a:t>第二階層</a:t>
            </a:r>
          </a:p>
          <a:p>
            <a:pPr lvl="2"/>
            <a:r>
              <a:rPr lang="zh-TW" altLang="en-US" smtClean="0"/>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2021/1/11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a:extLst/>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smtClean="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22"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163868197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transition>
    <p:fade thruBlk="1"/>
  </p:transition>
  <p:timing>
    <p:tnLst>
      <p:par>
        <p:cTn id="1" dur="indefinite" restart="never" nodeType="tmRoot"/>
      </p:par>
    </p:tnLst>
  </p:timing>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smtClean="0"/>
              <a:t>按一下以編輯母片文字樣式</a:t>
            </a:r>
          </a:p>
          <a:p>
            <a:pPr lvl="1"/>
            <a:r>
              <a:rPr lang="zh-TW" altLang="en-US" smtClean="0"/>
              <a:t>第二階層</a:t>
            </a:r>
          </a:p>
          <a:p>
            <a:pPr lvl="2"/>
            <a:r>
              <a:rPr lang="zh-TW" altLang="en-US" smtClean="0"/>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2021/1/11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a:extLst/>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28"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8429377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Lst>
  <p:transition>
    <p:fade thruBlk="1"/>
  </p:transition>
  <p:timing>
    <p:tnLst>
      <p:par>
        <p:cTn id="1" dur="indefinite" restart="never" nodeType="tmRoot"/>
      </p:par>
    </p:tnLst>
  </p:timing>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062417" y="116631"/>
            <a:ext cx="7882008" cy="532802"/>
          </a:xfrm>
          <a:prstGeom prst="rect">
            <a:avLst/>
          </a:prstGeom>
          <a:noFill/>
          <a:ln>
            <a:noFill/>
          </a:ln>
        </p:spPr>
        <p:txBody>
          <a:bodyPr vert="horz" wrap="square" lIns="91440" tIns="45720" rIns="91440" bIns="45720" anchor="ctr" anchorCtr="1" compatLnSpc="1"/>
          <a:lstStyle/>
          <a:p>
            <a:pPr lvl="0"/>
            <a:r>
              <a:rPr lang="zh-TW"/>
              <a:t>按一下以編輯母片標題樣式</a:t>
            </a:r>
          </a:p>
        </p:txBody>
      </p:sp>
      <p:sp>
        <p:nvSpPr>
          <p:cNvPr id="3" name="Rectangle 3"/>
          <p:cNvSpPr txBox="1">
            <a:spLocks noGrp="1"/>
          </p:cNvSpPr>
          <p:nvPr>
            <p:ph type="body" idx="1"/>
          </p:nvPr>
        </p:nvSpPr>
        <p:spPr>
          <a:xfrm>
            <a:off x="241863" y="912415"/>
            <a:ext cx="9536396" cy="5475600"/>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grpSp>
        <p:nvGrpSpPr>
          <p:cNvPr id="4" name="Group 3"/>
          <p:cNvGrpSpPr/>
          <p:nvPr/>
        </p:nvGrpSpPr>
        <p:grpSpPr>
          <a:xfrm>
            <a:off x="1693605" y="765291"/>
            <a:ext cx="6613416" cy="74615"/>
            <a:chOff x="1693605" y="765179"/>
            <a:chExt cx="6613416" cy="74615"/>
          </a:xfrm>
        </p:grpSpPr>
        <p:sp>
          <p:nvSpPr>
            <p:cNvPr id="5" name="Rectangle 4"/>
            <p:cNvSpPr/>
            <p:nvPr/>
          </p:nvSpPr>
          <p:spPr>
            <a:xfrm>
              <a:off x="1693605" y="765179"/>
              <a:ext cx="3264856" cy="74615"/>
            </a:xfrm>
            <a:prstGeom prst="rect">
              <a:avLst/>
            </a:prstGeom>
            <a:gradFill>
              <a:gsLst>
                <a:gs pos="0">
                  <a:srgbClr val="FFFFFF"/>
                </a:gs>
                <a:gs pos="100000">
                  <a:srgbClr val="FF0000"/>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sp>
          <p:nvSpPr>
            <p:cNvPr id="6" name="Rectangle 5"/>
            <p:cNvSpPr/>
            <p:nvPr/>
          </p:nvSpPr>
          <p:spPr>
            <a:xfrm>
              <a:off x="4958452" y="765179"/>
              <a:ext cx="3348569" cy="74615"/>
            </a:xfrm>
            <a:prstGeom prst="rect">
              <a:avLst/>
            </a:prstGeom>
            <a:gradFill>
              <a:gsLst>
                <a:gs pos="0">
                  <a:srgbClr val="0033CC"/>
                </a:gs>
                <a:gs pos="100000">
                  <a:srgbClr val="FFFFFF"/>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grpSp>
      <p:sp>
        <p:nvSpPr>
          <p:cNvPr id="7" name="Rectangle 4"/>
          <p:cNvSpPr txBox="1">
            <a:spLocks noGrp="1"/>
          </p:cNvSpPr>
          <p:nvPr>
            <p:ph type="dt" sz="half" idx="2"/>
          </p:nvPr>
        </p:nvSpPr>
        <p:spPr>
          <a:xfrm>
            <a:off x="-5347" y="6453332"/>
            <a:ext cx="1931861" cy="377848"/>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fld id="{9E5B5B2D-AA67-49A8-950C-79A04E670BAB}" type="datetime1">
              <a:rPr lang="zh-TW" altLang="en-US"/>
              <a:pPr/>
              <a:t>2021/1/11</a:t>
            </a:fld>
            <a:endParaRPr/>
          </a:p>
        </p:txBody>
      </p:sp>
      <p:sp>
        <p:nvSpPr>
          <p:cNvPr id="8" name="Rectangle 5"/>
          <p:cNvSpPr txBox="1">
            <a:spLocks noGrp="1"/>
          </p:cNvSpPr>
          <p:nvPr>
            <p:ph type="ftr" sz="quarter" idx="3"/>
          </p:nvPr>
        </p:nvSpPr>
        <p:spPr>
          <a:xfrm>
            <a:off x="3535201" y="6453332"/>
            <a:ext cx="2936431" cy="377848"/>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endParaRPr/>
          </a:p>
        </p:txBody>
      </p:sp>
      <p:grpSp>
        <p:nvGrpSpPr>
          <p:cNvPr id="10" name="Group 19"/>
          <p:cNvGrpSpPr/>
          <p:nvPr/>
        </p:nvGrpSpPr>
        <p:grpSpPr>
          <a:xfrm>
            <a:off x="93672" y="88987"/>
            <a:ext cx="476219" cy="379037"/>
            <a:chOff x="93661" y="88897"/>
            <a:chExt cx="476219" cy="379037"/>
          </a:xfrm>
        </p:grpSpPr>
        <p:sp>
          <p:nvSpPr>
            <p:cNvPr id="11" name="Freeform 20"/>
            <p:cNvSpPr/>
            <p:nvPr/>
          </p:nvSpPr>
          <p:spPr>
            <a:xfrm>
              <a:off x="93661" y="88897"/>
              <a:ext cx="352930" cy="377711"/>
            </a:xfrm>
            <a:custGeom>
              <a:avLst/>
              <a:gdLst>
                <a:gd name="f0" fmla="val 10800000"/>
                <a:gd name="f1" fmla="val 5400000"/>
                <a:gd name="f2" fmla="val 180"/>
                <a:gd name="f3" fmla="val w"/>
                <a:gd name="f4" fmla="val h"/>
                <a:gd name="f5" fmla="val 0"/>
                <a:gd name="f6" fmla="val 229"/>
                <a:gd name="f7" fmla="val 284"/>
                <a:gd name="f8" fmla="val 228"/>
                <a:gd name="f9" fmla="val 76"/>
                <a:gd name="f10" fmla="val 1"/>
                <a:gd name="f11" fmla="val 140"/>
                <a:gd name="f12" fmla="val 75"/>
                <a:gd name="f13" fmla="val 283"/>
                <a:gd name="f14" fmla="val 263"/>
                <a:gd name="f15" fmla="val 77"/>
                <a:gd name="f16" fmla="val 249"/>
                <a:gd name="f17" fmla="val 79"/>
                <a:gd name="f18" fmla="val 83"/>
                <a:gd name="f19" fmla="val 209"/>
                <a:gd name="f20" fmla="val 84"/>
                <a:gd name="f21" fmla="val 204"/>
                <a:gd name="f22" fmla="val 88"/>
                <a:gd name="f23" fmla="val 191"/>
                <a:gd name="f24" fmla="val 92"/>
                <a:gd name="f25" fmla="val 178"/>
                <a:gd name="f26" fmla="val 95"/>
                <a:gd name="f27" fmla="val 170"/>
                <a:gd name="f28" fmla="val 99"/>
                <a:gd name="f29" fmla="val 161"/>
                <a:gd name="f30" fmla="val 98"/>
                <a:gd name="f31" fmla="val 164"/>
                <a:gd name="f32" fmla="val 102"/>
                <a:gd name="f33" fmla="val 155"/>
                <a:gd name="f34" fmla="val 106"/>
                <a:gd name="f35" fmla="val 144"/>
                <a:gd name="f36" fmla="val 116"/>
                <a:gd name="f37" fmla="val 124"/>
                <a:gd name="f38" fmla="val 131"/>
                <a:gd name="f39" fmla="val 100"/>
                <a:gd name="f40" fmla="val 149"/>
                <a:gd name="f41" fmla="val 175"/>
                <a:gd name="f42" fmla="val 46"/>
                <a:gd name="f43" fmla="val 195"/>
                <a:gd name="f44" fmla="val 28"/>
                <a:gd name="f45" fmla="+- 0 0 -90"/>
                <a:gd name="f46" fmla="*/ f3 1 229"/>
                <a:gd name="f47" fmla="*/ f4 1 284"/>
                <a:gd name="f48" fmla="val f5"/>
                <a:gd name="f49" fmla="val f6"/>
                <a:gd name="f50" fmla="val f7"/>
                <a:gd name="f51" fmla="*/ f45 f0 1"/>
                <a:gd name="f52" fmla="+- f50 0 f48"/>
                <a:gd name="f53" fmla="+- f49 0 f48"/>
                <a:gd name="f54" fmla="*/ f51 1 f2"/>
                <a:gd name="f55" fmla="*/ f53 1 229"/>
                <a:gd name="f56" fmla="*/ f52 1 284"/>
                <a:gd name="f57" fmla="*/ 228 f53 1"/>
                <a:gd name="f58" fmla="*/ 0 f52 1"/>
                <a:gd name="f59" fmla="*/ 76 f53 1"/>
                <a:gd name="f60" fmla="*/ 1 f52 1"/>
                <a:gd name="f61" fmla="*/ 0 f53 1"/>
                <a:gd name="f62" fmla="*/ 140 f52 1"/>
                <a:gd name="f63" fmla="*/ 75 f53 1"/>
                <a:gd name="f64" fmla="*/ 293 f52 1"/>
                <a:gd name="f65" fmla="*/ 273 f52 1"/>
                <a:gd name="f66" fmla="*/ 77 f53 1"/>
                <a:gd name="f67" fmla="*/ 259 f52 1"/>
                <a:gd name="f68" fmla="*/ 79 f53 1"/>
                <a:gd name="f69" fmla="*/ 238 f52 1"/>
                <a:gd name="f70" fmla="*/ 83 f53 1"/>
                <a:gd name="f71" fmla="*/ 219 f52 1"/>
                <a:gd name="f72" fmla="*/ 84 f53 1"/>
                <a:gd name="f73" fmla="*/ 214 f52 1"/>
                <a:gd name="f74" fmla="*/ 88 f53 1"/>
                <a:gd name="f75" fmla="*/ 201 f52 1"/>
                <a:gd name="f76" fmla="*/ 92 f53 1"/>
                <a:gd name="f77" fmla="*/ 188 f52 1"/>
                <a:gd name="f78" fmla="*/ 95 f53 1"/>
                <a:gd name="f79" fmla="*/ 180 f52 1"/>
                <a:gd name="f80" fmla="*/ 99 f53 1"/>
                <a:gd name="f81" fmla="*/ 171 f52 1"/>
                <a:gd name="f82" fmla="*/ 98 f53 1"/>
                <a:gd name="f83" fmla="*/ 174 f52 1"/>
                <a:gd name="f84" fmla="*/ 102 f53 1"/>
                <a:gd name="f85" fmla="*/ 165 f52 1"/>
                <a:gd name="f86" fmla="*/ 106 f53 1"/>
                <a:gd name="f87" fmla="*/ 154 f52 1"/>
                <a:gd name="f88" fmla="*/ 116 f53 1"/>
                <a:gd name="f89" fmla="*/ 124 f52 1"/>
                <a:gd name="f90" fmla="*/ 131 f53 1"/>
                <a:gd name="f91" fmla="*/ 100 f52 1"/>
                <a:gd name="f92" fmla="*/ 149 f53 1"/>
                <a:gd name="f93" fmla="*/ 76 f52 1"/>
                <a:gd name="f94" fmla="*/ 175 f53 1"/>
                <a:gd name="f95" fmla="*/ 46 f52 1"/>
                <a:gd name="f96" fmla="*/ 195 f53 1"/>
                <a:gd name="f97" fmla="*/ 28 f52 1"/>
                <a:gd name="f98" fmla="+- f54 0 f1"/>
                <a:gd name="f99" fmla="*/ f57 1 229"/>
                <a:gd name="f100" fmla="*/ f58 1 284"/>
                <a:gd name="f101" fmla="*/ f59 1 229"/>
                <a:gd name="f102" fmla="*/ f60 1 284"/>
                <a:gd name="f103" fmla="*/ f61 1 229"/>
                <a:gd name="f104" fmla="*/ f62 1 284"/>
                <a:gd name="f105" fmla="*/ f63 1 229"/>
                <a:gd name="f106" fmla="*/ f64 1 284"/>
                <a:gd name="f107" fmla="*/ f65 1 284"/>
                <a:gd name="f108" fmla="*/ f66 1 229"/>
                <a:gd name="f109" fmla="*/ f67 1 284"/>
                <a:gd name="f110" fmla="*/ f68 1 229"/>
                <a:gd name="f111" fmla="*/ f69 1 284"/>
                <a:gd name="f112" fmla="*/ f70 1 229"/>
                <a:gd name="f113" fmla="*/ f71 1 284"/>
                <a:gd name="f114" fmla="*/ f72 1 229"/>
                <a:gd name="f115" fmla="*/ f73 1 284"/>
                <a:gd name="f116" fmla="*/ f74 1 229"/>
                <a:gd name="f117" fmla="*/ f75 1 284"/>
                <a:gd name="f118" fmla="*/ f76 1 229"/>
                <a:gd name="f119" fmla="*/ f77 1 284"/>
                <a:gd name="f120" fmla="*/ f78 1 229"/>
                <a:gd name="f121" fmla="*/ f79 1 284"/>
                <a:gd name="f122" fmla="*/ f80 1 229"/>
                <a:gd name="f123" fmla="*/ f81 1 284"/>
                <a:gd name="f124" fmla="*/ f82 1 229"/>
                <a:gd name="f125" fmla="*/ f83 1 284"/>
                <a:gd name="f126" fmla="*/ f84 1 229"/>
                <a:gd name="f127" fmla="*/ f85 1 284"/>
                <a:gd name="f128" fmla="*/ f86 1 229"/>
                <a:gd name="f129" fmla="*/ f87 1 284"/>
                <a:gd name="f130" fmla="*/ f88 1 229"/>
                <a:gd name="f131" fmla="*/ f89 1 284"/>
                <a:gd name="f132" fmla="*/ f90 1 229"/>
                <a:gd name="f133" fmla="*/ f91 1 284"/>
                <a:gd name="f134" fmla="*/ f92 1 229"/>
                <a:gd name="f135" fmla="*/ f93 1 284"/>
                <a:gd name="f136" fmla="*/ f94 1 229"/>
                <a:gd name="f137" fmla="*/ f95 1 284"/>
                <a:gd name="f138" fmla="*/ f96 1 229"/>
                <a:gd name="f139" fmla="*/ f97 1 284"/>
                <a:gd name="f140" fmla="*/ 0 1 f55"/>
                <a:gd name="f141" fmla="*/ f49 1 f55"/>
                <a:gd name="f142" fmla="*/ 0 1 f56"/>
                <a:gd name="f143" fmla="*/ f50 1 f56"/>
                <a:gd name="f144" fmla="*/ f99 1 f55"/>
                <a:gd name="f145" fmla="*/ f100 1 f56"/>
                <a:gd name="f146" fmla="*/ f101 1 f55"/>
                <a:gd name="f147" fmla="*/ f102 1 f56"/>
                <a:gd name="f148" fmla="*/ f103 1 f55"/>
                <a:gd name="f149" fmla="*/ f104 1 f56"/>
                <a:gd name="f150" fmla="*/ f105 1 f55"/>
                <a:gd name="f151" fmla="*/ f106 1 f56"/>
                <a:gd name="f152" fmla="*/ f107 1 f56"/>
                <a:gd name="f153" fmla="*/ f108 1 f55"/>
                <a:gd name="f154" fmla="*/ f109 1 f56"/>
                <a:gd name="f155" fmla="*/ f110 1 f55"/>
                <a:gd name="f156" fmla="*/ f111 1 f56"/>
                <a:gd name="f157" fmla="*/ f112 1 f55"/>
                <a:gd name="f158" fmla="*/ f113 1 f56"/>
                <a:gd name="f159" fmla="*/ f114 1 f55"/>
                <a:gd name="f160" fmla="*/ f115 1 f56"/>
                <a:gd name="f161" fmla="*/ f116 1 f55"/>
                <a:gd name="f162" fmla="*/ f117 1 f56"/>
                <a:gd name="f163" fmla="*/ f118 1 f55"/>
                <a:gd name="f164" fmla="*/ f119 1 f56"/>
                <a:gd name="f165" fmla="*/ f120 1 f55"/>
                <a:gd name="f166" fmla="*/ f121 1 f56"/>
                <a:gd name="f167" fmla="*/ f122 1 f55"/>
                <a:gd name="f168" fmla="*/ f123 1 f56"/>
                <a:gd name="f169" fmla="*/ f124 1 f55"/>
                <a:gd name="f170" fmla="*/ f125 1 f56"/>
                <a:gd name="f171" fmla="*/ f126 1 f55"/>
                <a:gd name="f172" fmla="*/ f127 1 f56"/>
                <a:gd name="f173" fmla="*/ f128 1 f55"/>
                <a:gd name="f174" fmla="*/ f129 1 f56"/>
                <a:gd name="f175" fmla="*/ f130 1 f55"/>
                <a:gd name="f176" fmla="*/ f131 1 f56"/>
                <a:gd name="f177" fmla="*/ f132 1 f55"/>
                <a:gd name="f178" fmla="*/ f133 1 f56"/>
                <a:gd name="f179" fmla="*/ f134 1 f55"/>
                <a:gd name="f180" fmla="*/ f135 1 f56"/>
                <a:gd name="f181" fmla="*/ f136 1 f55"/>
                <a:gd name="f182" fmla="*/ f137 1 f56"/>
                <a:gd name="f183" fmla="*/ f138 1 f55"/>
                <a:gd name="f184" fmla="*/ f139 1 f56"/>
                <a:gd name="f185" fmla="*/ f140 f46 1"/>
                <a:gd name="f186" fmla="*/ f141 f46 1"/>
                <a:gd name="f187" fmla="*/ f143 f47 1"/>
                <a:gd name="f188" fmla="*/ f142 f47 1"/>
                <a:gd name="f189" fmla="*/ f144 f46 1"/>
                <a:gd name="f190" fmla="*/ f145 f47 1"/>
                <a:gd name="f191" fmla="*/ f146 f46 1"/>
                <a:gd name="f192" fmla="*/ f147 f47 1"/>
                <a:gd name="f193" fmla="*/ f148 f46 1"/>
                <a:gd name="f194" fmla="*/ f149 f47 1"/>
                <a:gd name="f195" fmla="*/ f150 f46 1"/>
                <a:gd name="f196" fmla="*/ f151 f47 1"/>
                <a:gd name="f197" fmla="*/ f152 f47 1"/>
                <a:gd name="f198" fmla="*/ f153 f46 1"/>
                <a:gd name="f199" fmla="*/ f154 f47 1"/>
                <a:gd name="f200" fmla="*/ f155 f46 1"/>
                <a:gd name="f201" fmla="*/ f156 f47 1"/>
                <a:gd name="f202" fmla="*/ f157 f46 1"/>
                <a:gd name="f203" fmla="*/ f158 f47 1"/>
                <a:gd name="f204" fmla="*/ f159 f46 1"/>
                <a:gd name="f205" fmla="*/ f160 f47 1"/>
                <a:gd name="f206" fmla="*/ f161 f46 1"/>
                <a:gd name="f207" fmla="*/ f162 f47 1"/>
                <a:gd name="f208" fmla="*/ f163 f46 1"/>
                <a:gd name="f209" fmla="*/ f164 f47 1"/>
                <a:gd name="f210" fmla="*/ f165 f46 1"/>
                <a:gd name="f211" fmla="*/ f166 f47 1"/>
                <a:gd name="f212" fmla="*/ f167 f46 1"/>
                <a:gd name="f213" fmla="*/ f168 f47 1"/>
                <a:gd name="f214" fmla="*/ f169 f46 1"/>
                <a:gd name="f215" fmla="*/ f170 f47 1"/>
                <a:gd name="f216" fmla="*/ f171 f46 1"/>
                <a:gd name="f217" fmla="*/ f172 f47 1"/>
                <a:gd name="f218" fmla="*/ f173 f46 1"/>
                <a:gd name="f219" fmla="*/ f174 f47 1"/>
                <a:gd name="f220" fmla="*/ f175 f46 1"/>
                <a:gd name="f221" fmla="*/ f176 f47 1"/>
                <a:gd name="f222" fmla="*/ f177 f46 1"/>
                <a:gd name="f223" fmla="*/ f178 f47 1"/>
                <a:gd name="f224" fmla="*/ f179 f46 1"/>
                <a:gd name="f225" fmla="*/ f180 f47 1"/>
                <a:gd name="f226" fmla="*/ f181 f46 1"/>
                <a:gd name="f227" fmla="*/ f182 f47 1"/>
                <a:gd name="f228" fmla="*/ f183 f46 1"/>
                <a:gd name="f229" fmla="*/ f184 f47 1"/>
              </a:gdLst>
              <a:ahLst/>
              <a:cxnLst>
                <a:cxn ang="3cd4">
                  <a:pos x="hc" y="t"/>
                </a:cxn>
                <a:cxn ang="0">
                  <a:pos x="r" y="vc"/>
                </a:cxn>
                <a:cxn ang="cd4">
                  <a:pos x="hc" y="b"/>
                </a:cxn>
                <a:cxn ang="cd2">
                  <a:pos x="l" y="vc"/>
                </a:cxn>
                <a:cxn ang="f98">
                  <a:pos x="f189" y="f190"/>
                </a:cxn>
                <a:cxn ang="f98">
                  <a:pos x="f191" y="f192"/>
                </a:cxn>
                <a:cxn ang="f98">
                  <a:pos x="f193" y="f194"/>
                </a:cxn>
                <a:cxn ang="f98">
                  <a:pos x="f195" y="f196"/>
                </a:cxn>
                <a:cxn ang="f98">
                  <a:pos x="f195" y="f197"/>
                </a:cxn>
                <a:cxn ang="f98">
                  <a:pos x="f198" y="f199"/>
                </a:cxn>
                <a:cxn ang="f98">
                  <a:pos x="f200" y="f201"/>
                </a:cxn>
                <a:cxn ang="f98">
                  <a:pos x="f202" y="f203"/>
                </a:cxn>
                <a:cxn ang="f98">
                  <a:pos x="f204" y="f205"/>
                </a:cxn>
                <a:cxn ang="f98">
                  <a:pos x="f206" y="f207"/>
                </a:cxn>
                <a:cxn ang="f98">
                  <a:pos x="f208" y="f209"/>
                </a:cxn>
                <a:cxn ang="f98">
                  <a:pos x="f210" y="f211"/>
                </a:cxn>
                <a:cxn ang="f98">
                  <a:pos x="f212" y="f213"/>
                </a:cxn>
                <a:cxn ang="f98">
                  <a:pos x="f214" y="f215"/>
                </a:cxn>
                <a:cxn ang="f98">
                  <a:pos x="f216" y="f217"/>
                </a:cxn>
                <a:cxn ang="f98">
                  <a:pos x="f218" y="f219"/>
                </a:cxn>
                <a:cxn ang="f98">
                  <a:pos x="f220" y="f221"/>
                </a:cxn>
                <a:cxn ang="f98">
                  <a:pos x="f222" y="f223"/>
                </a:cxn>
                <a:cxn ang="f98">
                  <a:pos x="f224" y="f225"/>
                </a:cxn>
                <a:cxn ang="f98">
                  <a:pos x="f226" y="f227"/>
                </a:cxn>
                <a:cxn ang="f98">
                  <a:pos x="f228" y="f229"/>
                </a:cxn>
                <a:cxn ang="f98">
                  <a:pos x="f189" y="f190"/>
                </a:cxn>
              </a:cxnLst>
              <a:rect l="f185" t="f188" r="f186" b="f187"/>
              <a:pathLst>
                <a:path w="229" h="284">
                  <a:moveTo>
                    <a:pt x="f8" y="f5"/>
                  </a:moveTo>
                  <a:lnTo>
                    <a:pt x="f9" y="f10"/>
                  </a:lnTo>
                  <a:lnTo>
                    <a:pt x="f5" y="f11"/>
                  </a:lnTo>
                  <a:lnTo>
                    <a:pt x="f12" y="f13"/>
                  </a:lnTo>
                  <a:lnTo>
                    <a:pt x="f12" y="f14"/>
                  </a:lnTo>
                  <a:lnTo>
                    <a:pt x="f15" y="f16"/>
                  </a:lnTo>
                  <a:lnTo>
                    <a:pt x="f17" y="f8"/>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9"/>
                  </a:lnTo>
                  <a:lnTo>
                    <a:pt x="f41" y="f42"/>
                  </a:lnTo>
                  <a:lnTo>
                    <a:pt x="f43" y="f44"/>
                  </a:lnTo>
                  <a:lnTo>
                    <a:pt x="f8" y="f5"/>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sp>
          <p:nvSpPr>
            <p:cNvPr id="12" name="Freeform 21"/>
            <p:cNvSpPr/>
            <p:nvPr/>
          </p:nvSpPr>
          <p:spPr>
            <a:xfrm>
              <a:off x="297097" y="88897"/>
              <a:ext cx="272783" cy="379037"/>
            </a:xfrm>
            <a:custGeom>
              <a:avLst/>
              <a:gdLst>
                <a:gd name="f0" fmla="val 10800000"/>
                <a:gd name="f1" fmla="val 5400000"/>
                <a:gd name="f2" fmla="val 180"/>
                <a:gd name="f3" fmla="val w"/>
                <a:gd name="f4" fmla="val h"/>
                <a:gd name="f5" fmla="val 0"/>
                <a:gd name="f6" fmla="val 176"/>
                <a:gd name="f7" fmla="val 286"/>
                <a:gd name="f8" fmla="val 96"/>
                <a:gd name="f9" fmla="val 285"/>
                <a:gd name="f10" fmla="val 175"/>
                <a:gd name="f11" fmla="val 143"/>
                <a:gd name="f12" fmla="val 97"/>
                <a:gd name="f13" fmla="val 89"/>
                <a:gd name="f14" fmla="val 11"/>
                <a:gd name="f15" fmla="val 76"/>
                <a:gd name="f16" fmla="val 30"/>
                <a:gd name="f17" fmla="val 65"/>
                <a:gd name="f18" fmla="val 49"/>
                <a:gd name="f19" fmla="val 57"/>
                <a:gd name="f20" fmla="val 46"/>
                <a:gd name="f21" fmla="val 84"/>
                <a:gd name="f22" fmla="val 35"/>
                <a:gd name="f23" fmla="val 106"/>
                <a:gd name="f24" fmla="val 25"/>
                <a:gd name="f25" fmla="val 128"/>
                <a:gd name="f26" fmla="val 15"/>
                <a:gd name="f27" fmla="val 156"/>
                <a:gd name="f28" fmla="val 7"/>
                <a:gd name="f29" fmla="val 184"/>
                <a:gd name="f30" fmla="val 4"/>
                <a:gd name="f31" fmla="val 205"/>
                <a:gd name="f32" fmla="val 1"/>
                <a:gd name="f33" fmla="val 221"/>
                <a:gd name="f34" fmla="val 239"/>
                <a:gd name="f35" fmla="val 264"/>
                <a:gd name="f36" fmla="+- 0 0 -90"/>
                <a:gd name="f37" fmla="*/ f3 1 176"/>
                <a:gd name="f38" fmla="*/ f4 1 286"/>
                <a:gd name="f39" fmla="val f5"/>
                <a:gd name="f40" fmla="val f6"/>
                <a:gd name="f41" fmla="val f7"/>
                <a:gd name="f42" fmla="*/ f36 f0 1"/>
                <a:gd name="f43" fmla="+- f41 0 f39"/>
                <a:gd name="f44" fmla="+- f40 0 f39"/>
                <a:gd name="f45" fmla="*/ f42 1 f2"/>
                <a:gd name="f46" fmla="*/ f44 1 176"/>
                <a:gd name="f47" fmla="*/ f43 1 286"/>
                <a:gd name="f48" fmla="*/ 106 f44 1"/>
                <a:gd name="f49" fmla="*/ 285 f43 1"/>
                <a:gd name="f50" fmla="*/ 185 f44 1"/>
                <a:gd name="f51" fmla="*/ 143 f43 1"/>
                <a:gd name="f52" fmla="*/ 107 f44 1"/>
                <a:gd name="f53" fmla="*/ 0 f43 1"/>
                <a:gd name="f54" fmla="*/ 99 f44 1"/>
                <a:gd name="f55" fmla="*/ 11 f43 1"/>
                <a:gd name="f56" fmla="*/ 76 f44 1"/>
                <a:gd name="f57" fmla="*/ 30 f43 1"/>
                <a:gd name="f58" fmla="*/ 65 f44 1"/>
                <a:gd name="f59" fmla="*/ 49 f43 1"/>
                <a:gd name="f60" fmla="*/ 57 f44 1"/>
                <a:gd name="f61" fmla="*/ 65 f43 1"/>
                <a:gd name="f62" fmla="*/ 46 f44 1"/>
                <a:gd name="f63" fmla="*/ 84 f43 1"/>
                <a:gd name="f64" fmla="*/ 35 f44 1"/>
                <a:gd name="f65" fmla="*/ 106 f43 1"/>
                <a:gd name="f66" fmla="*/ 25 f44 1"/>
                <a:gd name="f67" fmla="*/ 128 f43 1"/>
                <a:gd name="f68" fmla="*/ 15 f44 1"/>
                <a:gd name="f69" fmla="*/ 156 f43 1"/>
                <a:gd name="f70" fmla="*/ 7 f44 1"/>
                <a:gd name="f71" fmla="*/ 184 f43 1"/>
                <a:gd name="f72" fmla="*/ 4 f44 1"/>
                <a:gd name="f73" fmla="*/ 205 f43 1"/>
                <a:gd name="f74" fmla="*/ 1 f44 1"/>
                <a:gd name="f75" fmla="*/ 221 f43 1"/>
                <a:gd name="f76" fmla="*/ 239 f43 1"/>
                <a:gd name="f77" fmla="*/ 0 f44 1"/>
                <a:gd name="f78" fmla="*/ 264 f43 1"/>
                <a:gd name="f79" fmla="+- f45 0 f1"/>
                <a:gd name="f80" fmla="*/ f48 1 176"/>
                <a:gd name="f81" fmla="*/ f49 1 286"/>
                <a:gd name="f82" fmla="*/ f50 1 176"/>
                <a:gd name="f83" fmla="*/ f51 1 286"/>
                <a:gd name="f84" fmla="*/ f52 1 176"/>
                <a:gd name="f85" fmla="*/ f53 1 286"/>
                <a:gd name="f86" fmla="*/ f54 1 176"/>
                <a:gd name="f87" fmla="*/ f55 1 286"/>
                <a:gd name="f88" fmla="*/ f56 1 176"/>
                <a:gd name="f89" fmla="*/ f57 1 286"/>
                <a:gd name="f90" fmla="*/ f58 1 176"/>
                <a:gd name="f91" fmla="*/ f59 1 286"/>
                <a:gd name="f92" fmla="*/ f60 1 176"/>
                <a:gd name="f93" fmla="*/ f61 1 286"/>
                <a:gd name="f94" fmla="*/ f62 1 176"/>
                <a:gd name="f95" fmla="*/ f63 1 286"/>
                <a:gd name="f96" fmla="*/ f64 1 176"/>
                <a:gd name="f97" fmla="*/ f65 1 286"/>
                <a:gd name="f98" fmla="*/ f66 1 176"/>
                <a:gd name="f99" fmla="*/ f67 1 286"/>
                <a:gd name="f100" fmla="*/ f68 1 176"/>
                <a:gd name="f101" fmla="*/ f69 1 286"/>
                <a:gd name="f102" fmla="*/ f70 1 176"/>
                <a:gd name="f103" fmla="*/ f71 1 286"/>
                <a:gd name="f104" fmla="*/ f72 1 176"/>
                <a:gd name="f105" fmla="*/ f73 1 286"/>
                <a:gd name="f106" fmla="*/ f74 1 176"/>
                <a:gd name="f107" fmla="*/ f75 1 286"/>
                <a:gd name="f108" fmla="*/ f76 1 286"/>
                <a:gd name="f109" fmla="*/ f77 1 176"/>
                <a:gd name="f110" fmla="*/ f78 1 286"/>
                <a:gd name="f111" fmla="*/ 0 1 f46"/>
                <a:gd name="f112" fmla="*/ f40 1 f46"/>
                <a:gd name="f113" fmla="*/ 0 1 f47"/>
                <a:gd name="f114" fmla="*/ f41 1 f47"/>
                <a:gd name="f115" fmla="*/ f80 1 f46"/>
                <a:gd name="f116" fmla="*/ f81 1 f47"/>
                <a:gd name="f117" fmla="*/ f82 1 f46"/>
                <a:gd name="f118" fmla="*/ f83 1 f47"/>
                <a:gd name="f119" fmla="*/ f84 1 f46"/>
                <a:gd name="f120" fmla="*/ f85 1 f47"/>
                <a:gd name="f121" fmla="*/ f86 1 f46"/>
                <a:gd name="f122" fmla="*/ f87 1 f47"/>
                <a:gd name="f123" fmla="*/ f88 1 f46"/>
                <a:gd name="f124" fmla="*/ f89 1 f47"/>
                <a:gd name="f125" fmla="*/ f90 1 f46"/>
                <a:gd name="f126" fmla="*/ f91 1 f47"/>
                <a:gd name="f127" fmla="*/ f92 1 f46"/>
                <a:gd name="f128" fmla="*/ f93 1 f47"/>
                <a:gd name="f129" fmla="*/ f94 1 f46"/>
                <a:gd name="f130" fmla="*/ f95 1 f47"/>
                <a:gd name="f131" fmla="*/ f96 1 f46"/>
                <a:gd name="f132" fmla="*/ f97 1 f47"/>
                <a:gd name="f133" fmla="*/ f98 1 f46"/>
                <a:gd name="f134" fmla="*/ f99 1 f47"/>
                <a:gd name="f135" fmla="*/ f100 1 f46"/>
                <a:gd name="f136" fmla="*/ f101 1 f47"/>
                <a:gd name="f137" fmla="*/ f102 1 f46"/>
                <a:gd name="f138" fmla="*/ f103 1 f47"/>
                <a:gd name="f139" fmla="*/ f104 1 f46"/>
                <a:gd name="f140" fmla="*/ f105 1 f47"/>
                <a:gd name="f141" fmla="*/ f106 1 f46"/>
                <a:gd name="f142" fmla="*/ f107 1 f47"/>
                <a:gd name="f143" fmla="*/ f108 1 f47"/>
                <a:gd name="f144" fmla="*/ f109 1 f46"/>
                <a:gd name="f145" fmla="*/ f110 1 f47"/>
                <a:gd name="f146" fmla="*/ f111 f37 1"/>
                <a:gd name="f147" fmla="*/ f112 f37 1"/>
                <a:gd name="f148" fmla="*/ f114 f38 1"/>
                <a:gd name="f149" fmla="*/ f113 f38 1"/>
                <a:gd name="f150" fmla="*/ f115 f37 1"/>
                <a:gd name="f151" fmla="*/ f116 f38 1"/>
                <a:gd name="f152" fmla="*/ f117 f37 1"/>
                <a:gd name="f153" fmla="*/ f118 f38 1"/>
                <a:gd name="f154" fmla="*/ f119 f37 1"/>
                <a:gd name="f155" fmla="*/ f120 f38 1"/>
                <a:gd name="f156" fmla="*/ f121 f37 1"/>
                <a:gd name="f157" fmla="*/ f122 f38 1"/>
                <a:gd name="f158" fmla="*/ f123 f37 1"/>
                <a:gd name="f159" fmla="*/ f124 f38 1"/>
                <a:gd name="f160" fmla="*/ f125 f37 1"/>
                <a:gd name="f161" fmla="*/ f126 f38 1"/>
                <a:gd name="f162" fmla="*/ f127 f37 1"/>
                <a:gd name="f163" fmla="*/ f128 f38 1"/>
                <a:gd name="f164" fmla="*/ f129 f37 1"/>
                <a:gd name="f165" fmla="*/ f130 f38 1"/>
                <a:gd name="f166" fmla="*/ f131 f37 1"/>
                <a:gd name="f167" fmla="*/ f132 f38 1"/>
                <a:gd name="f168" fmla="*/ f133 f37 1"/>
                <a:gd name="f169" fmla="*/ f134 f38 1"/>
                <a:gd name="f170" fmla="*/ f135 f37 1"/>
                <a:gd name="f171" fmla="*/ f136 f38 1"/>
                <a:gd name="f172" fmla="*/ f137 f37 1"/>
                <a:gd name="f173" fmla="*/ f138 f38 1"/>
                <a:gd name="f174" fmla="*/ f139 f37 1"/>
                <a:gd name="f175" fmla="*/ f140 f38 1"/>
                <a:gd name="f176" fmla="*/ f141 f37 1"/>
                <a:gd name="f177" fmla="*/ f142 f38 1"/>
                <a:gd name="f178" fmla="*/ f143 f38 1"/>
                <a:gd name="f179" fmla="*/ f144 f37 1"/>
                <a:gd name="f180" fmla="*/ f145 f38 1"/>
              </a:gdLst>
              <a:ahLst/>
              <a:cxnLst>
                <a:cxn ang="3cd4">
                  <a:pos x="hc" y="t"/>
                </a:cxn>
                <a:cxn ang="0">
                  <a:pos x="r" y="vc"/>
                </a:cxn>
                <a:cxn ang="cd4">
                  <a:pos x="hc" y="b"/>
                </a:cxn>
                <a:cxn ang="cd2">
                  <a:pos x="l" y="vc"/>
                </a:cxn>
                <a:cxn ang="f79">
                  <a:pos x="f150" y="f151"/>
                </a:cxn>
                <a:cxn ang="f79">
                  <a:pos x="f152" y="f153"/>
                </a:cxn>
                <a:cxn ang="f79">
                  <a:pos x="f154" y="f155"/>
                </a:cxn>
                <a:cxn ang="f79">
                  <a:pos x="f156" y="f157"/>
                </a:cxn>
                <a:cxn ang="f79">
                  <a:pos x="f158" y="f159"/>
                </a:cxn>
                <a:cxn ang="f79">
                  <a:pos x="f160" y="f161"/>
                </a:cxn>
                <a:cxn ang="f79">
                  <a:pos x="f162" y="f163"/>
                </a:cxn>
                <a:cxn ang="f79">
                  <a:pos x="f164" y="f165"/>
                </a:cxn>
                <a:cxn ang="f79">
                  <a:pos x="f166" y="f167"/>
                </a:cxn>
                <a:cxn ang="f79">
                  <a:pos x="f168" y="f169"/>
                </a:cxn>
                <a:cxn ang="f79">
                  <a:pos x="f170" y="f171"/>
                </a:cxn>
                <a:cxn ang="f79">
                  <a:pos x="f172" y="f173"/>
                </a:cxn>
                <a:cxn ang="f79">
                  <a:pos x="f174" y="f175"/>
                </a:cxn>
                <a:cxn ang="f79">
                  <a:pos x="f176" y="f177"/>
                </a:cxn>
                <a:cxn ang="f79">
                  <a:pos x="f176" y="f178"/>
                </a:cxn>
                <a:cxn ang="f79">
                  <a:pos x="f179" y="f180"/>
                </a:cxn>
                <a:cxn ang="f79">
                  <a:pos x="f179" y="f151"/>
                </a:cxn>
                <a:cxn ang="f79">
                  <a:pos x="f150" y="f151"/>
                </a:cxn>
              </a:cxnLst>
              <a:rect l="f146" t="f149" r="f147" b="f148"/>
              <a:pathLst>
                <a:path w="176" h="286">
                  <a:moveTo>
                    <a:pt x="f8" y="f9"/>
                  </a:moveTo>
                  <a:lnTo>
                    <a:pt x="f10" y="f11"/>
                  </a:lnTo>
                  <a:lnTo>
                    <a:pt x="f12" y="f5"/>
                  </a:lnTo>
                  <a:lnTo>
                    <a:pt x="f13" y="f14"/>
                  </a:lnTo>
                  <a:lnTo>
                    <a:pt x="f15" y="f16"/>
                  </a:lnTo>
                  <a:lnTo>
                    <a:pt x="f17" y="f18"/>
                  </a:lnTo>
                  <a:lnTo>
                    <a:pt x="f19" y="f17"/>
                  </a:lnTo>
                  <a:lnTo>
                    <a:pt x="f20" y="f21"/>
                  </a:lnTo>
                  <a:lnTo>
                    <a:pt x="f22" y="f23"/>
                  </a:lnTo>
                  <a:lnTo>
                    <a:pt x="f24" y="f25"/>
                  </a:lnTo>
                  <a:lnTo>
                    <a:pt x="f26" y="f27"/>
                  </a:lnTo>
                  <a:lnTo>
                    <a:pt x="f28" y="f29"/>
                  </a:lnTo>
                  <a:lnTo>
                    <a:pt x="f30" y="f31"/>
                  </a:lnTo>
                  <a:lnTo>
                    <a:pt x="f32" y="f33"/>
                  </a:lnTo>
                  <a:lnTo>
                    <a:pt x="f32" y="f34"/>
                  </a:lnTo>
                  <a:lnTo>
                    <a:pt x="f5" y="f35"/>
                  </a:lnTo>
                  <a:lnTo>
                    <a:pt x="f5" y="f9"/>
                  </a:lnTo>
                  <a:lnTo>
                    <a:pt x="f8" y="f9"/>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grpSp>
      <p:sp>
        <p:nvSpPr>
          <p:cNvPr id="17"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a:t>
            </a:fld>
            <a:endParaRPr lang="en-US" kern="0" dirty="0">
              <a:solidFill>
                <a:srgbClr val="000000"/>
              </a:solidFill>
              <a:latin typeface="Arial"/>
              <a:ea typeface="標楷體"/>
            </a:endParaRPr>
          </a:p>
        </p:txBody>
      </p:sp>
      <p:pic>
        <p:nvPicPr>
          <p:cNvPr id="30" name="Picture 2" descr="相關圖片"/>
          <p:cNvPicPr>
            <a:picLocks noChangeAspect="1" noChangeArrowheads="1"/>
          </p:cNvPicPr>
          <p:nvPr userDrawn="1"/>
        </p:nvPicPr>
        <p:blipFill>
          <a:blip r:embed="rId7"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274047350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4082" r:id="rId4"/>
    <p:sldLayoutId id="2147484083"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ctr" defTabSz="914400" rtl="0" fontAlgn="auto" hangingPunct="0">
        <a:lnSpc>
          <a:spcPct val="100000"/>
        </a:lnSpc>
        <a:spcBef>
          <a:spcPts val="0"/>
        </a:spcBef>
        <a:spcAft>
          <a:spcPts val="0"/>
        </a:spcAft>
        <a:buNone/>
        <a:tabLst/>
        <a:defRPr lang="zh-TW" sz="3200" b="1" i="0" u="none" strike="noStrike" kern="0" cap="none" spc="0" baseline="0">
          <a:solidFill>
            <a:srgbClr val="333399"/>
          </a:solidFill>
          <a:effectLst>
            <a:outerShdw dist="38096" dir="2700000">
              <a:srgbClr val="C0C0C0"/>
            </a:outerShdw>
          </a:effectLst>
          <a:uFillTx/>
          <a:latin typeface="Arial"/>
          <a:ea typeface="標楷體"/>
        </a:defRPr>
      </a:lvl1pPr>
    </p:titleStyle>
    <p:bodyStyle>
      <a:lvl1pPr marL="457200" marR="0" lvl="0" indent="-457200" algn="l" defTabSz="914400" rtl="0" fontAlgn="auto" hangingPunct="0">
        <a:lnSpc>
          <a:spcPct val="130000"/>
        </a:lnSpc>
        <a:spcBef>
          <a:spcPts val="0"/>
        </a:spcBef>
        <a:spcAft>
          <a:spcPts val="60"/>
        </a:spcAft>
        <a:buSzPct val="100000"/>
        <a:buFont typeface="標楷體"/>
        <a:buAutoNum type="ea1JpnKorPeriod"/>
        <a:tabLst>
          <a:tab pos="685800" algn="l"/>
        </a:tabLst>
        <a:defRPr lang="zh-TW" sz="2400" b="1" i="0" u="none" strike="noStrike" kern="1200" cap="none" spc="0" baseline="0">
          <a:solidFill>
            <a:srgbClr val="333399"/>
          </a:solidFill>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7"/>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25" name="Rectangle 5"/>
          <p:cNvSpPr>
            <a:spLocks noGrp="1" noChangeArrowheads="1"/>
          </p:cNvSpPr>
          <p:nvPr>
            <p:ph type="dt" sz="half" idx="2"/>
          </p:nvPr>
        </p:nvSpPr>
        <p:spPr bwMode="auto">
          <a:xfrm>
            <a:off x="7434865" y="6618375"/>
            <a:ext cx="1988211" cy="23653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18A02EE2-4D73-40D1-9C99-2C1F5802FCF2}" type="datetime1">
              <a:rPr kumimoji="1" lang="zh-TW" altLang="en-US">
                <a:solidFill>
                  <a:srgbClr val="FFFFFF"/>
                </a:solidFill>
              </a:rPr>
              <a:pPr fontAlgn="base">
                <a:spcBef>
                  <a:spcPct val="0"/>
                </a:spcBef>
                <a:spcAft>
                  <a:spcPct val="0"/>
                </a:spcAft>
                <a:defRPr/>
              </a:pPr>
              <a:t>2021/1/11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62"/>
            <a:ext cx="669713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5" y="6632662"/>
            <a:ext cx="59646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B2D493F9-891D-445C-8933-B2B043E83972}"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50"/>
            <a:ext cx="2811401" cy="230187"/>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smtClean="0">
                <a:solidFill>
                  <a:srgbClr val="FFFFFF"/>
                </a:solidFill>
                <a:latin typeface="Arial" charset="0"/>
                <a:ea typeface="微軟正黑體" pitchFamily="34" charset="-120"/>
              </a:rPr>
              <a:t>© 2018 PMC    </a:t>
            </a:r>
            <a:r>
              <a:rPr lang="zh-TW" altLang="en-US" sz="900" dirty="0" smtClean="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2" y="6202363"/>
            <a:ext cx="952249"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5" y="7127876"/>
            <a:ext cx="536575"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smtClean="0">
                <a:solidFill>
                  <a:srgbClr val="000000"/>
                </a:solidFill>
                <a:latin typeface="Arial" charset="0"/>
                <a:ea typeface="微軟正黑體" pitchFamily="34" charset="-120"/>
              </a:rPr>
              <a:t>建議字型：中文微軟正黑體，英文</a:t>
            </a:r>
            <a:r>
              <a:rPr lang="en-US" altLang="zh-TW" sz="2400" smtClean="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4"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97020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3"/>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smtClean="0">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25" name="Rectangle 5"/>
          <p:cNvSpPr>
            <a:spLocks noGrp="1" noChangeArrowheads="1"/>
          </p:cNvSpPr>
          <p:nvPr>
            <p:ph type="dt" sz="half" idx="2"/>
          </p:nvPr>
        </p:nvSpPr>
        <p:spPr bwMode="auto">
          <a:xfrm>
            <a:off x="7434865" y="6618371"/>
            <a:ext cx="1988211" cy="23653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E62180E9-6212-45FE-AE00-3E6A7DCB4A1E}" type="datetime1">
              <a:rPr kumimoji="1" lang="zh-TW" altLang="en-US">
                <a:solidFill>
                  <a:srgbClr val="FFFFFF"/>
                </a:solidFill>
              </a:rPr>
              <a:pPr fontAlgn="base">
                <a:spcBef>
                  <a:spcPct val="0"/>
                </a:spcBef>
                <a:spcAft>
                  <a:spcPct val="0"/>
                </a:spcAft>
                <a:defRPr/>
              </a:pPr>
              <a:t>2021/1/11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8"/>
            <a:ext cx="669713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2" y="6632658"/>
            <a:ext cx="59646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3C546D96-7514-4D0F-8E38-6B480396011D}"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6"/>
            <a:ext cx="2811401" cy="230187"/>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smtClean="0">
                <a:solidFill>
                  <a:srgbClr val="FFFFFF"/>
                </a:solidFill>
                <a:latin typeface="Arial" charset="0"/>
                <a:ea typeface="微軟正黑體" pitchFamily="34" charset="-120"/>
              </a:rPr>
              <a:t>© 2012 PMC    </a:t>
            </a:r>
            <a:r>
              <a:rPr lang="zh-TW" altLang="en-US" sz="900" dirty="0" smtClean="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0"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3"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smtClean="0">
                <a:solidFill>
                  <a:srgbClr val="000000"/>
                </a:solidFill>
                <a:latin typeface="Arial" charset="0"/>
                <a:ea typeface="微軟正黑體" pitchFamily="34" charset="-120"/>
              </a:rPr>
              <a:t>建議字型：中文微軟正黑體，英文</a:t>
            </a:r>
            <a:r>
              <a:rPr lang="en-US" altLang="zh-TW" sz="2400" smtClean="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4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1244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timing>
    <p:tnLst>
      <p:par>
        <p:cTn id="1" dur="indefinite" restart="never" nodeType="tmRoot"/>
      </p:par>
    </p:tnLst>
  </p:timing>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1"/>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25" name="Rectangle 5"/>
          <p:cNvSpPr>
            <a:spLocks noGrp="1" noChangeArrowheads="1"/>
          </p:cNvSpPr>
          <p:nvPr>
            <p:ph type="dt" sz="half" idx="2"/>
          </p:nvPr>
        </p:nvSpPr>
        <p:spPr bwMode="auto">
          <a:xfrm>
            <a:off x="7434865" y="6618369"/>
            <a:ext cx="1988211" cy="23653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9987EBFB-8FFF-4D91-A2C8-87D964DD255E}" type="datetime1">
              <a:rPr kumimoji="1" lang="zh-TW" altLang="en-US">
                <a:solidFill>
                  <a:srgbClr val="FFFFFF"/>
                </a:solidFill>
              </a:rPr>
              <a:pPr fontAlgn="base">
                <a:spcBef>
                  <a:spcPct val="0"/>
                </a:spcBef>
                <a:spcAft>
                  <a:spcPct val="0"/>
                </a:spcAft>
                <a:defRPr/>
              </a:pPr>
              <a:t>2021/1/11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6"/>
            <a:ext cx="669713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1" y="6632656"/>
            <a:ext cx="59646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1F22724F-04D9-414F-BADF-D2261FDAAA85}"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4"/>
            <a:ext cx="2811401" cy="230187"/>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smtClean="0">
                <a:solidFill>
                  <a:srgbClr val="FFFFFF"/>
                </a:solidFill>
                <a:latin typeface="Arial" charset="0"/>
                <a:ea typeface="微軟正黑體" pitchFamily="34" charset="-120"/>
              </a:rPr>
              <a:t>© 2018 PMC    </a:t>
            </a:r>
            <a:r>
              <a:rPr lang="zh-TW" altLang="en-US" sz="900" dirty="0" smtClean="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9"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2"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smtClean="0">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smtClean="0">
                <a:solidFill>
                  <a:srgbClr val="000000"/>
                </a:solidFill>
                <a:latin typeface="Arial" charset="0"/>
                <a:ea typeface="微軟正黑體" pitchFamily="34" charset="-120"/>
              </a:rPr>
              <a:t>建議字型：中文微軟正黑體，英文</a:t>
            </a:r>
            <a:r>
              <a:rPr lang="en-US" altLang="zh-TW" sz="2400" smtClean="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0"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03944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iming>
    <p:tnLst>
      <p:par>
        <p:cTn id="1" dur="indefinite" restart="never" nodeType="tmRoot"/>
      </p:par>
    </p:tnLst>
  </p:timing>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75"/>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4325" name="Rectangle 5"/>
          <p:cNvSpPr>
            <a:spLocks noGrp="1" noChangeArrowheads="1"/>
          </p:cNvSpPr>
          <p:nvPr>
            <p:ph type="dt" sz="half" idx="2"/>
          </p:nvPr>
        </p:nvSpPr>
        <p:spPr bwMode="auto">
          <a:xfrm>
            <a:off x="7434865" y="6618363"/>
            <a:ext cx="1988211" cy="23653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1D987D-47C9-47BC-BCD4-271030358F00}" type="datetime1">
              <a:rPr kumimoji="1" lang="zh-TW" altLang="en-US">
                <a:solidFill>
                  <a:srgbClr val="FFFFFF"/>
                </a:solidFill>
              </a:rPr>
              <a:pPr fontAlgn="base">
                <a:spcBef>
                  <a:spcPct val="0"/>
                </a:spcBef>
                <a:spcAft>
                  <a:spcPct val="0"/>
                </a:spcAft>
                <a:defRPr/>
              </a:pPr>
              <a:t>2021/1/11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0"/>
            <a:ext cx="669713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8" y="6632650"/>
            <a:ext cx="596463" cy="238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A0C94BDE-B18E-487C-BB70-B3B86A7711A3}"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38"/>
            <a:ext cx="2811401" cy="230187"/>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smtClean="0">
                <a:solidFill>
                  <a:srgbClr val="FFFFFF"/>
                </a:solidFill>
                <a:latin typeface="Arial" charset="0"/>
                <a:ea typeface="微軟正黑體" pitchFamily="34" charset="-120"/>
              </a:rPr>
              <a:t>© 2018 PMC    </a:t>
            </a:r>
            <a:r>
              <a:rPr lang="zh-TW" altLang="en-US" sz="900" dirty="0" smtClean="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8"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smtClean="0">
                <a:solidFill>
                  <a:srgbClr val="000000"/>
                </a:solidFill>
                <a:latin typeface="Arial" charset="0"/>
                <a:ea typeface="微軟正黑體" pitchFamily="34" charset="-120"/>
              </a:rPr>
              <a:t>建議字型：中文微軟正黑體，英文</a:t>
            </a:r>
            <a:r>
              <a:rPr lang="en-US" altLang="zh-TW" sz="2400" smtClean="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3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45752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timing>
    <p:tnLst>
      <p:par>
        <p:cTn id="1" dur="indefinite" restart="never" nodeType="tmRoot"/>
      </p:par>
    </p:tnLst>
  </p:timing>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6.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19.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___1.xls"/><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Microsoft_Excel_97-2003____2.xls"/><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1.xml"/></Relationships>
</file>

<file path=ppt/slides/_rels/slide6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1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2.xml"/><Relationship Id="rId1" Type="http://schemas.openxmlformats.org/officeDocument/2006/relationships/slideLayout" Target="../slideLayouts/slideLayout123.xml"/></Relationships>
</file>

<file path=ppt/slides/_rels/slide64.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3.xml"/><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1.xml"/><Relationship Id="rId1" Type="http://schemas.openxmlformats.org/officeDocument/2006/relationships/slideLayout" Target="../slideLayouts/slideLayout1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pmc.org.tw/news_view.aspx?HNS_NO=4486" TargetMode="Externa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558354" y="1628800"/>
            <a:ext cx="8856984" cy="1403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defTabSz="762000" rtl="0" eaLnBrk="0" fontAlgn="base" hangingPunct="0">
              <a:spcBef>
                <a:spcPct val="0"/>
              </a:spcBef>
              <a:spcAft>
                <a:spcPct val="0"/>
              </a:spcAft>
              <a:defRPr kumimoji="1" sz="44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a:lstStyle>
          <a:p>
            <a:pPr>
              <a:lnSpc>
                <a:spcPts val="5200"/>
              </a:lnSpc>
              <a:spcBef>
                <a:spcPts val="1200"/>
              </a:spcBef>
              <a:spcAft>
                <a:spcPts val="1200"/>
              </a:spcAft>
            </a:pPr>
            <a:r>
              <a:rPr lang="en-US" altLang="zh-TW" sz="5000" spc="300" dirty="0" smtClean="0">
                <a:solidFill>
                  <a:srgbClr val="002060"/>
                </a:solidFill>
                <a:latin typeface="微軟正黑體" panose="020B0604030504040204" pitchFamily="34" charset="-120"/>
                <a:ea typeface="微軟正黑體" panose="020B0604030504040204" pitchFamily="34" charset="-120"/>
              </a:rPr>
              <a:t>110</a:t>
            </a:r>
            <a:r>
              <a:rPr lang="zh-TW" altLang="en-US" sz="5000" spc="300" dirty="0" smtClean="0">
                <a:solidFill>
                  <a:srgbClr val="002060"/>
                </a:solidFill>
                <a:latin typeface="微軟正黑體" panose="020B0604030504040204" pitchFamily="34" charset="-120"/>
                <a:ea typeface="微軟正黑體" panose="020B0604030504040204" pitchFamily="34" charset="-120"/>
              </a:rPr>
              <a:t>年度</a:t>
            </a:r>
            <a:r>
              <a:rPr lang="zh-TW" altLang="en-US" sz="5000" spc="300" dirty="0">
                <a:solidFill>
                  <a:srgbClr val="002060"/>
                </a:solidFill>
                <a:latin typeface="微軟正黑體" panose="020B0604030504040204" pitchFamily="34" charset="-120"/>
                <a:ea typeface="微軟正黑體" panose="020B0604030504040204" pitchFamily="34" charset="-120"/>
              </a:rPr>
              <a:t>智機產業化推動</a:t>
            </a:r>
            <a:r>
              <a:rPr lang="zh-TW" altLang="en-US" sz="5000" spc="300" dirty="0" smtClean="0">
                <a:solidFill>
                  <a:srgbClr val="002060"/>
                </a:solidFill>
                <a:latin typeface="微軟正黑體" panose="020B0604030504040204" pitchFamily="34" charset="-120"/>
                <a:ea typeface="微軟正黑體" panose="020B0604030504040204" pitchFamily="34" charset="-120"/>
              </a:rPr>
              <a:t>計畫</a:t>
            </a:r>
            <a:endParaRPr lang="en-US" sz="5000" kern="0" spc="600" dirty="0">
              <a:solidFill>
                <a:srgbClr val="002060"/>
              </a:solidFill>
              <a:latin typeface="微軟正黑體" panose="020B0604030504040204" pitchFamily="34" charset="-120"/>
              <a:ea typeface="微軟正黑體" panose="020B0604030504040204" pitchFamily="34" charset="-120"/>
            </a:endParaRPr>
          </a:p>
        </p:txBody>
      </p:sp>
      <p:sp>
        <p:nvSpPr>
          <p:cNvPr id="2" name="標題 1"/>
          <p:cNvSpPr txBox="1">
            <a:spLocks noGrp="1"/>
          </p:cNvSpPr>
          <p:nvPr>
            <p:ph type="ctrTitle"/>
          </p:nvPr>
        </p:nvSpPr>
        <p:spPr>
          <a:xfrm>
            <a:off x="1706232" y="2996952"/>
            <a:ext cx="6417213" cy="1224136"/>
          </a:xfrm>
        </p:spPr>
        <p:txBody>
          <a:bodyPr/>
          <a:lstStyle/>
          <a:p>
            <a:pPr lvl="0">
              <a:spcBef>
                <a:spcPts val="1200"/>
              </a:spcBef>
              <a:spcAft>
                <a:spcPts val="1200"/>
              </a:spcAft>
            </a:pPr>
            <a:r>
              <a:rPr lang="zh-TW" altLang="en-US" sz="3200" spc="600" dirty="0" smtClean="0">
                <a:solidFill>
                  <a:srgbClr val="002060"/>
                </a:solidFill>
                <a:latin typeface="微軟正黑體" panose="020B0604030504040204" pitchFamily="34" charset="-120"/>
                <a:ea typeface="微軟正黑體" panose="020B0604030504040204" pitchFamily="34" charset="-120"/>
              </a:rPr>
              <a:t>智慧機</a:t>
            </a:r>
            <a:r>
              <a:rPr lang="zh-TW" altLang="en-US" sz="3200" spc="600" dirty="0">
                <a:solidFill>
                  <a:srgbClr val="002060"/>
                </a:solidFill>
                <a:latin typeface="微軟正黑體" panose="020B0604030504040204" pitchFamily="34" charset="-120"/>
                <a:ea typeface="微軟正黑體" panose="020B0604030504040204" pitchFamily="34" charset="-120"/>
              </a:rPr>
              <a:t>上</a:t>
            </a:r>
            <a:r>
              <a:rPr lang="zh-TW" altLang="en-US" sz="3200" spc="600" dirty="0" smtClean="0">
                <a:solidFill>
                  <a:srgbClr val="002060"/>
                </a:solidFill>
                <a:latin typeface="微軟正黑體" panose="020B0604030504040204" pitchFamily="34" charset="-120"/>
                <a:ea typeface="微軟正黑體" panose="020B0604030504040204" pitchFamily="34" charset="-120"/>
              </a:rPr>
              <a:t>盒</a:t>
            </a:r>
            <a:r>
              <a:rPr lang="en-US" altLang="zh-TW" sz="3200" spc="600" dirty="0" smtClean="0">
                <a:solidFill>
                  <a:srgbClr val="002060"/>
                </a:solidFill>
                <a:latin typeface="微軟正黑體" panose="020B0604030504040204" pitchFamily="34" charset="-120"/>
                <a:ea typeface="微軟正黑體" panose="020B0604030504040204" pitchFamily="34" charset="-120"/>
              </a:rPr>
              <a:t>SMB</a:t>
            </a:r>
            <a:r>
              <a:rPr lang="zh-TW" altLang="en-US" sz="3200" spc="600" dirty="0" smtClean="0">
                <a:solidFill>
                  <a:srgbClr val="002060"/>
                </a:solidFill>
                <a:latin typeface="微軟正黑體" panose="020B0604030504040204" pitchFamily="34" charset="-120"/>
                <a:ea typeface="微軟正黑體" panose="020B0604030504040204" pitchFamily="34" charset="-120"/>
              </a:rPr>
              <a:t>輔導計畫</a:t>
            </a:r>
            <a:r>
              <a:rPr lang="en-US" altLang="zh-TW" sz="3200" spc="600" dirty="0" smtClean="0">
                <a:solidFill>
                  <a:srgbClr val="002060"/>
                </a:solidFill>
                <a:latin typeface="微軟正黑體" panose="020B0604030504040204" pitchFamily="34" charset="-120"/>
                <a:ea typeface="微軟正黑體" panose="020B0604030504040204" pitchFamily="34" charset="-120"/>
              </a:rPr>
              <a:t/>
            </a:r>
            <a:br>
              <a:rPr lang="en-US" altLang="zh-TW" sz="3200" spc="600" dirty="0" smtClean="0">
                <a:solidFill>
                  <a:srgbClr val="002060"/>
                </a:solidFill>
                <a:latin typeface="微軟正黑體" panose="020B0604030504040204" pitchFamily="34" charset="-120"/>
                <a:ea typeface="微軟正黑體" panose="020B0604030504040204" pitchFamily="34" charset="-120"/>
              </a:rPr>
            </a:br>
            <a:r>
              <a:rPr lang="zh-TW" altLang="en-US" sz="3200" spc="600" dirty="0" smtClean="0">
                <a:solidFill>
                  <a:srgbClr val="002060"/>
                </a:solidFill>
                <a:latin typeface="微軟正黑體" panose="020B0604030504040204" pitchFamily="34" charset="-120"/>
                <a:ea typeface="微軟正黑體" panose="020B0604030504040204" pitchFamily="34" charset="-120"/>
              </a:rPr>
              <a:t>簽約管考說明會</a:t>
            </a:r>
            <a:endParaRPr lang="en-US" sz="3200" spc="600" dirty="0">
              <a:solidFill>
                <a:srgbClr val="00206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701605" y="5312661"/>
            <a:ext cx="4570482" cy="872418"/>
          </a:xfrm>
          <a:prstGeom prst="rect">
            <a:avLst/>
          </a:prstGeom>
          <a:noFill/>
        </p:spPr>
        <p:txBody>
          <a:bodyPr wrap="none" rtlCol="0">
            <a:spAutoFit/>
          </a:bodyPr>
          <a:lstStyle/>
          <a:p>
            <a:pPr>
              <a:lnSpc>
                <a:spcPct val="150000"/>
              </a:lnSpc>
            </a:pPr>
            <a:r>
              <a:rPr lang="zh-TW" altLang="en-US" b="1" dirty="0" smtClean="0">
                <a:solidFill>
                  <a:schemeClr val="tx1">
                    <a:lumMod val="65000"/>
                    <a:lumOff val="35000"/>
                  </a:schemeClr>
                </a:solidFill>
                <a:latin typeface="微軟正黑體" pitchFamily="34" charset="-120"/>
                <a:ea typeface="微軟正黑體" pitchFamily="34" charset="-120"/>
              </a:rPr>
              <a:t>主辦單位：經濟部工業局</a:t>
            </a:r>
            <a:r>
              <a:rPr lang="en-US" altLang="zh-TW" b="1" dirty="0" smtClean="0">
                <a:solidFill>
                  <a:schemeClr val="tx1">
                    <a:lumMod val="65000"/>
                    <a:lumOff val="35000"/>
                  </a:schemeClr>
                </a:solidFill>
                <a:latin typeface="微軟正黑體" pitchFamily="34" charset="-120"/>
                <a:ea typeface="微軟正黑體" pitchFamily="34" charset="-120"/>
              </a:rPr>
              <a:t> </a:t>
            </a:r>
          </a:p>
          <a:p>
            <a:pPr>
              <a:lnSpc>
                <a:spcPct val="150000"/>
              </a:lnSpc>
            </a:pPr>
            <a:r>
              <a:rPr lang="zh-TW" altLang="en-US" b="1" dirty="0" smtClean="0">
                <a:solidFill>
                  <a:schemeClr val="tx1">
                    <a:lumMod val="65000"/>
                    <a:lumOff val="35000"/>
                  </a:schemeClr>
                </a:solidFill>
                <a:latin typeface="微軟正黑體" pitchFamily="34" charset="-120"/>
                <a:ea typeface="微軟正黑體" pitchFamily="34" charset="-120"/>
              </a:rPr>
              <a:t>執行單位：財團法人精密機械研究發展中心</a:t>
            </a:r>
            <a:endParaRPr lang="zh-TW" altLang="en-US" b="1" dirty="0">
              <a:solidFill>
                <a:schemeClr val="tx1">
                  <a:lumMod val="65000"/>
                  <a:lumOff val="35000"/>
                </a:schemeClr>
              </a:solidFill>
              <a:latin typeface="微軟正黑體" pitchFamily="34" charset="-120"/>
              <a:ea typeface="微軟正黑體" pitchFamily="34" charset="-120"/>
            </a:endParaRPr>
          </a:p>
        </p:txBody>
      </p:sp>
      <p:grpSp>
        <p:nvGrpSpPr>
          <p:cNvPr id="20" name="群組 19"/>
          <p:cNvGrpSpPr/>
          <p:nvPr/>
        </p:nvGrpSpPr>
        <p:grpSpPr>
          <a:xfrm>
            <a:off x="702370" y="2563433"/>
            <a:ext cx="8568952" cy="418128"/>
            <a:chOff x="702370" y="2563433"/>
            <a:chExt cx="8568952" cy="418128"/>
          </a:xfrm>
        </p:grpSpPr>
        <p:cxnSp>
          <p:nvCxnSpPr>
            <p:cNvPr id="19" name="直線接點 18"/>
            <p:cNvCxnSpPr/>
            <p:nvPr/>
          </p:nvCxnSpPr>
          <p:spPr bwMode="auto">
            <a:xfrm>
              <a:off x="702370" y="2822123"/>
              <a:ext cx="3888432" cy="0"/>
            </a:xfrm>
            <a:prstGeom prst="line">
              <a:avLst/>
            </a:prstGeom>
            <a:ln w="22225" cap="rnd">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4590802" y="2563433"/>
              <a:ext cx="668773" cy="418128"/>
            </a:xfrm>
            <a:prstGeom prst="rect">
              <a:avLst/>
            </a:prstGeom>
            <a:noFill/>
            <a:ln>
              <a:noFill/>
            </a:ln>
          </p:spPr>
          <p:txBody>
            <a:bodyPr wrap="none" rtlCol="0">
              <a:spAutoFit/>
            </a:bodyPr>
            <a:lstStyle/>
            <a:p>
              <a:pPr>
                <a:lnSpc>
                  <a:spcPct val="150000"/>
                </a:lnSpc>
              </a:pPr>
              <a:r>
                <a:rPr lang="en-US" altLang="zh-TW" sz="1600" dirty="0" smtClean="0">
                  <a:solidFill>
                    <a:schemeClr val="bg1">
                      <a:lumMod val="65000"/>
                    </a:schemeClr>
                  </a:solidFill>
                  <a:latin typeface="微軟正黑體" pitchFamily="34" charset="-120"/>
                  <a:ea typeface="微軟正黑體" pitchFamily="34" charset="-120"/>
                  <a:sym typeface="Wingdings 2"/>
                </a:rPr>
                <a:t></a:t>
              </a:r>
              <a:r>
                <a:rPr lang="zh-TW" altLang="en-US" sz="1600" dirty="0" smtClean="0">
                  <a:solidFill>
                    <a:schemeClr val="bg1">
                      <a:lumMod val="65000"/>
                    </a:schemeClr>
                  </a:solidFill>
                  <a:latin typeface="微軟正黑體" pitchFamily="34" charset="-120"/>
                  <a:ea typeface="微軟正黑體" pitchFamily="34" charset="-120"/>
                  <a:sym typeface="Wingdings 2"/>
                </a:rPr>
                <a:t></a:t>
              </a:r>
              <a:r>
                <a:rPr lang="en-US" altLang="zh-TW" sz="1600" dirty="0" smtClean="0">
                  <a:solidFill>
                    <a:schemeClr val="bg1">
                      <a:lumMod val="65000"/>
                    </a:schemeClr>
                  </a:solidFill>
                  <a:latin typeface="微軟正黑體" pitchFamily="34" charset="-120"/>
                  <a:ea typeface="微軟正黑體" pitchFamily="34" charset="-120"/>
                  <a:sym typeface="Wingdings 2"/>
                </a:rPr>
                <a:t></a:t>
              </a:r>
              <a:endParaRPr lang="zh-TW" altLang="en-US" sz="1600" dirty="0">
                <a:solidFill>
                  <a:schemeClr val="bg1">
                    <a:lumMod val="65000"/>
                  </a:schemeClr>
                </a:solidFill>
                <a:latin typeface="微軟正黑體" pitchFamily="34" charset="-120"/>
                <a:ea typeface="微軟正黑體" pitchFamily="34" charset="-120"/>
              </a:endParaRPr>
            </a:p>
          </p:txBody>
        </p:sp>
        <p:cxnSp>
          <p:nvCxnSpPr>
            <p:cNvPr id="15" name="直線接點 14"/>
            <p:cNvCxnSpPr/>
            <p:nvPr/>
          </p:nvCxnSpPr>
          <p:spPr bwMode="auto">
            <a:xfrm>
              <a:off x="5238874" y="2822123"/>
              <a:ext cx="4032448" cy="0"/>
            </a:xfrm>
            <a:prstGeom prst="line">
              <a:avLst/>
            </a:prstGeom>
            <a:ln w="22225" cap="rnd">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8867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(6/14)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a:t>
            </a:r>
            <a:r>
              <a:rPr lang="en-US" altLang="zh-TW" sz="2200" b="1" spc="600" dirty="0">
                <a:latin typeface="微軟正黑體" panose="020B0604030504040204" pitchFamily="34" charset="-120"/>
                <a:ea typeface="微軟正黑體" panose="020B0604030504040204" pitchFamily="34" charset="-120"/>
              </a:rPr>
              <a:t>3</a:t>
            </a:r>
            <a:r>
              <a:rPr lang="en-US" altLang="zh-TW" sz="2200" b="1" spc="600" dirty="0" smtClean="0">
                <a:latin typeface="微軟正黑體" panose="020B0604030504040204" pitchFamily="34" charset="-120"/>
                <a:ea typeface="微軟正黑體" panose="020B0604030504040204" pitchFamily="34" charset="-120"/>
              </a:rPr>
              <a:t>/3)</a:t>
            </a:r>
            <a:endParaRPr lang="zh-TW" altLang="en-US" sz="2200" b="1" spc="600" dirty="0">
              <a:latin typeface="微軟正黑體" panose="020B0604030504040204" pitchFamily="34" charset="-120"/>
              <a:ea typeface="微軟正黑體" panose="020B0604030504040204" pitchFamily="34" charset="-12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15" y="1484784"/>
            <a:ext cx="455451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11414" y="2276871"/>
            <a:ext cx="4263363"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11415" y="1695831"/>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範例</a:t>
            </a:r>
          </a:p>
        </p:txBody>
      </p:sp>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842" y="1484784"/>
            <a:ext cx="4752528" cy="61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5195424" y="1791772"/>
            <a:ext cx="4507946"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094858" y="1212621"/>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76516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647" y="971075"/>
            <a:ext cx="4124994" cy="552976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326" y="1124744"/>
            <a:ext cx="1016000"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五</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、膠裝方式</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(7/14)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82098" y="1577432"/>
            <a:ext cx="3528392" cy="1938992"/>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通知簽約後</a:t>
            </a:r>
            <a:r>
              <a:rPr lang="zh-TW" altLang="en-US" sz="1600" spc="300" dirty="0" smtClean="0">
                <a:latin typeface="Arial" panose="020B0604020202020204" pitchFamily="34" charset="0"/>
                <a:ea typeface="微軟正黑體" panose="020B0604030504040204" pitchFamily="34" charset="-120"/>
                <a:cs typeface="Arial" panose="020B0604020202020204" pitchFamily="34" charset="0"/>
              </a:rPr>
              <a:t>，簽約計畫</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完成最終版</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請以</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膠裝方式成</a:t>
            </a:r>
            <a:r>
              <a:rPr lang="zh-TW" altLang="en-US" sz="1600" spc="300" dirty="0" smtClean="0">
                <a:latin typeface="Arial" panose="020B0604020202020204" pitchFamily="34" charset="0"/>
                <a:ea typeface="微軟正黑體" panose="020B0604030504040204" pitchFamily="34" charset="-120"/>
                <a:cs typeface="Arial" panose="020B0604020202020204" pitchFamily="34" charset="0"/>
              </a:rPr>
              <a:t>書</a:t>
            </a:r>
            <a:r>
              <a:rPr lang="en-US" altLang="zh-TW" sz="1600" spc="3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smtClean="0">
                <a:latin typeface="Arial" panose="020B0604020202020204" pitchFamily="34" charset="0"/>
                <a:ea typeface="微軟正黑體" panose="020B0604030504040204" pitchFamily="34" charset="-120"/>
                <a:cs typeface="Arial" panose="020B0604020202020204" pitchFamily="34" charset="0"/>
              </a:rPr>
              <a:t>切勿上膜</a:t>
            </a:r>
            <a:r>
              <a:rPr lang="en-US" altLang="zh-TW" sz="1600" spc="3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smtClean="0">
                <a:latin typeface="Arial" panose="020B0604020202020204" pitchFamily="34" charset="0"/>
                <a:ea typeface="微軟正黑體" panose="020B0604030504040204" pitchFamily="34" charset="-120"/>
                <a:cs typeface="Arial" panose="020B0604020202020204" pitchFamily="34" charset="0"/>
              </a:rPr>
              <a:t>，封面及封底為</a:t>
            </a:r>
            <a:endParaRPr lang="en-US" altLang="zh-TW" sz="1600" spc="300" dirty="0" smtClean="0">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橘</a:t>
            </a:r>
            <a:r>
              <a:rPr lang="zh-TW" altLang="en-US"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色</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2021)</a:t>
            </a:r>
            <a:r>
              <a:rPr lang="en-US" altLang="zh-TW" sz="1600" spc="300" dirty="0" smtClean="0">
                <a:latin typeface="Arial" panose="020B0604020202020204" pitchFamily="34" charset="0"/>
                <a:ea typeface="微軟正黑體" panose="020B0604030504040204" pitchFamily="34" charset="-120"/>
                <a:cs typeface="Arial" panose="020B0604020202020204" pitchFamily="34" charset="0"/>
              </a:rPr>
              <a:t/>
            </a:r>
            <a:br>
              <a:rPr lang="en-US" altLang="zh-TW" sz="1600" spc="300" dirty="0" smtClean="0">
                <a:latin typeface="Arial" panose="020B0604020202020204" pitchFamily="34" charset="0"/>
                <a:ea typeface="微軟正黑體" panose="020B0604030504040204" pitchFamily="34" charset="-120"/>
                <a:cs typeface="Arial" panose="020B0604020202020204" pitchFamily="34" charset="0"/>
              </a:rPr>
            </a:br>
            <a:endParaRPr lang="zh-TW" altLang="en-US" sz="1600" spc="300" dirty="0">
              <a:latin typeface="Arial" panose="020B0604020202020204" pitchFamily="34" charset="0"/>
              <a:ea typeface="微軟正黑體" panose="020B0604030504040204" pitchFamily="34" charset="-120"/>
              <a:cs typeface="Arial" panose="020B0604020202020204" pitchFamily="34" charset="0"/>
            </a:endParaRPr>
          </a:p>
        </p:txBody>
      </p:sp>
      <p:sp>
        <p:nvSpPr>
          <p:cNvPr id="19" name="文字方塊 18"/>
          <p:cNvSpPr txBox="1"/>
          <p:nvPr/>
        </p:nvSpPr>
        <p:spPr>
          <a:xfrm>
            <a:off x="5523507" y="2492896"/>
            <a:ext cx="1656184" cy="2308324"/>
          </a:xfrm>
          <a:prstGeom prst="rect">
            <a:avLst/>
          </a:prstGeom>
          <a:noFill/>
        </p:spPr>
        <p:txBody>
          <a:bodyPr wrap="square" rtlCol="0">
            <a:spAutoFit/>
          </a:bodyPr>
          <a:lstStyle/>
          <a:p>
            <a:pPr>
              <a:lnSpc>
                <a:spcPct val="150000"/>
              </a:lnSpc>
            </a:pPr>
            <a:r>
              <a:rPr lang="zh-TW" altLang="en-US" sz="1600" spc="300" dirty="0" smtClean="0">
                <a:latin typeface="Arial" panose="020B0604020202020204" pitchFamily="34" charset="0"/>
                <a:ea typeface="微軟正黑體" panose="020B0604030504040204" pitchFamily="34" charset="-120"/>
                <a:cs typeface="Arial" panose="020B0604020202020204" pitchFamily="34" charset="0"/>
              </a:rPr>
              <a:t>書背</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側邊</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smtClean="0">
                <a:latin typeface="Arial" panose="020B0604020202020204" pitchFamily="34" charset="0"/>
                <a:ea typeface="微軟正黑體" panose="020B0604030504040204" pitchFamily="34" charset="-120"/>
                <a:cs typeface="Arial" panose="020B0604020202020204" pitchFamily="34" charset="0"/>
              </a:rPr>
              <a:t>格式請以原格式印於書背上，並將簽約計畫書中</a:t>
            </a:r>
            <a:r>
              <a:rPr lang="zh-TW" altLang="en-US"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a:t>
            </a: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頁</a:t>
            </a:r>
            <a:r>
              <a:rPr lang="zh-TW" altLang="en-US"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刪除</a:t>
            </a:r>
            <a:r>
              <a:rPr lang="en-US" altLang="zh-TW"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於膠裝時</a:t>
            </a:r>
            <a:r>
              <a:rPr lang="en-US" altLang="zh-TW"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 name="矩形 3"/>
          <p:cNvSpPr/>
          <p:nvPr/>
        </p:nvSpPr>
        <p:spPr>
          <a:xfrm>
            <a:off x="7471122" y="1422431"/>
            <a:ext cx="432048" cy="507841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flipH="1">
            <a:off x="5270886" y="5157192"/>
            <a:ext cx="2200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2730370" y="3860062"/>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971482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、用印方式</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(8/14)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14338" name="Picture 2" descr="C:\Users\e1230\Desktop\SMB用\1145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22" t="11463" b="14968"/>
          <a:stretch/>
        </p:blipFill>
        <p:spPr bwMode="auto">
          <a:xfrm rot="10800000">
            <a:off x="626953" y="1549221"/>
            <a:ext cx="2374409" cy="2383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8" name="群組 17"/>
          <p:cNvGrpSpPr/>
          <p:nvPr/>
        </p:nvGrpSpPr>
        <p:grpSpPr>
          <a:xfrm>
            <a:off x="3726706" y="1436109"/>
            <a:ext cx="5688632" cy="5161243"/>
            <a:chOff x="3519050" y="1436109"/>
            <a:chExt cx="5688632" cy="5161243"/>
          </a:xfrm>
        </p:grpSpPr>
        <p:sp>
          <p:nvSpPr>
            <p:cNvPr id="6" name="文字方塊 5"/>
            <p:cNvSpPr txBox="1"/>
            <p:nvPr/>
          </p:nvSpPr>
          <p:spPr>
            <a:xfrm>
              <a:off x="4455154" y="1436109"/>
              <a:ext cx="4752528" cy="1292662"/>
            </a:xfrm>
            <a:prstGeom prst="rect">
              <a:avLst/>
            </a:prstGeom>
            <a:noFill/>
          </p:spPr>
          <p:txBody>
            <a:bodyPr wrap="square" rtlCol="0">
              <a:spAutoFit/>
            </a:bodyPr>
            <a:lstStyle/>
            <a:p>
              <a:pPr>
                <a:lnSpc>
                  <a:spcPct val="150000"/>
                </a:lnSpc>
              </a:pPr>
              <a:r>
                <a:rPr lang="zh-TW" altLang="en-US" sz="1600" b="1" spc="300" dirty="0" smtClean="0">
                  <a:solidFill>
                    <a:srgbClr val="FF0000"/>
                  </a:solidFill>
                  <a:latin typeface="微軟正黑體" panose="020B0604030504040204" pitchFamily="34" charset="-120"/>
                  <a:ea typeface="微軟正黑體" panose="020B0604030504040204" pitchFamily="34" charset="-120"/>
                </a:rPr>
                <a:t>契約書</a:t>
              </a:r>
              <a:r>
                <a:rPr lang="zh-TW" altLang="en-US" sz="1600" spc="300" dirty="0" smtClean="0">
                  <a:latin typeface="微軟正黑體" panose="020B0604030504040204" pitchFamily="34" charset="-120"/>
                  <a:ea typeface="微軟正黑體" panose="020B0604030504040204" pitchFamily="34" charset="-120"/>
                </a:rPr>
                <a:t>最後一頁乙方立約人處加蓋</a:t>
              </a:r>
              <a:endParaRPr lang="en-US" altLang="zh-TW" sz="1600" spc="300" dirty="0" smtClean="0">
                <a:latin typeface="微軟正黑體" panose="020B0604030504040204" pitchFamily="34" charset="-120"/>
                <a:ea typeface="微軟正黑體" panose="020B0604030504040204" pitchFamily="34" charset="-120"/>
              </a:endParaRPr>
            </a:p>
            <a:p>
              <a:pPr>
                <a:lnSpc>
                  <a:spcPct val="150000"/>
                </a:lnSpc>
              </a:pPr>
              <a:r>
                <a:rPr lang="en-US" altLang="zh-TW" sz="1600" spc="300" dirty="0" smtClean="0">
                  <a:latin typeface="微軟正黑體" panose="020B0604030504040204" pitchFamily="34" charset="-120"/>
                  <a:ea typeface="微軟正黑體" panose="020B0604030504040204" pitchFamily="34" charset="-120"/>
                </a:rPr>
                <a:t>1.</a:t>
              </a:r>
              <a:r>
                <a:rPr lang="zh-TW" altLang="en-US" sz="1600" spc="300" dirty="0" smtClean="0">
                  <a:latin typeface="微軟正黑體" panose="020B0604030504040204" pitchFamily="34" charset="-120"/>
                  <a:ea typeface="微軟正黑體" panose="020B0604030504040204" pitchFamily="34" charset="-120"/>
                </a:rPr>
                <a:t>公司章</a:t>
              </a:r>
              <a:r>
                <a:rPr lang="en-US" altLang="zh-TW" sz="1600" spc="300" dirty="0" smtClean="0">
                  <a:latin typeface="微軟正黑體" panose="020B0604030504040204" pitchFamily="34" charset="-120"/>
                  <a:ea typeface="微軟正黑體" panose="020B0604030504040204" pitchFamily="34" charset="-120"/>
                </a:rPr>
                <a:t>(</a:t>
              </a:r>
              <a:r>
                <a:rPr lang="zh-TW" altLang="en-US" sz="1600" spc="300" dirty="0" smtClean="0">
                  <a:latin typeface="微軟正黑體" panose="020B0604030504040204" pitchFamily="34" charset="-120"/>
                  <a:ea typeface="微軟正黑體" panose="020B0604030504040204" pitchFamily="34" charset="-120"/>
                </a:rPr>
                <a:t>大章</a:t>
              </a:r>
              <a:r>
                <a:rPr lang="en-US" altLang="zh-TW" sz="1600" spc="300" dirty="0" smtClean="0">
                  <a:latin typeface="微軟正黑體" panose="020B0604030504040204" pitchFamily="34" charset="-120"/>
                  <a:ea typeface="微軟正黑體" panose="020B0604030504040204" pitchFamily="34" charset="-120"/>
                </a:rPr>
                <a:t>)</a:t>
              </a:r>
              <a:r>
                <a:rPr lang="zh-TW" altLang="en-US" sz="1600" spc="300" dirty="0" smtClean="0">
                  <a:latin typeface="微軟正黑體" panose="020B0604030504040204" pitchFamily="34" charset="-120"/>
                  <a:ea typeface="微軟正黑體" panose="020B0604030504040204" pitchFamily="34" charset="-120"/>
                </a:rPr>
                <a:t>  及</a:t>
              </a:r>
              <a:endParaRPr lang="en-US" altLang="zh-TW" sz="1600" spc="300" dirty="0" smtClean="0">
                <a:latin typeface="微軟正黑體" panose="020B0604030504040204" pitchFamily="34" charset="-120"/>
                <a:ea typeface="微軟正黑體" panose="020B0604030504040204" pitchFamily="34" charset="-120"/>
              </a:endParaRPr>
            </a:p>
            <a:p>
              <a:pPr>
                <a:lnSpc>
                  <a:spcPct val="150000"/>
                </a:lnSpc>
              </a:pPr>
              <a:r>
                <a:rPr lang="en-US" altLang="zh-TW" sz="1600" spc="300" dirty="0" smtClean="0">
                  <a:latin typeface="微軟正黑體" panose="020B0604030504040204" pitchFamily="34" charset="-120"/>
                  <a:ea typeface="微軟正黑體" panose="020B0604030504040204" pitchFamily="34" charset="-120"/>
                </a:rPr>
                <a:t>2.</a:t>
              </a:r>
              <a:r>
                <a:rPr lang="zh-TW" altLang="en-US" sz="1600" spc="300" dirty="0" smtClean="0">
                  <a:latin typeface="微軟正黑體" panose="020B0604030504040204" pitchFamily="34" charset="-120"/>
                  <a:ea typeface="微軟正黑體" panose="020B0604030504040204" pitchFamily="34" charset="-120"/>
                </a:rPr>
                <a:t>代表人</a:t>
              </a:r>
              <a:r>
                <a:rPr lang="en-US" altLang="zh-TW" sz="1600" spc="300" dirty="0" smtClean="0">
                  <a:solidFill>
                    <a:srgbClr val="FF0000"/>
                  </a:solidFill>
                  <a:latin typeface="微軟正黑體" panose="020B0604030504040204" pitchFamily="34" charset="-120"/>
                  <a:ea typeface="微軟正黑體" panose="020B0604030504040204" pitchFamily="34" charset="-120"/>
                </a:rPr>
                <a:t>(</a:t>
              </a:r>
              <a:r>
                <a:rPr lang="zh-TW" altLang="en-US" sz="1600" spc="300" dirty="0" smtClean="0">
                  <a:solidFill>
                    <a:srgbClr val="FF0000"/>
                  </a:solidFill>
                  <a:latin typeface="微軟正黑體" panose="020B0604030504040204" pitchFamily="34" charset="-120"/>
                  <a:ea typeface="微軟正黑體" panose="020B0604030504040204" pitchFamily="34" charset="-120"/>
                </a:rPr>
                <a:t>負責人</a:t>
              </a:r>
              <a:r>
                <a:rPr lang="en-US" altLang="zh-TW" sz="1600" spc="300" dirty="0" smtClean="0">
                  <a:solidFill>
                    <a:srgbClr val="FF0000"/>
                  </a:solidFill>
                  <a:latin typeface="微軟正黑體" panose="020B0604030504040204" pitchFamily="34" charset="-120"/>
                  <a:ea typeface="微軟正黑體" panose="020B0604030504040204" pitchFamily="34" charset="-120"/>
                </a:rPr>
                <a:t>)</a:t>
              </a:r>
              <a:r>
                <a:rPr lang="zh-TW" altLang="en-US" sz="1600" spc="300" dirty="0" smtClean="0">
                  <a:latin typeface="微軟正黑體" panose="020B0604030504040204" pitchFamily="34" charset="-120"/>
                  <a:ea typeface="微軟正黑體" panose="020B0604030504040204" pitchFamily="34" charset="-120"/>
                </a:rPr>
                <a:t>章</a:t>
              </a:r>
              <a:r>
                <a:rPr lang="en-US" altLang="zh-TW" sz="1600" spc="300" dirty="0" smtClean="0">
                  <a:latin typeface="微軟正黑體" panose="020B0604030504040204" pitchFamily="34" charset="-120"/>
                  <a:ea typeface="微軟正黑體" panose="020B0604030504040204" pitchFamily="34" charset="-120"/>
                </a:rPr>
                <a:t>(</a:t>
              </a:r>
              <a:r>
                <a:rPr lang="zh-TW" altLang="en-US" sz="1600" spc="300" dirty="0" smtClean="0">
                  <a:latin typeface="微軟正黑體" panose="020B0604030504040204" pitchFamily="34" charset="-120"/>
                  <a:ea typeface="微軟正黑體" panose="020B0604030504040204" pitchFamily="34" charset="-120"/>
                </a:rPr>
                <a:t>小章</a:t>
              </a:r>
              <a:r>
                <a:rPr lang="en-US" altLang="zh-TW" sz="1600" spc="300" dirty="0" smtClean="0">
                  <a:latin typeface="微軟正黑體" panose="020B0604030504040204" pitchFamily="34" charset="-120"/>
                  <a:ea typeface="微軟正黑體" panose="020B0604030504040204" pitchFamily="34" charset="-120"/>
                </a:rPr>
                <a:t>)</a:t>
              </a:r>
              <a:r>
                <a:rPr lang="zh-TW" altLang="en-US" sz="1600" spc="300" dirty="0" smtClean="0">
                  <a:latin typeface="微軟正黑體" panose="020B0604030504040204" pitchFamily="34" charset="-120"/>
                  <a:ea typeface="微軟正黑體" panose="020B0604030504040204" pitchFamily="34" charset="-120"/>
                </a:rPr>
                <a:t>，</a:t>
              </a:r>
              <a:r>
                <a:rPr lang="zh-TW" altLang="en-US" sz="2000" b="1" spc="300" dirty="0" smtClean="0">
                  <a:solidFill>
                    <a:srgbClr val="FF0000"/>
                  </a:solidFill>
                  <a:latin typeface="微軟正黑體" panose="020B0604030504040204" pitchFamily="34" charset="-120"/>
                  <a:ea typeface="微軟正黑體" panose="020B0604030504040204" pitchFamily="34" charset="-120"/>
                </a:rPr>
                <a:t>非公司小章</a:t>
              </a:r>
              <a:r>
                <a:rPr lang="en-US" altLang="zh-TW" sz="2000" b="1" spc="300" dirty="0" smtClean="0">
                  <a:solidFill>
                    <a:srgbClr val="FF0000"/>
                  </a:solidFill>
                  <a:latin typeface="微軟正黑體" panose="020B0604030504040204" pitchFamily="34" charset="-120"/>
                  <a:ea typeface="微軟正黑體" panose="020B0604030504040204" pitchFamily="34" charset="-120"/>
                </a:rPr>
                <a:t>!</a:t>
              </a:r>
            </a:p>
          </p:txBody>
        </p:sp>
        <p:pic>
          <p:nvPicPr>
            <p:cNvPr id="14339" name="Picture 3" descr="C:\Users\e1230\Desktop\SMB用\b78ca778247e34de9a51caf9ee595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050" y="3185365"/>
              <a:ext cx="5544478" cy="3411987"/>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5" cstate="print">
              <a:extLst>
                <a:ext uri="{28A0092B-C50C-407E-A947-70E740481C1C}">
                  <a14:useLocalDpi xmlns:a14="http://schemas.microsoft.com/office/drawing/2010/main" val="0"/>
                </a:ext>
              </a:extLst>
            </a:blip>
            <a:srcRect l="10925" t="20575" r="13750" b="17631"/>
            <a:stretch/>
          </p:blipFill>
          <p:spPr>
            <a:xfrm rot="21131392">
              <a:off x="6463010" y="3771443"/>
              <a:ext cx="1944216" cy="2127612"/>
            </a:xfrm>
            <a:prstGeom prst="rect">
              <a:avLst/>
            </a:prstGeom>
          </p:spPr>
        </p:pic>
        <p:cxnSp>
          <p:nvCxnSpPr>
            <p:cNvPr id="16" name="直線單箭頭接點 15"/>
            <p:cNvCxnSpPr/>
            <p:nvPr/>
          </p:nvCxnSpPr>
          <p:spPr>
            <a:xfrm>
              <a:off x="6471378" y="2591169"/>
              <a:ext cx="864096" cy="1058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0" name="直線單箭頭接點 19"/>
          <p:cNvCxnSpPr/>
          <p:nvPr/>
        </p:nvCxnSpPr>
        <p:spPr>
          <a:xfrm>
            <a:off x="3078634" y="4084643"/>
            <a:ext cx="648072" cy="84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74223" y="5343912"/>
            <a:ext cx="1904565" cy="1061829"/>
          </a:xfrm>
          <a:prstGeom prst="rect">
            <a:avLst/>
          </a:prstGeom>
        </p:spPr>
        <p:txBody>
          <a:bodyPr wrap="square">
            <a:spAutoFit/>
          </a:bodyPr>
          <a:lstStyle/>
          <a:p>
            <a:pP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A4</a:t>
            </a:r>
            <a:r>
              <a:rPr lang="zh-TW" altLang="en-US" sz="1400" spc="300" dirty="0" smtClean="0">
                <a:latin typeface="微軟正黑體" panose="020B0604030504040204" pitchFamily="34" charset="-120"/>
                <a:ea typeface="微軟正黑體" panose="020B0604030504040204" pitchFamily="34" charset="-120"/>
              </a:rPr>
              <a:t>膠裝勿上膜</a:t>
            </a:r>
            <a:endParaRPr lang="en-US" altLang="zh-TW" sz="1400" spc="300" dirty="0" smtClean="0">
              <a:latin typeface="微軟正黑體" panose="020B0604030504040204" pitchFamily="34" charset="-120"/>
              <a:ea typeface="微軟正黑體" panose="020B0604030504040204" pitchFamily="34" charset="-120"/>
            </a:endParaRPr>
          </a:p>
          <a:p>
            <a:pPr>
              <a:lnSpc>
                <a:spcPct val="150000"/>
              </a:lnSpc>
            </a:pPr>
            <a:r>
              <a:rPr lang="zh-TW" altLang="en-US" sz="1400" spc="300" dirty="0" smtClean="0">
                <a:latin typeface="微軟正黑體" panose="020B0604030504040204" pitchFamily="34" charset="-120"/>
                <a:ea typeface="微軟正黑體" panose="020B0604030504040204" pitchFamily="34" charset="-120"/>
              </a:rPr>
              <a:t>封面及封底</a:t>
            </a:r>
            <a:endParaRPr lang="en-US" altLang="zh-TW" sz="1400" spc="300" dirty="0" smtClean="0">
              <a:latin typeface="微軟正黑體" panose="020B0604030504040204" pitchFamily="34" charset="-120"/>
              <a:ea typeface="微軟正黑體" panose="020B0604030504040204" pitchFamily="34" charset="-120"/>
            </a:endParaRPr>
          </a:p>
          <a:p>
            <a:pPr>
              <a:lnSpc>
                <a:spcPct val="150000"/>
              </a:lnSpc>
            </a:pPr>
            <a:r>
              <a:rPr lang="zh-TW" altLang="en-US" sz="1400" spc="300" dirty="0" smtClean="0">
                <a:latin typeface="微軟正黑體" panose="020B0604030504040204" pitchFamily="34" charset="-120"/>
                <a:ea typeface="微軟正黑體" panose="020B0604030504040204" pitchFamily="34" charset="-120"/>
              </a:rPr>
              <a:t>為</a:t>
            </a:r>
            <a:r>
              <a:rPr lang="zh-TW" altLang="en-US" sz="1400" spc="300" dirty="0">
                <a:latin typeface="微軟正黑體" panose="020B0604030504040204" pitchFamily="34" charset="-120"/>
                <a:ea typeface="微軟正黑體" panose="020B0604030504040204" pitchFamily="34" charset="-120"/>
              </a:rPr>
              <a:t>橘</a:t>
            </a:r>
            <a:r>
              <a:rPr lang="zh-TW" altLang="en-US" sz="1400" spc="300" dirty="0" smtClean="0">
                <a:latin typeface="微軟正黑體" panose="020B0604030504040204" pitchFamily="34" charset="-120"/>
                <a:ea typeface="微軟正黑體" panose="020B0604030504040204" pitchFamily="34" charset="-120"/>
              </a:rPr>
              <a:t>色</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2021)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p:txBody>
      </p:sp>
      <p:grpSp>
        <p:nvGrpSpPr>
          <p:cNvPr id="22" name="群組 21"/>
          <p:cNvGrpSpPr/>
          <p:nvPr/>
        </p:nvGrpSpPr>
        <p:grpSpPr>
          <a:xfrm>
            <a:off x="265179" y="5473533"/>
            <a:ext cx="667535" cy="702797"/>
            <a:chOff x="704895" y="4324333"/>
            <a:chExt cx="720279" cy="758326"/>
          </a:xfrm>
        </p:grpSpPr>
        <p:sp>
          <p:nvSpPr>
            <p:cNvPr id="23" name="橢圓 22"/>
            <p:cNvSpPr/>
            <p:nvPr/>
          </p:nvSpPr>
          <p:spPr>
            <a:xfrm>
              <a:off x="707619" y="4324333"/>
              <a:ext cx="717555" cy="717555"/>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704895" y="4365104"/>
              <a:ext cx="717555" cy="717555"/>
              <a:chOff x="1466155" y="5155833"/>
              <a:chExt cx="846840" cy="846840"/>
            </a:xfrm>
            <a:noFill/>
          </p:grpSpPr>
          <p:sp>
            <p:nvSpPr>
              <p:cNvPr id="25" name="橢圓 24"/>
              <p:cNvSpPr/>
              <p:nvPr/>
            </p:nvSpPr>
            <p:spPr>
              <a:xfrm>
                <a:off x="1466155" y="5155833"/>
                <a:ext cx="846840" cy="84684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9" name="矩形 28"/>
              <p:cNvSpPr/>
              <p:nvPr/>
            </p:nvSpPr>
            <p:spPr>
              <a:xfrm>
                <a:off x="1538163" y="5371504"/>
                <a:ext cx="757731" cy="349389"/>
              </a:xfrm>
              <a:prstGeom prst="rect">
                <a:avLst/>
              </a:prstGeom>
              <a:grpFill/>
            </p:spPr>
            <p:txBody>
              <a:bodyPr wrap="none">
                <a:spAutoFit/>
              </a:bodyPr>
              <a:lstStyle/>
              <a:p>
                <a:pPr>
                  <a:lnSpc>
                    <a:spcPct val="150000"/>
                  </a:lnSpc>
                </a:pPr>
                <a:r>
                  <a:rPr lang="en-US" altLang="zh-TW" sz="900" spc="300" dirty="0" smtClean="0">
                    <a:latin typeface="Arial" panose="020B0604020202020204" pitchFamily="34" charset="0"/>
                    <a:ea typeface="微軟正黑體" panose="020B0604030504040204" pitchFamily="34" charset="-120"/>
                    <a:cs typeface="Arial" panose="020B0604020202020204" pitchFamily="34" charset="0"/>
                  </a:rPr>
                  <a:t>#252</a:t>
                </a:r>
                <a:endParaRPr lang="zh-TW" altLang="en-US" sz="900" spc="300" dirty="0">
                  <a:latin typeface="Arial" panose="020B0604020202020204" pitchFamily="34" charset="0"/>
                  <a:ea typeface="微軟正黑體" panose="020B0604030504040204" pitchFamily="34" charset="-120"/>
                  <a:cs typeface="Arial" panose="020B0604020202020204" pitchFamily="34" charset="0"/>
                </a:endParaRPr>
              </a:p>
            </p:txBody>
          </p:sp>
        </p:grpSp>
      </p:grpSp>
      <p:sp>
        <p:nvSpPr>
          <p:cNvPr id="30" name="文字方塊 29"/>
          <p:cNvSpPr txBox="1"/>
          <p:nvPr/>
        </p:nvSpPr>
        <p:spPr>
          <a:xfrm>
            <a:off x="6679034" y="3251386"/>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範例</a:t>
            </a:r>
          </a:p>
        </p:txBody>
      </p:sp>
      <p:cxnSp>
        <p:nvCxnSpPr>
          <p:cNvPr id="19" name="直線單箭頭接點 18"/>
          <p:cNvCxnSpPr/>
          <p:nvPr/>
        </p:nvCxnSpPr>
        <p:spPr>
          <a:xfrm flipV="1">
            <a:off x="2470536" y="5777729"/>
            <a:ext cx="1184162" cy="56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58354" y="892387"/>
            <a:ext cx="1229824"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5158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(9/14)</a:t>
            </a:r>
          </a:p>
        </p:txBody>
      </p:sp>
      <p:pic>
        <p:nvPicPr>
          <p:cNvPr id="4" name="圖片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3321" b="10358"/>
          <a:stretch/>
        </p:blipFill>
        <p:spPr>
          <a:xfrm rot="5400000">
            <a:off x="1004631" y="2244771"/>
            <a:ext cx="3554068" cy="3618271"/>
          </a:xfrm>
          <a:prstGeom prst="ellipse">
            <a:avLst/>
          </a:prstGeom>
          <a:ln>
            <a:noFill/>
          </a:ln>
          <a:effectLst>
            <a:softEdge rad="112500"/>
          </a:effectLst>
        </p:spPr>
      </p:pic>
      <p:sp>
        <p:nvSpPr>
          <p:cNvPr id="5" name="文字方塊 4"/>
          <p:cNvSpPr txBox="1"/>
          <p:nvPr/>
        </p:nvSpPr>
        <p:spPr>
          <a:xfrm>
            <a:off x="880568" y="1323274"/>
            <a:ext cx="9148658" cy="769441"/>
          </a:xfrm>
          <a:prstGeom prst="rect">
            <a:avLst/>
          </a:prstGeom>
          <a:noFill/>
        </p:spPr>
        <p:txBody>
          <a:bodyPr wrap="none" rtlCol="0">
            <a:spAutoFit/>
          </a:bodyPr>
          <a:lstStyle/>
          <a:p>
            <a:r>
              <a:rPr lang="zh-TW" altLang="en-US" sz="2200" b="1" spc="600" dirty="0" smtClean="0">
                <a:latin typeface="微軟正黑體" panose="020B0604030504040204" pitchFamily="34" charset="-120"/>
                <a:ea typeface="微軟正黑體" panose="020B0604030504040204" pitchFamily="34" charset="-120"/>
              </a:rPr>
              <a:t>整</a:t>
            </a:r>
            <a:r>
              <a:rPr lang="zh-TW" altLang="en-US" sz="2200" b="1" spc="600" dirty="0">
                <a:latin typeface="微軟正黑體" panose="020B0604030504040204" pitchFamily="34" charset="-120"/>
                <a:ea typeface="微軟正黑體" panose="020B0604030504040204" pitchFamily="34" charset="-120"/>
              </a:rPr>
              <a:t>本計畫</a:t>
            </a:r>
            <a:r>
              <a:rPr lang="zh-TW" altLang="en-US" sz="2200" b="1" spc="600" dirty="0" smtClean="0">
                <a:latin typeface="微軟正黑體" panose="020B0604030504040204" pitchFamily="34" charset="-120"/>
                <a:ea typeface="微軟正黑體" panose="020B0604030504040204" pitchFamily="34" charset="-120"/>
              </a:rPr>
              <a:t>書</a:t>
            </a:r>
            <a:r>
              <a:rPr lang="en-US" altLang="zh-TW" sz="2200" b="1" spc="600" dirty="0" smtClean="0">
                <a:latin typeface="微軟正黑體" panose="020B0604030504040204" pitchFamily="34" charset="-120"/>
                <a:ea typeface="微軟正黑體" panose="020B0604030504040204" pitchFamily="34" charset="-120"/>
              </a:rPr>
              <a:t>(</a:t>
            </a:r>
            <a:r>
              <a:rPr lang="zh-TW" altLang="en-US" sz="2200" b="1" spc="600" dirty="0" smtClean="0">
                <a:latin typeface="微軟正黑體" panose="020B0604030504040204" pitchFamily="34" charset="-120"/>
                <a:ea typeface="微軟正黑體" panose="020B0604030504040204" pitchFamily="34" charset="-120"/>
              </a:rPr>
              <a:t>內含契約書</a:t>
            </a:r>
            <a:r>
              <a:rPr lang="en-US" altLang="zh-TW" sz="2200" b="1" spc="600" dirty="0" smtClean="0">
                <a:latin typeface="微軟正黑體" panose="020B0604030504040204" pitchFamily="34" charset="-120"/>
                <a:ea typeface="微軟正黑體" panose="020B0604030504040204" pitchFamily="34" charset="-120"/>
              </a:rPr>
              <a:t>)</a:t>
            </a:r>
            <a:r>
              <a:rPr lang="zh-TW" altLang="en-US" sz="2200" b="1" spc="600" dirty="0" smtClean="0">
                <a:latin typeface="微軟正黑體" panose="020B0604030504040204" pitchFamily="34" charset="-120"/>
                <a:ea typeface="微軟正黑體" panose="020B0604030504040204" pitchFamily="34" charset="-120"/>
              </a:rPr>
              <a:t>側</a:t>
            </a:r>
            <a:r>
              <a:rPr lang="zh-TW" altLang="en-US" sz="2200" b="1" spc="600" dirty="0">
                <a:latin typeface="微軟正黑體" panose="020B0604030504040204" pitchFamily="34" charset="-120"/>
                <a:ea typeface="微軟正黑體" panose="020B0604030504040204" pitchFamily="34" charset="-120"/>
              </a:rPr>
              <a:t>邊騎縫章</a:t>
            </a:r>
            <a:r>
              <a:rPr lang="en-US" altLang="zh-TW" sz="2200" b="1" spc="600" dirty="0" smtClean="0">
                <a:latin typeface="微軟正黑體" panose="020B0604030504040204" pitchFamily="34" charset="-120"/>
                <a:ea typeface="微軟正黑體" panose="020B0604030504040204" pitchFamily="34" charset="-120"/>
              </a:rPr>
              <a:t>(</a:t>
            </a:r>
            <a:r>
              <a:rPr lang="zh-TW" altLang="en-US" sz="2200" b="1" spc="600" dirty="0" smtClean="0">
                <a:latin typeface="微軟正黑體" panose="020B0604030504040204" pitchFamily="34" charset="-120"/>
                <a:ea typeface="微軟正黑體" panose="020B0604030504040204" pitchFamily="34" charset="-120"/>
              </a:rPr>
              <a:t>或是電子</a:t>
            </a:r>
            <a:r>
              <a:rPr lang="zh-TW" altLang="en-US" sz="2200" b="1" spc="600" dirty="0">
                <a:latin typeface="微軟正黑體" panose="020B0604030504040204" pitchFamily="34" charset="-120"/>
                <a:ea typeface="微軟正黑體" panose="020B0604030504040204" pitchFamily="34" charset="-120"/>
              </a:rPr>
              <a:t>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a:t>
            </a:r>
          </a:p>
          <a:p>
            <a:endParaRPr lang="zh-TW" altLang="en-US" sz="2200" b="1" spc="600" dirty="0">
              <a:latin typeface="微軟正黑體" panose="020B0604030504040204" pitchFamily="34" charset="-120"/>
              <a:ea typeface="微軟正黑體" panose="020B0604030504040204" pitchFamily="34" charset="-120"/>
            </a:endParaRPr>
          </a:p>
        </p:txBody>
      </p:sp>
      <p:pic>
        <p:nvPicPr>
          <p:cNvPr id="15362" name="Picture 2" descr="C:\Users\e1230\Desktop\SMB用\openbook2-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2" t="32786" r="1963"/>
          <a:stretch/>
        </p:blipFill>
        <p:spPr bwMode="auto">
          <a:xfrm>
            <a:off x="4662810" y="4725144"/>
            <a:ext cx="4243671" cy="17669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單箭頭接點 2"/>
          <p:cNvCxnSpPr/>
          <p:nvPr/>
        </p:nvCxnSpPr>
        <p:spPr>
          <a:xfrm flipH="1" flipV="1">
            <a:off x="4158754" y="4725144"/>
            <a:ext cx="93164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5366763" y="2415082"/>
            <a:ext cx="3400504" cy="780085"/>
            <a:chOff x="4797231" y="2996952"/>
            <a:chExt cx="3249955" cy="628008"/>
          </a:xfrm>
        </p:grpSpPr>
        <p:sp>
          <p:nvSpPr>
            <p:cNvPr id="6" name="矩形 5"/>
            <p:cNvSpPr/>
            <p:nvPr/>
          </p:nvSpPr>
          <p:spPr>
            <a:xfrm>
              <a:off x="5238874" y="2996952"/>
              <a:ext cx="2808312" cy="628008"/>
            </a:xfrm>
            <a:prstGeom prst="rect">
              <a:avLst/>
            </a:prstGeom>
          </p:spPr>
          <p:txBody>
            <a:bodyPr wrap="square">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整本</a:t>
              </a:r>
              <a:r>
                <a:rPr lang="zh-TW" altLang="en-US" sz="1400" spc="300" dirty="0" smtClean="0">
                  <a:latin typeface="微軟正黑體" panose="020B0604030504040204" pitchFamily="34" charset="-120"/>
                  <a:ea typeface="微軟正黑體" panose="020B0604030504040204" pitchFamily="34" charset="-120"/>
                </a:rPr>
                <a:t>計畫</a:t>
              </a:r>
              <a:r>
                <a:rPr lang="zh-TW" altLang="en-US" sz="1400" spc="300" dirty="0">
                  <a:latin typeface="微軟正黑體" panose="020B0604030504040204" pitchFamily="34" charset="-120"/>
                  <a:ea typeface="微軟正黑體" panose="020B0604030504040204" pitchFamily="34" charset="-120"/>
                </a:rPr>
                <a:t>書</a:t>
              </a:r>
              <a:r>
                <a:rPr lang="zh-TW" altLang="en-US" sz="1400" spc="300" dirty="0" smtClean="0">
                  <a:latin typeface="微軟正黑體" panose="020B0604030504040204" pitchFamily="34" charset="-120"/>
                  <a:ea typeface="微軟正黑體" panose="020B0604030504040204" pitchFamily="34" charset="-120"/>
                </a:rPr>
                <a:t>及契約書於</a:t>
              </a:r>
              <a:r>
                <a:rPr lang="zh-TW" altLang="en-US" sz="1400" spc="300" dirty="0">
                  <a:latin typeface="微軟正黑體" panose="020B0604030504040204" pitchFamily="34" charset="-120"/>
                  <a:ea typeface="微軟正黑體" panose="020B0604030504040204" pitchFamily="34" charset="-120"/>
                </a:rPr>
                <a:t>側</a:t>
              </a:r>
              <a:r>
                <a:rPr lang="zh-TW" altLang="en-US" sz="1400" spc="300" dirty="0" smtClean="0">
                  <a:latin typeface="微軟正黑體" panose="020B0604030504040204" pitchFamily="34" charset="-120"/>
                  <a:ea typeface="微軟正黑體" panose="020B0604030504040204" pitchFamily="34" charset="-120"/>
                </a:rPr>
                <a:t>邊需蓋騎縫章</a:t>
              </a:r>
              <a:r>
                <a:rPr lang="en-US" altLang="zh-TW" b="1" spc="300" dirty="0" smtClean="0">
                  <a:solidFill>
                    <a:srgbClr val="FF0000"/>
                  </a:solidFill>
                  <a:latin typeface="微軟正黑體" panose="020B0604030504040204" pitchFamily="34" charset="-120"/>
                  <a:ea typeface="微軟正黑體" panose="020B0604030504040204" pitchFamily="34" charset="-120"/>
                </a:rPr>
                <a:t>(</a:t>
              </a:r>
              <a:r>
                <a:rPr lang="zh-TW" altLang="en-US" b="1" spc="300" dirty="0">
                  <a:solidFill>
                    <a:srgbClr val="FF0000"/>
                  </a:solidFill>
                  <a:latin typeface="微軟正黑體" panose="020B0604030504040204" pitchFamily="34" charset="-120"/>
                  <a:ea typeface="微軟正黑體" panose="020B0604030504040204" pitchFamily="34" charset="-120"/>
                </a:rPr>
                <a:t>輔導單位</a:t>
              </a:r>
              <a:r>
                <a:rPr lang="en-US" altLang="zh-TW" b="1" spc="300" dirty="0" smtClean="0">
                  <a:solidFill>
                    <a:srgbClr val="FF0000"/>
                  </a:solidFill>
                  <a:latin typeface="微軟正黑體" panose="020B0604030504040204" pitchFamily="34" charset="-120"/>
                  <a:ea typeface="微軟正黑體" panose="020B0604030504040204" pitchFamily="34" charset="-120"/>
                </a:rPr>
                <a:t>)</a:t>
              </a:r>
              <a:endParaRPr lang="zh-TW" altLang="en-US" b="1" spc="300" dirty="0">
                <a:solidFill>
                  <a:srgbClr val="FF0000"/>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4806826" y="3143872"/>
              <a:ext cx="360040" cy="43010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797231" y="3135396"/>
              <a:ext cx="379230" cy="470774"/>
            </a:xfrm>
            <a:prstGeom prst="rect">
              <a:avLst/>
            </a:prstGeom>
          </p:spPr>
          <p:txBody>
            <a:bodyPr wrap="square">
              <a:spAutoFit/>
            </a:bodyPr>
            <a:lstStyle/>
            <a:p>
              <a:r>
                <a:rPr lang="zh-TW" altLang="en-US" sz="1600" b="1" spc="300" dirty="0" smtClean="0">
                  <a:solidFill>
                    <a:schemeClr val="accent2">
                      <a:lumMod val="75000"/>
                    </a:schemeClr>
                  </a:solidFill>
                  <a:latin typeface="微軟正黑體" panose="020B0604030504040204" pitchFamily="34" charset="-120"/>
                  <a:ea typeface="微軟正黑體" panose="020B0604030504040204" pitchFamily="34" charset="-120"/>
                </a:rPr>
                <a:t>蓋章</a:t>
              </a:r>
              <a:endPar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endParaRPr>
            </a:p>
          </p:txBody>
        </p:sp>
      </p:grpSp>
      <p:sp>
        <p:nvSpPr>
          <p:cNvPr id="16" name="矩形 15"/>
          <p:cNvSpPr/>
          <p:nvPr/>
        </p:nvSpPr>
        <p:spPr>
          <a:xfrm>
            <a:off x="4878834" y="2245804"/>
            <a:ext cx="508512" cy="338554"/>
          </a:xfrm>
          <a:prstGeom prst="rect">
            <a:avLst/>
          </a:prstGeom>
        </p:spPr>
        <p:txBody>
          <a:bodyPr wrap="square">
            <a:spAutoFit/>
          </a:bodyPr>
          <a:lstStyle/>
          <a:p>
            <a:endPar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494458" y="2609915"/>
            <a:ext cx="1462233" cy="707886"/>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000" b="1" dirty="0" smtClean="0">
                <a:solidFill>
                  <a:schemeClr val="bg1"/>
                </a:solidFill>
                <a:latin typeface="微軟正黑體" panose="020B0604030504040204" pitchFamily="34" charset="-120"/>
                <a:ea typeface="微軟正黑體" panose="020B0604030504040204" pitchFamily="34" charset="-120"/>
              </a:rPr>
              <a:t>範例</a:t>
            </a:r>
          </a:p>
        </p:txBody>
      </p:sp>
      <p:cxnSp>
        <p:nvCxnSpPr>
          <p:cNvPr id="17" name="直線單箭頭接點 16"/>
          <p:cNvCxnSpPr>
            <a:stCxn id="12" idx="1"/>
          </p:cNvCxnSpPr>
          <p:nvPr/>
        </p:nvCxnSpPr>
        <p:spPr>
          <a:xfrm flipH="1">
            <a:off x="3520722" y="2879438"/>
            <a:ext cx="1846040" cy="715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58354" y="892387"/>
            <a:ext cx="1229824"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7815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906" y="908720"/>
            <a:ext cx="4176464" cy="587990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文字方塊 11"/>
          <p:cNvSpPr txBox="1"/>
          <p:nvPr/>
        </p:nvSpPr>
        <p:spPr>
          <a:xfrm>
            <a:off x="558354" y="908720"/>
            <a:ext cx="2659702"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a:t>
            </a:r>
            <a:r>
              <a:rPr lang="zh-TW" altLang="en-US" sz="2200" b="1" spc="600" dirty="0" smtClean="0">
                <a:latin typeface="微軟正黑體" panose="020B0604030504040204" pitchFamily="34" charset="-120"/>
                <a:ea typeface="微軟正黑體" panose="020B0604030504040204" pitchFamily="34" charset="-120"/>
              </a:rPr>
              <a:t>簽約函</a:t>
            </a:r>
            <a:r>
              <a:rPr lang="en-US" altLang="zh-TW" sz="2200" b="1" spc="600" dirty="0" smtClean="0">
                <a:latin typeface="微軟正黑體" panose="020B0604030504040204" pitchFamily="34" charset="-120"/>
                <a:ea typeface="微軟正黑體" panose="020B0604030504040204" pitchFamily="34" charset="-120"/>
              </a:rPr>
              <a:t>)(1/3)</a:t>
            </a:r>
          </a:p>
        </p:txBody>
      </p:sp>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 </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(10/14)</a:t>
            </a:r>
          </a:p>
        </p:txBody>
      </p:sp>
      <p:sp>
        <p:nvSpPr>
          <p:cNvPr id="10" name="矩形 9"/>
          <p:cNvSpPr/>
          <p:nvPr/>
        </p:nvSpPr>
        <p:spPr>
          <a:xfrm>
            <a:off x="846386" y="1339607"/>
            <a:ext cx="3456384" cy="1657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發文日期不限時間，通常以通知簽約日期</a:t>
            </a:r>
            <a:r>
              <a:rPr lang="zh-TW" altLang="en-US" dirty="0" smtClean="0">
                <a:solidFill>
                  <a:schemeClr val="tx1"/>
                </a:solidFill>
                <a:latin typeface="標楷體" panose="03000509000000000000" pitchFamily="65" charset="-120"/>
                <a:ea typeface="標楷體" panose="03000509000000000000" pitchFamily="65" charset="-120"/>
              </a:rPr>
              <a:t>為主</a:t>
            </a:r>
            <a:endParaRPr lang="en-US" altLang="zh-TW" dirty="0" smtClean="0">
              <a:solidFill>
                <a:schemeClr val="tx1"/>
              </a:solidFill>
              <a:latin typeface="標楷體" panose="03000509000000000000" pitchFamily="65" charset="-120"/>
              <a:ea typeface="標楷體" panose="03000509000000000000" pitchFamily="65" charset="-120"/>
            </a:endParaRPr>
          </a:p>
          <a:p>
            <a:pPr algn="ctr"/>
            <a:r>
              <a:rPr lang="zh-TW" altLang="en-US" dirty="0">
                <a:solidFill>
                  <a:schemeClr val="tx1"/>
                </a:solidFill>
                <a:latin typeface="標楷體" panose="03000509000000000000" pitchFamily="65" charset="-120"/>
                <a:ea typeface="標楷體" panose="03000509000000000000" pitchFamily="65" charset="-120"/>
              </a:rPr>
              <a:t>發文</a:t>
            </a:r>
            <a:r>
              <a:rPr lang="zh-TW" altLang="en-US" dirty="0" smtClean="0">
                <a:solidFill>
                  <a:schemeClr val="tx1"/>
                </a:solidFill>
                <a:latin typeface="標楷體" panose="03000509000000000000" pitchFamily="65" charset="-120"/>
                <a:ea typeface="標楷體" panose="03000509000000000000" pitchFamily="65" charset="-120"/>
              </a:rPr>
              <a:t>字號以輔導單位自行決定即可</a:t>
            </a:r>
            <a:endParaRPr lang="en-US" altLang="zh-TW" dirty="0" smtClean="0">
              <a:solidFill>
                <a:schemeClr val="tx1"/>
              </a:solidFill>
              <a:latin typeface="標楷體" panose="03000509000000000000" pitchFamily="65" charset="-120"/>
              <a:ea typeface="標楷體" panose="03000509000000000000" pitchFamily="65" charset="-120"/>
            </a:endParaRPr>
          </a:p>
          <a:p>
            <a:pPr algn="ctr"/>
            <a:r>
              <a:rPr lang="en-US" altLang="zh-TW" b="1" dirty="0" smtClean="0">
                <a:solidFill>
                  <a:srgbClr val="FF0000"/>
                </a:solidFill>
                <a:latin typeface="標楷體" panose="03000509000000000000" pitchFamily="65" charset="-120"/>
                <a:ea typeface="標楷體" panose="03000509000000000000" pitchFamily="65" charset="-120"/>
              </a:rPr>
              <a:t>(</a:t>
            </a:r>
            <a:r>
              <a:rPr lang="zh-TW" altLang="en-US" b="1" dirty="0" smtClean="0">
                <a:solidFill>
                  <a:srgbClr val="FF0000"/>
                </a:solidFill>
                <a:latin typeface="標楷體" panose="03000509000000000000" pitchFamily="65" charset="-120"/>
                <a:ea typeface="標楷體" panose="03000509000000000000" pitchFamily="65" charset="-120"/>
              </a:rPr>
              <a:t>每案須有單獨字號，不得重複</a:t>
            </a:r>
            <a:r>
              <a:rPr lang="en-US" altLang="zh-TW" b="1" dirty="0" smtClean="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30" name="矩形 29"/>
          <p:cNvSpPr/>
          <p:nvPr/>
        </p:nvSpPr>
        <p:spPr>
          <a:xfrm>
            <a:off x="835551" y="3190776"/>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依照委員意見所檢附之</a:t>
            </a:r>
            <a:r>
              <a:rPr lang="zh-TW" altLang="en-US" b="1" dirty="0" smtClean="0">
                <a:solidFill>
                  <a:srgbClr val="FF0000"/>
                </a:solidFill>
                <a:latin typeface="標楷體" panose="03000509000000000000" pitchFamily="65" charset="-120"/>
                <a:ea typeface="標楷體" panose="03000509000000000000" pitchFamily="65" charset="-120"/>
              </a:rPr>
              <a:t>通過函文</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40" name="矩形 39"/>
          <p:cNvSpPr/>
          <p:nvPr/>
        </p:nvSpPr>
        <p:spPr>
          <a:xfrm>
            <a:off x="835551" y="4046345"/>
            <a:ext cx="3478053"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須</a:t>
            </a:r>
            <a:r>
              <a:rPr lang="zh-TW" altLang="en-US" dirty="0" smtClean="0">
                <a:solidFill>
                  <a:schemeClr val="tx1"/>
                </a:solidFill>
                <a:latin typeface="標楷體" panose="03000509000000000000" pitchFamily="65" charset="-120"/>
                <a:ea typeface="標楷體" panose="03000509000000000000" pitchFamily="65" charset="-120"/>
              </a:rPr>
              <a:t>確認</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smtClean="0">
                <a:solidFill>
                  <a:schemeClr val="tx1"/>
                </a:solidFill>
                <a:latin typeface="標楷體" panose="03000509000000000000" pitchFamily="65" charset="-120"/>
                <a:ea typeface="標楷體" panose="03000509000000000000" pitchFamily="65" charset="-120"/>
              </a:rPr>
              <a:t>正</a:t>
            </a:r>
            <a:r>
              <a:rPr lang="zh-TW" altLang="en-US" dirty="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副</a:t>
            </a:r>
            <a:endParaRPr lang="en-US" altLang="zh-TW" dirty="0" smtClean="0">
              <a:solidFill>
                <a:schemeClr val="tx1"/>
              </a:solidFill>
              <a:latin typeface="標楷體" panose="03000509000000000000" pitchFamily="65" charset="-120"/>
              <a:ea typeface="標楷體" panose="03000509000000000000" pitchFamily="65" charset="-120"/>
            </a:endParaRPr>
          </a:p>
          <a:p>
            <a:pPr algn="ct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計畫辦公室</a:t>
            </a:r>
            <a:r>
              <a:rPr lang="zh-TW" altLang="en-US" dirty="0" smtClean="0">
                <a:solidFill>
                  <a:schemeClr val="tx1"/>
                </a:solidFill>
                <a:latin typeface="標楷體" panose="03000509000000000000" pitchFamily="65" charset="-120"/>
                <a:ea typeface="標楷體" panose="03000509000000000000" pitchFamily="65" charset="-120"/>
              </a:rPr>
              <a:t>須</a:t>
            </a:r>
            <a:r>
              <a:rPr lang="en-US" altLang="zh-TW" dirty="0" smtClean="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正</a:t>
            </a:r>
            <a:r>
              <a:rPr lang="en-US" altLang="zh-TW" dirty="0" smtClean="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副</a:t>
            </a:r>
            <a:r>
              <a:rPr lang="en-US" altLang="zh-TW" dirty="0" smtClean="0">
                <a:solidFill>
                  <a:schemeClr val="tx1"/>
                </a:solidFill>
                <a:latin typeface="標楷體" panose="03000509000000000000" pitchFamily="65" charset="-120"/>
                <a:ea typeface="標楷體" panose="03000509000000000000" pitchFamily="65" charset="-120"/>
              </a:rPr>
              <a:t>)</a:t>
            </a:r>
          </a:p>
          <a:p>
            <a:pPr algn="ctr"/>
            <a:r>
              <a:rPr lang="zh-TW" altLang="en-US" dirty="0">
                <a:solidFill>
                  <a:schemeClr val="tx1"/>
                </a:solidFill>
                <a:latin typeface="標楷體" panose="03000509000000000000" pitchFamily="65" charset="-120"/>
                <a:ea typeface="標楷體" panose="03000509000000000000" pitchFamily="65" charset="-120"/>
              </a:rPr>
              <a:t>檢</a:t>
            </a:r>
            <a:r>
              <a:rPr lang="zh-TW" altLang="en-US" dirty="0" smtClean="0">
                <a:solidFill>
                  <a:schemeClr val="tx1"/>
                </a:solidFill>
                <a:latin typeface="標楷體" panose="03000509000000000000" pitchFamily="65" charset="-120"/>
                <a:ea typeface="標楷體" panose="03000509000000000000" pitchFamily="65" charset="-120"/>
              </a:rPr>
              <a:t>還輔導單位時</a:t>
            </a:r>
            <a:r>
              <a:rPr lang="en-US" altLang="zh-TW" dirty="0" smtClean="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正</a:t>
            </a:r>
            <a:r>
              <a:rPr lang="zh-TW" altLang="en-US" dirty="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副</a:t>
            </a:r>
            <a:r>
              <a:rPr lang="en-US" altLang="zh-TW" dirty="0" smtClean="0">
                <a:solidFill>
                  <a:schemeClr val="tx1"/>
                </a:solidFill>
                <a:latin typeface="標楷體" panose="03000509000000000000" pitchFamily="65" charset="-120"/>
                <a:ea typeface="標楷體" panose="03000509000000000000" pitchFamily="65" charset="-120"/>
              </a:rPr>
              <a:t/>
            </a:r>
            <a:br>
              <a:rPr lang="en-US" altLang="zh-TW" dirty="0" smtClean="0">
                <a:solidFill>
                  <a:schemeClr val="tx1"/>
                </a:solidFill>
                <a:latin typeface="標楷體" panose="03000509000000000000" pitchFamily="65" charset="-120"/>
                <a:ea typeface="標楷體" panose="03000509000000000000" pitchFamily="65" charset="-120"/>
              </a:rPr>
            </a:br>
            <a:r>
              <a:rPr lang="en-US" altLang="zh-TW" b="1" dirty="0" smtClean="0">
                <a:solidFill>
                  <a:srgbClr val="FF0000"/>
                </a:solidFill>
                <a:latin typeface="標楷體" panose="03000509000000000000" pitchFamily="65" charset="-120"/>
                <a:ea typeface="標楷體" panose="03000509000000000000" pitchFamily="65" charset="-120"/>
              </a:rPr>
              <a:t>(</a:t>
            </a:r>
            <a:r>
              <a:rPr lang="zh-TW" altLang="en-US" b="1" dirty="0" smtClean="0">
                <a:solidFill>
                  <a:srgbClr val="FF0000"/>
                </a:solidFill>
                <a:latin typeface="標楷體" panose="03000509000000000000" pitchFamily="65" charset="-120"/>
                <a:ea typeface="標楷體" panose="03000509000000000000" pitchFamily="65" charset="-120"/>
              </a:rPr>
              <a:t>份數要正確，與契約書相同</a:t>
            </a:r>
            <a:r>
              <a:rPr lang="en-US" altLang="zh-TW" b="1" dirty="0" smtClean="0">
                <a:solidFill>
                  <a:srgbClr val="FF0000"/>
                </a:solidFill>
                <a:latin typeface="標楷體" panose="03000509000000000000" pitchFamily="65" charset="-120"/>
                <a:ea typeface="標楷體" panose="03000509000000000000" pitchFamily="65" charset="-120"/>
              </a:rPr>
              <a:t>)</a:t>
            </a:r>
            <a:endParaRPr lang="en-US" altLang="zh-TW" b="1" dirty="0">
              <a:solidFill>
                <a:srgbClr val="FF0000"/>
              </a:solidFill>
              <a:latin typeface="標楷體" panose="03000509000000000000" pitchFamily="65" charset="-120"/>
              <a:ea typeface="標楷體" panose="03000509000000000000" pitchFamily="65" charset="-120"/>
            </a:endParaRPr>
          </a:p>
        </p:txBody>
      </p:sp>
      <p:sp>
        <p:nvSpPr>
          <p:cNvPr id="44" name="矩形 43"/>
          <p:cNvSpPr/>
          <p:nvPr/>
        </p:nvSpPr>
        <p:spPr>
          <a:xfrm>
            <a:off x="846386" y="5544437"/>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smtClean="0">
                <a:solidFill>
                  <a:srgbClr val="FF0000"/>
                </a:solidFill>
                <a:latin typeface="標楷體" panose="03000509000000000000" pitchFamily="65" charset="-120"/>
                <a:ea typeface="標楷體" panose="03000509000000000000" pitchFamily="65" charset="-120"/>
              </a:rPr>
              <a:t>記得蓋章</a:t>
            </a:r>
            <a:r>
              <a:rPr lang="en-US" altLang="zh-TW" sz="2200" b="1" dirty="0" smtClean="0">
                <a:solidFill>
                  <a:srgbClr val="FF0000"/>
                </a:solidFill>
                <a:latin typeface="標楷體" panose="03000509000000000000" pitchFamily="65" charset="-120"/>
                <a:ea typeface="標楷體" panose="03000509000000000000" pitchFamily="65" charset="-120"/>
              </a:rPr>
              <a:t>!!!</a:t>
            </a:r>
            <a:endParaRPr lang="zh-TW" altLang="en-US" sz="2200" b="1" dirty="0">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5584418" y="1484783"/>
            <a:ext cx="2228592" cy="360041"/>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670922" y="3220579"/>
            <a:ext cx="4125222" cy="170949"/>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5630542" y="3625220"/>
            <a:ext cx="4165602" cy="883900"/>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a:stCxn id="7" idx="1"/>
            <a:endCxn id="10" idx="3"/>
          </p:cNvCxnSpPr>
          <p:nvPr/>
        </p:nvCxnSpPr>
        <p:spPr>
          <a:xfrm flipH="1">
            <a:off x="4302770" y="1664804"/>
            <a:ext cx="1281648" cy="503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21" idx="1"/>
            <a:endCxn id="30" idx="3"/>
          </p:cNvCxnSpPr>
          <p:nvPr/>
        </p:nvCxnSpPr>
        <p:spPr>
          <a:xfrm flipH="1">
            <a:off x="4291935" y="3306054"/>
            <a:ext cx="1378987" cy="163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33" idx="1"/>
            <a:endCxn id="40" idx="3"/>
          </p:cNvCxnSpPr>
          <p:nvPr/>
        </p:nvCxnSpPr>
        <p:spPr>
          <a:xfrm flipH="1">
            <a:off x="4313604" y="4067170"/>
            <a:ext cx="1316938" cy="627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endCxn id="44" idx="3"/>
          </p:cNvCxnSpPr>
          <p:nvPr/>
        </p:nvCxnSpPr>
        <p:spPr>
          <a:xfrm flipH="1" flipV="1">
            <a:off x="4302770" y="5823468"/>
            <a:ext cx="1327772" cy="629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smtClean="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(11/14)</a:t>
            </a:r>
            <a:endParaRPr kumimoji="1" lang="en-US" altLang="zh-TW" sz="3600" b="1" spc="6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文字方塊 1"/>
          <p:cNvSpPr txBox="1"/>
          <p:nvPr/>
        </p:nvSpPr>
        <p:spPr>
          <a:xfrm>
            <a:off x="638693" y="1340768"/>
            <a:ext cx="7641836" cy="1084912"/>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抬頭為「</a:t>
            </a:r>
            <a:r>
              <a:rPr lang="zh-TW" altLang="en-US" sz="1500" b="1" spc="300" dirty="0">
                <a:latin typeface="微軟正黑體" panose="020B0604030504040204" pitchFamily="34" charset="-120"/>
                <a:ea typeface="微軟正黑體" panose="020B0604030504040204" pitchFamily="34" charset="-120"/>
                <a:cs typeface="Arial" panose="020B0604020202020204" pitchFamily="34" charset="0"/>
              </a:rPr>
              <a:t>財團法人精密機械研究發展中心</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」，統一編號為</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r>
              <a:rPr lang="en-US" altLang="zh-TW" sz="1400" b="1" spc="300" dirty="0">
                <a:latin typeface="Arial" panose="020B0604020202020204" pitchFamily="34" charset="0"/>
                <a:ea typeface="微軟正黑體" panose="020B0604030504040204" pitchFamily="34" charset="-120"/>
                <a:cs typeface="Arial" panose="020B0604020202020204" pitchFamily="34" charset="0"/>
              </a:rPr>
              <a:t>77974590</a:t>
            </a:r>
            <a:r>
              <a:rPr lang="zh-TW" altLang="en-US" sz="1400" spc="3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400" spc="300" dirty="0">
              <a:latin typeface="Arial" panose="020B0604020202020204" pitchFamily="34" charset="0"/>
              <a:ea typeface="微軟正黑體" panose="020B0604030504040204" pitchFamily="34" charset="-120"/>
              <a:cs typeface="Arial" panose="020B0604020202020204" pitchFamily="34" charset="0"/>
            </a:endParaRP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品名為「智慧機上盒輔導計畫委辦費第一期款」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案號：</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109SMB0XX</a:t>
            </a:r>
            <a:r>
              <a:rPr lang="en-US" altLang="zh-TW" sz="14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金額：簽約政府經費之</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50</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400" spc="3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含稅</a:t>
            </a:r>
            <a:r>
              <a:rPr lang="en-US" altLang="zh-TW" sz="1400" spc="300" dirty="0" smtClean="0">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400" spc="3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5" name="文字方塊 4"/>
          <p:cNvSpPr txBox="1"/>
          <p:nvPr/>
        </p:nvSpPr>
        <p:spPr>
          <a:xfrm>
            <a:off x="638693" y="2636912"/>
            <a:ext cx="7848872" cy="1061829"/>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pP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發票不得塗改，塗改請重開</a:t>
            </a:r>
            <a:endParaRPr lang="en-US" altLang="zh-TW" sz="1400" spc="300" dirty="0" smtClean="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ct val="150000"/>
              </a:lnSpc>
              <a:buClr>
                <a:srgbClr val="FF0000"/>
              </a:buClr>
              <a:buFont typeface="Wingdings" panose="05000000000000000000" pitchFamily="2" charset="2"/>
              <a:buChar char="n"/>
            </a:pP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請勿使用簡體字</a:t>
            </a:r>
            <a:r>
              <a:rPr lang="en-US" altLang="zh-TW" sz="1400" spc="3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常見錯誤：畫</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劃、號</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号、團</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团</a:t>
            </a:r>
            <a:r>
              <a:rPr lang="en-US" altLang="zh-TW" sz="1400" spc="300" dirty="0" smtClean="0">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統一發票大寫金額，請依以下表所示，其餘類似字樣，不予</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接受</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992289878"/>
              </p:ext>
            </p:extLst>
          </p:nvPr>
        </p:nvGraphicFramePr>
        <p:xfrm>
          <a:off x="1018896" y="3717032"/>
          <a:ext cx="5193410" cy="613727"/>
        </p:xfrm>
        <a:graphic>
          <a:graphicData uri="http://schemas.openxmlformats.org/drawingml/2006/table">
            <a:tbl>
              <a:tblPr firstRow="1" bandRow="1">
                <a:tableStyleId>{5C22544A-7EE6-4342-B048-85BDC9FD1C3A}</a:tableStyleId>
              </a:tblPr>
              <a:tblGrid>
                <a:gridCol w="519341"/>
                <a:gridCol w="519341"/>
                <a:gridCol w="519341"/>
                <a:gridCol w="519341"/>
                <a:gridCol w="519341"/>
                <a:gridCol w="519341"/>
                <a:gridCol w="519341"/>
                <a:gridCol w="519341"/>
                <a:gridCol w="519341"/>
                <a:gridCol w="519341"/>
              </a:tblGrid>
              <a:tr h="267137">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1</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2</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3</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4</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5</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6</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7</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8</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9</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smtClean="0">
                          <a:solidFill>
                            <a:schemeClr val="tx1"/>
                          </a:solidFill>
                          <a:latin typeface="Arial" panose="020B0604020202020204" pitchFamily="34" charset="0"/>
                          <a:cs typeface="Arial" panose="020B0604020202020204" pitchFamily="34" charset="0"/>
                        </a:rPr>
                        <a:t>10</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308927">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smtClean="0"/>
                        <a:t>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smtClean="0"/>
                        <a:t>貳</a:t>
                      </a:r>
                      <a:endParaRPr lang="zh-TW" altLang="en-US" sz="14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smtClean="0"/>
                        <a:t>參</a:t>
                      </a:r>
                      <a:endParaRPr lang="zh-TW" altLang="en-US" sz="14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smtClean="0"/>
                        <a:t>肆</a:t>
                      </a:r>
                      <a:endParaRPr lang="zh-TW" altLang="en-US" sz="14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smtClean="0"/>
                        <a:t>伍</a:t>
                      </a:r>
                      <a:endParaRPr lang="zh-TW" altLang="en-US" sz="14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smtClean="0"/>
                        <a:t>陸</a:t>
                      </a:r>
                      <a:endParaRPr lang="zh-TW" altLang="en-US" sz="14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smtClean="0"/>
                        <a:t>柒</a:t>
                      </a:r>
                      <a:endParaRPr lang="zh-TW" altLang="en-US" sz="14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smtClean="0"/>
                        <a:t>捌</a:t>
                      </a:r>
                      <a:endParaRPr lang="zh-TW" altLang="en-US" sz="14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smtClean="0"/>
                        <a:t>玖</a:t>
                      </a:r>
                      <a:endParaRPr lang="zh-TW" altLang="en-US" sz="14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smtClean="0"/>
                        <a:t>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
        <p:nvSpPr>
          <p:cNvPr id="12" name="文字方塊 11"/>
          <p:cNvSpPr txBox="1"/>
          <p:nvPr/>
        </p:nvSpPr>
        <p:spPr>
          <a:xfrm>
            <a:off x="558354" y="892387"/>
            <a:ext cx="4095993"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a:t>
            </a:r>
            <a:r>
              <a:rPr lang="zh-TW" altLang="en-US" sz="2200" b="1" spc="600" dirty="0" smtClean="0">
                <a:latin typeface="微軟正黑體" panose="020B0604030504040204" pitchFamily="34" charset="-120"/>
                <a:ea typeface="微軟正黑體" panose="020B0604030504040204" pitchFamily="34" charset="-120"/>
                <a:cs typeface="Arial" panose="020B0604020202020204" pitchFamily="34" charset="0"/>
              </a:rPr>
              <a:t>請款</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發票或</a:t>
            </a:r>
            <a:r>
              <a:rPr lang="zh-TW" altLang="en-US" sz="2200" b="1" spc="600" dirty="0" smtClean="0">
                <a:latin typeface="微軟正黑體" panose="020B0604030504040204" pitchFamily="34" charset="-120"/>
                <a:ea typeface="微軟正黑體" panose="020B0604030504040204" pitchFamily="34" charset="-120"/>
                <a:cs typeface="Arial" panose="020B0604020202020204" pitchFamily="34" charset="0"/>
              </a:rPr>
              <a:t>收據</a:t>
            </a:r>
            <a:r>
              <a:rPr lang="en-US" altLang="zh-TW" sz="2200" b="1" spc="600" dirty="0" smtClean="0">
                <a:latin typeface="微軟正黑體" panose="020B0604030504040204" pitchFamily="34" charset="-120"/>
                <a:ea typeface="微軟正黑體" panose="020B0604030504040204" pitchFamily="34" charset="-120"/>
                <a:cs typeface="Arial" panose="020B0604020202020204" pitchFamily="34" charset="0"/>
              </a:rPr>
              <a:t>)(2/3)</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8" name="群組 17"/>
          <p:cNvGrpSpPr/>
          <p:nvPr/>
        </p:nvGrpSpPr>
        <p:grpSpPr>
          <a:xfrm>
            <a:off x="630362" y="2420888"/>
            <a:ext cx="8064896" cy="246221"/>
            <a:chOff x="630362" y="2462699"/>
            <a:chExt cx="8064896" cy="246221"/>
          </a:xfrm>
        </p:grpSpPr>
        <p:cxnSp>
          <p:nvCxnSpPr>
            <p:cNvPr id="10" name="直線接點 9"/>
            <p:cNvCxnSpPr/>
            <p:nvPr/>
          </p:nvCxnSpPr>
          <p:spPr>
            <a:xfrm>
              <a:off x="1228603" y="2595582"/>
              <a:ext cx="74666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630362" y="2462699"/>
              <a:ext cx="598241" cy="246221"/>
            </a:xfrm>
            <a:prstGeom prst="rect">
              <a:avLst/>
            </a:prstGeom>
            <a:noFill/>
          </p:spPr>
          <p:txBody>
            <a:bodyPr wrap="none" rtlCol="0">
              <a:spAutoFit/>
            </a:bodyPr>
            <a:lstStyle/>
            <a:p>
              <a:r>
                <a:rPr lang="zh-TW" altLang="en-US" sz="10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注意</a:t>
              </a:r>
              <a:r>
                <a:rPr lang="en-US" altLang="zh-TW" sz="1000" b="1" spc="300" dirty="0" smtClean="0">
                  <a:solidFill>
                    <a:srgbClr val="FF0000"/>
                  </a:solidFill>
                  <a:latin typeface="Arial" panose="020B0604020202020204" pitchFamily="34" charset="0"/>
                  <a:cs typeface="Arial" panose="020B0604020202020204" pitchFamily="34" charset="0"/>
                </a:rPr>
                <a:t>!</a:t>
              </a:r>
              <a:endParaRPr lang="zh-TW" altLang="en-US" sz="1000" b="1" spc="300" dirty="0">
                <a:solidFill>
                  <a:srgbClr val="FF0000"/>
                </a:solidFill>
                <a:latin typeface="Arial" panose="020B0604020202020204" pitchFamily="34" charset="0"/>
                <a:cs typeface="Arial" panose="020B0604020202020204" pitchFamily="34" charset="0"/>
              </a:endParaRPr>
            </a:p>
          </p:txBody>
        </p:sp>
      </p:grpSp>
      <p:grpSp>
        <p:nvGrpSpPr>
          <p:cNvPr id="40" name="群組 39"/>
          <p:cNvGrpSpPr/>
          <p:nvPr/>
        </p:nvGrpSpPr>
        <p:grpSpPr>
          <a:xfrm>
            <a:off x="630362" y="4550931"/>
            <a:ext cx="8450071" cy="462245"/>
            <a:chOff x="630362" y="4478923"/>
            <a:chExt cx="8450071" cy="462245"/>
          </a:xfrm>
        </p:grpSpPr>
        <p:grpSp>
          <p:nvGrpSpPr>
            <p:cNvPr id="20" name="群組 19"/>
            <p:cNvGrpSpPr/>
            <p:nvPr/>
          </p:nvGrpSpPr>
          <p:grpSpPr>
            <a:xfrm>
              <a:off x="630362" y="4478923"/>
              <a:ext cx="8064896" cy="246221"/>
              <a:chOff x="630362" y="2462699"/>
              <a:chExt cx="8064896" cy="246221"/>
            </a:xfrm>
          </p:grpSpPr>
          <p:cxnSp>
            <p:nvCxnSpPr>
              <p:cNvPr id="21" name="直線接點 20"/>
              <p:cNvCxnSpPr/>
              <p:nvPr/>
            </p:nvCxnSpPr>
            <p:spPr>
              <a:xfrm>
                <a:off x="1228603" y="2595582"/>
                <a:ext cx="74666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630362" y="2462699"/>
                <a:ext cx="518091" cy="246221"/>
              </a:xfrm>
              <a:prstGeom prst="rect">
                <a:avLst/>
              </a:prstGeom>
              <a:noFill/>
            </p:spPr>
            <p:txBody>
              <a:bodyPr wrap="none" rtlCol="0">
                <a:spAutoFit/>
              </a:bodyPr>
              <a:lstStyle/>
              <a:p>
                <a:r>
                  <a:rPr lang="zh-TW" altLang="en-US" sz="1000" b="1" spc="300" dirty="0" smtClean="0">
                    <a:solidFill>
                      <a:schemeClr val="tx1">
                        <a:lumMod val="50000"/>
                        <a:lumOff val="50000"/>
                      </a:schemeClr>
                    </a:solidFill>
                    <a:latin typeface="微軟正黑體" panose="020B0604030504040204" pitchFamily="34" charset="-120"/>
                    <a:ea typeface="微軟正黑體" panose="020B0604030504040204" pitchFamily="34" charset="-120"/>
                    <a:cs typeface="Arial" panose="020B0604020202020204" pitchFamily="34" charset="0"/>
                  </a:rPr>
                  <a:t>範例</a:t>
                </a:r>
                <a:endParaRPr lang="zh-TW" altLang="en-US" sz="1000" b="1" spc="300" dirty="0">
                  <a:solidFill>
                    <a:schemeClr val="tx1">
                      <a:lumMod val="50000"/>
                      <a:lumOff val="50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grpSp>
        <p:sp>
          <p:nvSpPr>
            <p:cNvPr id="23" name="矩形 22"/>
            <p:cNvSpPr/>
            <p:nvPr/>
          </p:nvSpPr>
          <p:spPr>
            <a:xfrm>
              <a:off x="1148453" y="4633391"/>
              <a:ext cx="7931980" cy="307777"/>
            </a:xfrm>
            <a:prstGeom prst="rect">
              <a:avLst/>
            </a:prstGeom>
          </p:spPr>
          <p:txBody>
            <a:bodyPr wrap="none">
              <a:spAutoFit/>
            </a:bodyPr>
            <a:lstStyle/>
            <a:p>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發票含稅金額：</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120,000</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元 </a:t>
              </a:r>
              <a:r>
                <a:rPr lang="en-US" altLang="zh-TW" sz="14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常犯錯誤：</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120,000 </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 拾貳萬，應為</a:t>
              </a:r>
              <a:r>
                <a:rPr lang="zh-TW" altLang="en-US" sz="14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壹拾貳萬</a:t>
              </a:r>
              <a:r>
                <a:rPr lang="en-US" altLang="zh-TW" sz="14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smtClean="0">
                  <a:latin typeface="微軟正黑體" panose="020B0604030504040204" pitchFamily="34" charset="-120"/>
                  <a:ea typeface="微軟正黑體" panose="020B0604030504040204" pitchFamily="34" charset="-120"/>
                  <a:cs typeface="Arial" panose="020B0604020202020204" pitchFamily="34" charset="0"/>
                </a:rPr>
                <a:t> </a:t>
              </a:r>
              <a:endParaRPr lang="zh-TW" altLang="en-US" sz="1400" spc="300" dirty="0">
                <a:latin typeface="微軟正黑體" panose="020B0604030504040204" pitchFamily="34" charset="-120"/>
                <a:ea typeface="微軟正黑體" panose="020B0604030504040204" pitchFamily="34" charset="-120"/>
                <a:cs typeface="Arial" panose="020B0604020202020204" pitchFamily="34" charset="0"/>
              </a:endParaRPr>
            </a:p>
          </p:txBody>
        </p:sp>
      </p:grpSp>
      <p:graphicFrame>
        <p:nvGraphicFramePr>
          <p:cNvPr id="25" name="表格 24"/>
          <p:cNvGraphicFramePr>
            <a:graphicFrameLocks noGrp="1"/>
          </p:cNvGraphicFramePr>
          <p:nvPr>
            <p:extLst>
              <p:ext uri="{D42A27DB-BD31-4B8C-83A1-F6EECF244321}">
                <p14:modId xmlns:p14="http://schemas.microsoft.com/office/powerpoint/2010/main" val="149060786"/>
              </p:ext>
            </p:extLst>
          </p:nvPr>
        </p:nvGraphicFramePr>
        <p:xfrm>
          <a:off x="2095310" y="5108516"/>
          <a:ext cx="6239908" cy="304800"/>
        </p:xfrm>
        <a:graphic>
          <a:graphicData uri="http://schemas.openxmlformats.org/drawingml/2006/table">
            <a:tbl>
              <a:tblPr firstRow="1" bandRow="1">
                <a:tableStyleId>{5C22544A-7EE6-4342-B048-85BDC9FD1C3A}</a:tableStyleId>
              </a:tblPr>
              <a:tblGrid>
                <a:gridCol w="900723"/>
                <a:gridCol w="900723"/>
                <a:gridCol w="900723"/>
                <a:gridCol w="900723"/>
                <a:gridCol w="900723"/>
                <a:gridCol w="900723"/>
                <a:gridCol w="835570"/>
              </a:tblGrid>
              <a:tr h="298832">
                <a:tc>
                  <a:txBody>
                    <a:bodyPr/>
                    <a:lstStyle/>
                    <a:p>
                      <a:pPr algn="r"/>
                      <a:r>
                        <a:rPr lang="zh-TW" altLang="en-US" sz="1400" b="1" dirty="0" smtClean="0">
                          <a:solidFill>
                            <a:schemeClr val="tx1"/>
                          </a:solidFill>
                        </a:rPr>
                        <a:t>零  </a:t>
                      </a:r>
                      <a:r>
                        <a:rPr lang="zh-TW" altLang="en-US" sz="1400" b="0" dirty="0" smtClean="0">
                          <a:solidFill>
                            <a:schemeClr val="tx1"/>
                          </a:solidFill>
                        </a:rPr>
                        <a:t>佰萬</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smtClean="0">
                          <a:solidFill>
                            <a:schemeClr val="tx1"/>
                          </a:solidFill>
                        </a:rPr>
                        <a:t>壹  </a:t>
                      </a:r>
                      <a:r>
                        <a:rPr lang="zh-TW" altLang="en-US" sz="1400" b="0" dirty="0" smtClean="0">
                          <a:solidFill>
                            <a:schemeClr val="tx1"/>
                          </a:solidFill>
                        </a:rPr>
                        <a:t>拾萬</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smtClean="0">
                          <a:solidFill>
                            <a:schemeClr val="tx1"/>
                          </a:solidFill>
                        </a:rPr>
                        <a:t>貳</a:t>
                      </a:r>
                      <a:r>
                        <a:rPr lang="zh-TW" altLang="en-US" sz="1400" b="0" dirty="0" smtClean="0">
                          <a:solidFill>
                            <a:schemeClr val="tx1"/>
                          </a:solidFill>
                        </a:rPr>
                        <a:t>  萬</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smtClean="0">
                          <a:solidFill>
                            <a:schemeClr val="tx1"/>
                          </a:solidFill>
                        </a:rPr>
                        <a:t>零</a:t>
                      </a:r>
                      <a:r>
                        <a:rPr lang="zh-TW" altLang="en-US" sz="1400" b="0" dirty="0" smtClean="0">
                          <a:solidFill>
                            <a:schemeClr val="tx1"/>
                          </a:solidFill>
                        </a:rPr>
                        <a:t>  仟</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smtClean="0">
                          <a:solidFill>
                            <a:schemeClr val="tx1"/>
                          </a:solidFill>
                        </a:rPr>
                        <a:t>零</a:t>
                      </a:r>
                      <a:r>
                        <a:rPr lang="zh-TW" altLang="en-US" sz="1400" b="0" dirty="0" smtClean="0">
                          <a:solidFill>
                            <a:schemeClr val="tx1"/>
                          </a:solidFill>
                        </a:rPr>
                        <a:t>  佰</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smtClean="0">
                          <a:solidFill>
                            <a:schemeClr val="tx1"/>
                          </a:solidFill>
                        </a:rPr>
                        <a:t>零</a:t>
                      </a:r>
                      <a:r>
                        <a:rPr lang="zh-TW" altLang="en-US" sz="1400" b="0" dirty="0" smtClean="0">
                          <a:solidFill>
                            <a:schemeClr val="tx1"/>
                          </a:solidFill>
                        </a:rPr>
                        <a:t>  拾</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smtClean="0">
                          <a:solidFill>
                            <a:schemeClr val="tx1"/>
                          </a:solidFill>
                        </a:rPr>
                        <a:t>零</a:t>
                      </a:r>
                      <a:r>
                        <a:rPr lang="zh-TW" altLang="en-US" sz="1400" b="0" dirty="0" smtClean="0">
                          <a:solidFill>
                            <a:schemeClr val="tx1"/>
                          </a:solidFill>
                        </a:rPr>
                        <a:t>  元</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26" name="左中括弧 25"/>
          <p:cNvSpPr/>
          <p:nvPr/>
        </p:nvSpPr>
        <p:spPr>
          <a:xfrm>
            <a:off x="1762941" y="5110290"/>
            <a:ext cx="216024" cy="71246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7" name="矩形 26"/>
          <p:cNvSpPr/>
          <p:nvPr/>
        </p:nvSpPr>
        <p:spPr>
          <a:xfrm>
            <a:off x="1397210" y="5271591"/>
            <a:ext cx="377026" cy="461665"/>
          </a:xfrm>
          <a:prstGeom prst="rect">
            <a:avLst/>
          </a:prstGeom>
        </p:spPr>
        <p:txBody>
          <a:bodyPr wrap="none">
            <a:spAutoFit/>
          </a:bodyPr>
          <a:lstStyle/>
          <a:p>
            <a:r>
              <a:rPr lang="zh-TW" altLang="en-US" sz="1200" b="1" spc="300" dirty="0" smtClean="0">
                <a:latin typeface="微軟正黑體" panose="020B0604030504040204" pitchFamily="34" charset="-120"/>
                <a:ea typeface="微軟正黑體" panose="020B0604030504040204" pitchFamily="34" charset="-120"/>
                <a:cs typeface="Arial" panose="020B0604020202020204" pitchFamily="34" charset="0"/>
              </a:rPr>
              <a:t>正</a:t>
            </a:r>
            <a:endParaRPr lang="en-US" altLang="zh-TW" sz="1200" b="1" spc="300" dirty="0" smtClean="0">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smtClean="0">
                <a:latin typeface="微軟正黑體" panose="020B0604030504040204" pitchFamily="34" charset="-120"/>
                <a:ea typeface="微軟正黑體" panose="020B0604030504040204" pitchFamily="34" charset="-120"/>
                <a:cs typeface="Arial" panose="020B0604020202020204" pitchFamily="34" charset="0"/>
              </a:rPr>
              <a:t>確</a:t>
            </a:r>
            <a:endPar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8" name="矩形 27"/>
          <p:cNvSpPr/>
          <p:nvPr/>
        </p:nvSpPr>
        <p:spPr>
          <a:xfrm>
            <a:off x="1397210" y="6021288"/>
            <a:ext cx="377026" cy="461665"/>
          </a:xfrm>
          <a:prstGeom prst="rect">
            <a:avLst/>
          </a:prstGeom>
        </p:spPr>
        <p:txBody>
          <a:bodyPr wrap="none">
            <a:spAutoFit/>
          </a:bodyPr>
          <a:lstStyle/>
          <a:p>
            <a:r>
              <a:rPr lang="zh-TW" altLang="en-US" sz="12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錯</a:t>
            </a:r>
            <a:endParaRPr lang="en-US" altLang="zh-TW" sz="12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誤</a:t>
            </a:r>
            <a:endParaRPr lang="en-US" altLang="zh-TW" sz="1200" b="1" spc="300"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9" name="表格 28"/>
          <p:cNvGraphicFramePr>
            <a:graphicFrameLocks noGrp="1"/>
          </p:cNvGraphicFramePr>
          <p:nvPr>
            <p:extLst>
              <p:ext uri="{D42A27DB-BD31-4B8C-83A1-F6EECF244321}">
                <p14:modId xmlns:p14="http://schemas.microsoft.com/office/powerpoint/2010/main" val="2280165514"/>
              </p:ext>
            </p:extLst>
          </p:nvPr>
        </p:nvGraphicFramePr>
        <p:xfrm>
          <a:off x="2095310" y="5517232"/>
          <a:ext cx="6239908" cy="304800"/>
        </p:xfrm>
        <a:graphic>
          <a:graphicData uri="http://schemas.openxmlformats.org/drawingml/2006/table">
            <a:tbl>
              <a:tblPr firstRow="1" bandRow="1">
                <a:tableStyleId>{5C22544A-7EE6-4342-B048-85BDC9FD1C3A}</a:tableStyleId>
              </a:tblPr>
              <a:tblGrid>
                <a:gridCol w="900723"/>
                <a:gridCol w="900723"/>
                <a:gridCol w="900723"/>
                <a:gridCol w="900723"/>
                <a:gridCol w="900723"/>
                <a:gridCol w="900723"/>
                <a:gridCol w="835570"/>
              </a:tblGrid>
              <a:tr h="298832">
                <a:tc>
                  <a:txBody>
                    <a:bodyPr/>
                    <a:lstStyle/>
                    <a:p>
                      <a:pPr algn="r"/>
                      <a:r>
                        <a:rPr lang="zh-TW" altLang="en-US" sz="1400" b="1" dirty="0" smtClean="0">
                          <a:solidFill>
                            <a:schemeClr val="tx1"/>
                          </a:solidFill>
                        </a:rPr>
                        <a:t>  </a:t>
                      </a:r>
                      <a:r>
                        <a:rPr lang="zh-TW" altLang="en-US" sz="1400" b="0" dirty="0" smtClean="0">
                          <a:solidFill>
                            <a:schemeClr val="tx1"/>
                          </a:solidFill>
                        </a:rPr>
                        <a:t>佰萬</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smtClean="0">
                          <a:solidFill>
                            <a:schemeClr val="tx1"/>
                          </a:solidFill>
                        </a:rPr>
                        <a:t>壹  </a:t>
                      </a:r>
                      <a:r>
                        <a:rPr lang="zh-TW" altLang="en-US" sz="1400" b="0" dirty="0" smtClean="0">
                          <a:solidFill>
                            <a:schemeClr val="tx1"/>
                          </a:solidFill>
                        </a:rPr>
                        <a:t>拾萬</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smtClean="0">
                          <a:solidFill>
                            <a:schemeClr val="tx1"/>
                          </a:solidFill>
                        </a:rPr>
                        <a:t>貳</a:t>
                      </a:r>
                      <a:r>
                        <a:rPr lang="zh-TW" altLang="en-US" sz="1400" b="0" dirty="0" smtClean="0">
                          <a:solidFill>
                            <a:schemeClr val="tx1"/>
                          </a:solidFill>
                        </a:rPr>
                        <a:t>  萬</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smtClean="0">
                          <a:solidFill>
                            <a:schemeClr val="tx1"/>
                          </a:solidFill>
                        </a:rPr>
                        <a:t>  仟</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smtClean="0">
                          <a:solidFill>
                            <a:schemeClr val="tx1"/>
                          </a:solidFill>
                        </a:rPr>
                        <a:t>  佰</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smtClean="0">
                          <a:solidFill>
                            <a:schemeClr val="tx1"/>
                          </a:solidFill>
                        </a:rPr>
                        <a:t>  拾</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smtClean="0">
                          <a:solidFill>
                            <a:schemeClr val="tx1"/>
                          </a:solidFill>
                        </a:rPr>
                        <a:t>  元</a:t>
                      </a:r>
                      <a:endParaRPr lang="zh-TW" altLang="en-US" sz="14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3428642491"/>
              </p:ext>
            </p:extLst>
          </p:nvPr>
        </p:nvGraphicFramePr>
        <p:xfrm>
          <a:off x="2095310" y="6093296"/>
          <a:ext cx="6239908" cy="304800"/>
        </p:xfrm>
        <a:graphic>
          <a:graphicData uri="http://schemas.openxmlformats.org/drawingml/2006/table">
            <a:tbl>
              <a:tblPr firstRow="1" bandRow="1">
                <a:tableStyleId>{5C22544A-7EE6-4342-B048-85BDC9FD1C3A}</a:tableStyleId>
              </a:tblPr>
              <a:tblGrid>
                <a:gridCol w="900723"/>
                <a:gridCol w="900723"/>
                <a:gridCol w="900723"/>
                <a:gridCol w="900723"/>
                <a:gridCol w="900723"/>
                <a:gridCol w="900723"/>
                <a:gridCol w="835570"/>
              </a:tblGrid>
              <a:tr h="298832">
                <a:tc>
                  <a:txBody>
                    <a:bodyPr/>
                    <a:lstStyle/>
                    <a:p>
                      <a:pPr algn="r"/>
                      <a:r>
                        <a:rPr lang="en-US" altLang="zh-TW" sz="1400" b="1" dirty="0" smtClean="0">
                          <a:solidFill>
                            <a:schemeClr val="tx1"/>
                          </a:solidFill>
                        </a:rPr>
                        <a:t>X</a:t>
                      </a:r>
                      <a:r>
                        <a:rPr lang="zh-TW" altLang="en-US" sz="1400" b="1" dirty="0" smtClean="0">
                          <a:solidFill>
                            <a:schemeClr val="tx1"/>
                          </a:solidFill>
                        </a:rPr>
                        <a:t>  </a:t>
                      </a:r>
                      <a:r>
                        <a:rPr lang="zh-TW" altLang="en-US" sz="1400" b="0" dirty="0" smtClean="0">
                          <a:solidFill>
                            <a:schemeClr val="tx1"/>
                          </a:solidFill>
                        </a:rPr>
                        <a:t>佰萬</a:t>
                      </a:r>
                      <a:endParaRPr lang="zh-TW" altLang="en-US" sz="1400" b="0" dirty="0">
                        <a:solidFill>
                          <a:schemeClr val="tx1"/>
                        </a:solidFill>
                      </a:endParaRP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smtClean="0">
                          <a:solidFill>
                            <a:schemeClr val="tx1"/>
                          </a:solidFill>
                        </a:rPr>
                        <a:t>壹  </a:t>
                      </a:r>
                      <a:r>
                        <a:rPr lang="zh-TW" altLang="en-US" sz="1400" b="0" dirty="0" smtClean="0">
                          <a:solidFill>
                            <a:schemeClr val="tx1"/>
                          </a:solidFill>
                        </a:rPr>
                        <a:t>拾萬</a:t>
                      </a:r>
                      <a:endParaRPr lang="zh-TW" altLang="en-US" sz="1400" b="0" dirty="0">
                        <a:solidFill>
                          <a:schemeClr val="tx1"/>
                        </a:solidFill>
                      </a:endParaRP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smtClean="0">
                          <a:solidFill>
                            <a:schemeClr val="tx1"/>
                          </a:solidFill>
                        </a:rPr>
                        <a:t>貳</a:t>
                      </a:r>
                      <a:r>
                        <a:rPr lang="zh-TW" altLang="en-US" sz="1400" b="0" dirty="0" smtClean="0">
                          <a:solidFill>
                            <a:schemeClr val="tx1"/>
                          </a:solidFill>
                        </a:rPr>
                        <a:t>  萬</a:t>
                      </a:r>
                      <a:endParaRPr lang="zh-TW" altLang="en-US" sz="1400" b="0" dirty="0">
                        <a:solidFill>
                          <a:schemeClr val="tx1"/>
                        </a:solidFill>
                      </a:endParaRP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smtClean="0">
                          <a:solidFill>
                            <a:schemeClr val="tx1"/>
                          </a:solidFill>
                        </a:rPr>
                        <a:t>0</a:t>
                      </a:r>
                      <a:r>
                        <a:rPr lang="zh-TW" altLang="en-US" sz="1400" b="0" dirty="0" smtClean="0">
                          <a:solidFill>
                            <a:schemeClr val="tx1"/>
                          </a:solidFill>
                        </a:rPr>
                        <a:t>  仟</a:t>
                      </a:r>
                      <a:endParaRPr lang="zh-TW" altLang="en-US" sz="1400" b="0" dirty="0">
                        <a:solidFill>
                          <a:schemeClr val="tx1"/>
                        </a:solidFill>
                      </a:endParaRP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smtClean="0">
                          <a:solidFill>
                            <a:schemeClr val="tx1"/>
                          </a:solidFill>
                        </a:rPr>
                        <a:t>0</a:t>
                      </a:r>
                      <a:r>
                        <a:rPr lang="zh-TW" altLang="en-US" sz="1400" b="0" dirty="0" smtClean="0">
                          <a:solidFill>
                            <a:schemeClr val="tx1"/>
                          </a:solidFill>
                        </a:rPr>
                        <a:t>  佰</a:t>
                      </a:r>
                      <a:endParaRPr lang="zh-TW" altLang="en-US" sz="1400" b="0" dirty="0">
                        <a:solidFill>
                          <a:schemeClr val="tx1"/>
                        </a:solidFill>
                      </a:endParaRP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smtClean="0">
                          <a:solidFill>
                            <a:schemeClr val="tx1"/>
                          </a:solidFill>
                        </a:rPr>
                        <a:t>0</a:t>
                      </a:r>
                      <a:r>
                        <a:rPr lang="zh-TW" altLang="en-US" sz="1400" b="0" dirty="0" smtClean="0">
                          <a:solidFill>
                            <a:schemeClr val="tx1"/>
                          </a:solidFill>
                        </a:rPr>
                        <a:t>  拾</a:t>
                      </a:r>
                      <a:endParaRPr lang="zh-TW" altLang="en-US" sz="1400" b="0" dirty="0">
                        <a:solidFill>
                          <a:schemeClr val="tx1"/>
                        </a:solidFill>
                      </a:endParaRP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smtClean="0">
                          <a:solidFill>
                            <a:schemeClr val="tx1"/>
                          </a:solidFill>
                        </a:rPr>
                        <a:t>0</a:t>
                      </a:r>
                      <a:r>
                        <a:rPr lang="zh-TW" altLang="en-US" sz="1400" b="0" dirty="0" smtClean="0">
                          <a:solidFill>
                            <a:schemeClr val="tx1"/>
                          </a:solidFill>
                        </a:rPr>
                        <a:t>  元</a:t>
                      </a:r>
                      <a:endParaRPr lang="zh-TW" altLang="en-US" sz="1400" b="0" dirty="0">
                        <a:solidFill>
                          <a:schemeClr val="tx1"/>
                        </a:solidFill>
                      </a:endParaRP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r>
            </a:tbl>
          </a:graphicData>
        </a:graphic>
      </p:graphicFrame>
      <p:cxnSp>
        <p:nvCxnSpPr>
          <p:cNvPr id="34" name="直線接點 33"/>
          <p:cNvCxnSpPr/>
          <p:nvPr/>
        </p:nvCxnSpPr>
        <p:spPr>
          <a:xfrm>
            <a:off x="5094858" y="5661248"/>
            <a:ext cx="31766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2269228" y="5661248"/>
            <a:ext cx="593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134418" y="5348535"/>
            <a:ext cx="399468" cy="369332"/>
          </a:xfrm>
          <a:prstGeom prst="rect">
            <a:avLst/>
          </a:prstGeom>
        </p:spPr>
        <p:txBody>
          <a:bodyPr wrap="none">
            <a:spAutoFit/>
          </a:bodyPr>
          <a:lstStyle/>
          <a:p>
            <a:r>
              <a:rPr lang="zh-TW" altLang="en-US" spc="300" dirty="0">
                <a:latin typeface="Arial" panose="020B0604020202020204" pitchFamily="34" charset="0"/>
                <a:cs typeface="Arial" panose="020B0604020202020204" pitchFamily="34" charset="0"/>
                <a:sym typeface="Wingdings 2"/>
              </a:rPr>
              <a:t></a:t>
            </a:r>
            <a:endParaRPr lang="zh-TW" altLang="en-US" spc="300" dirty="0">
              <a:latin typeface="Arial" panose="020B0604020202020204" pitchFamily="34" charset="0"/>
              <a:cs typeface="Arial" panose="020B0604020202020204" pitchFamily="34" charset="0"/>
            </a:endParaRPr>
          </a:p>
        </p:txBody>
      </p:sp>
      <p:sp>
        <p:nvSpPr>
          <p:cNvPr id="39" name="矩形 38"/>
          <p:cNvSpPr/>
          <p:nvPr/>
        </p:nvSpPr>
        <p:spPr>
          <a:xfrm>
            <a:off x="1134418" y="6093296"/>
            <a:ext cx="372218" cy="369332"/>
          </a:xfrm>
          <a:prstGeom prst="rect">
            <a:avLst/>
          </a:prstGeom>
        </p:spPr>
        <p:txBody>
          <a:bodyPr wrap="none">
            <a:spAutoFit/>
          </a:bodyPr>
          <a:lstStyle/>
          <a:p>
            <a:r>
              <a:rPr lang="zh-TW" altLang="en-US" spc="300" dirty="0">
                <a:solidFill>
                  <a:srgbClr val="FF0000"/>
                </a:solidFill>
                <a:latin typeface="Arial" panose="020B0604020202020204" pitchFamily="34" charset="0"/>
                <a:cs typeface="Arial" panose="020B0604020202020204" pitchFamily="34" charset="0"/>
                <a:sym typeface="Wingdings 2"/>
              </a:rPr>
              <a:t></a:t>
            </a:r>
            <a:endParaRPr lang="zh-TW" altLang="en-US" spc="300" dirty="0">
              <a:solidFill>
                <a:srgbClr val="FF0000"/>
              </a:solidFill>
              <a:latin typeface="Arial" panose="020B0604020202020204" pitchFamily="34" charset="0"/>
              <a:cs typeface="Arial" panose="020B0604020202020204" pitchFamily="34" charset="0"/>
            </a:endParaRPr>
          </a:p>
        </p:txBody>
      </p:sp>
      <p:sp>
        <p:nvSpPr>
          <p:cNvPr id="41" name="左中括弧 40"/>
          <p:cNvSpPr/>
          <p:nvPr/>
        </p:nvSpPr>
        <p:spPr>
          <a:xfrm>
            <a:off x="1762941" y="6097106"/>
            <a:ext cx="216024" cy="293514"/>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290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(12/14)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638693" y="1268760"/>
            <a:ext cx="8344596" cy="3862596"/>
          </a:xfrm>
          <a:prstGeom prst="rect">
            <a:avLst/>
          </a:prstGeom>
          <a:noFill/>
        </p:spPr>
        <p:txBody>
          <a:bodyPr wrap="square" rtlCol="0">
            <a:spAutoFit/>
          </a:bodyPr>
          <a:lstStyle/>
          <a:p>
            <a:pPr marL="285750" indent="-285750">
              <a:lnSpc>
                <a:spcPct val="250000"/>
              </a:lnSpc>
              <a:buFont typeface="Wingdings" panose="05000000000000000000" pitchFamily="2" charset="2"/>
              <a:buChar char="n"/>
            </a:pPr>
            <a:r>
              <a:rPr lang="zh-TW" altLang="en-US" sz="1400" spc="300" dirty="0" smtClean="0">
                <a:latin typeface="微軟正黑體" panose="020B0604030504040204" pitchFamily="34" charset="-120"/>
                <a:ea typeface="微軟正黑體" panose="020B0604030504040204" pitchFamily="34" charset="-120"/>
              </a:rPr>
              <a:t>匯款同意書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附件</a:t>
            </a:r>
            <a:r>
              <a:rPr lang="en-US" altLang="zh-TW" sz="1400" b="1" spc="300" dirty="0">
                <a:solidFill>
                  <a:srgbClr val="FF0000"/>
                </a:solidFill>
                <a:latin typeface="微軟正黑體" panose="020B0604030504040204" pitchFamily="34" charset="-120"/>
                <a:ea typeface="微軟正黑體" panose="020B0604030504040204" pitchFamily="34" charset="-120"/>
              </a:rPr>
              <a:t>12:</a:t>
            </a:r>
            <a:r>
              <a:rPr lang="zh-TW" altLang="en-US" sz="1400" b="1" spc="300" dirty="0">
                <a:solidFill>
                  <a:srgbClr val="FF0000"/>
                </a:solidFill>
                <a:latin typeface="微軟正黑體" panose="020B0604030504040204" pitchFamily="34" charset="-120"/>
                <a:ea typeface="微軟正黑體" panose="020B0604030504040204" pitchFamily="34" charset="-120"/>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rPr>
              <a:t>)</a:t>
            </a:r>
            <a:endParaRPr lang="en-US" altLang="zh-TW" sz="1400" spc="300" dirty="0" smtClean="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smtClean="0">
                <a:latin typeface="微軟正黑體" panose="020B0604030504040204" pitchFamily="34" charset="-120"/>
                <a:ea typeface="微軟正黑體" panose="020B0604030504040204" pitchFamily="34" charset="-120"/>
              </a:rPr>
              <a:t>公司銀行存摺封面影本，請加蓋發票章</a:t>
            </a:r>
            <a:endParaRPr lang="en-US" altLang="zh-TW" sz="1400" spc="300" dirty="0" smtClean="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支票帳戶及國立大專院校可免繳存摺影</a:t>
            </a:r>
            <a:r>
              <a:rPr lang="zh-TW" altLang="en-US" sz="1400" spc="300" dirty="0" smtClean="0">
                <a:latin typeface="微軟正黑體" panose="020B0604030504040204" pitchFamily="34" charset="-120"/>
                <a:ea typeface="微軟正黑體" panose="020B0604030504040204" pitchFamily="34" charset="-120"/>
              </a:rPr>
              <a:t>本</a:t>
            </a:r>
            <a:endParaRPr lang="en-US" altLang="zh-TW" sz="1400" spc="300" dirty="0" smtClean="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大專院校無發票章，請蓋大小</a:t>
            </a:r>
            <a:r>
              <a:rPr lang="zh-TW" altLang="en-US" sz="1400" spc="300" dirty="0" smtClean="0">
                <a:latin typeface="微軟正黑體" panose="020B0604030504040204" pitchFamily="34" charset="-120"/>
                <a:ea typeface="微軟正黑體" panose="020B0604030504040204" pitchFamily="34" charset="-120"/>
              </a:rPr>
              <a:t>章</a:t>
            </a:r>
            <a:endParaRPr lang="en-US" altLang="zh-TW" sz="1400" spc="300" dirty="0" smtClean="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所有款項匯入輔導單位提供之帳戶後</a:t>
            </a:r>
            <a:r>
              <a:rPr lang="zh-TW" altLang="en-US" sz="1400" spc="300" dirty="0" smtClean="0">
                <a:latin typeface="微軟正黑體" panose="020B0604030504040204" pitchFamily="34" charset="-120"/>
                <a:ea typeface="微軟正黑體" panose="020B0604030504040204" pitchFamily="34" charset="-120"/>
              </a:rPr>
              <a:t>，計畫窗口單位即視為已收受該筆款項，其後之風險及發生之問題，概由輔導單位承受</a:t>
            </a:r>
            <a:endParaRPr lang="en-US" altLang="zh-TW" sz="1400" spc="300" dirty="0" smtClean="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smtClean="0">
                <a:latin typeface="微軟正黑體" panose="020B0604030504040204" pitchFamily="34" charset="-120"/>
                <a:ea typeface="微軟正黑體" panose="020B0604030504040204" pitchFamily="34" charset="-120"/>
              </a:rPr>
              <a:t>貴輔導單位如帳號或銀行</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變更</a:t>
            </a:r>
            <a:r>
              <a:rPr lang="zh-TW" altLang="en-US" sz="1400" spc="300" dirty="0" smtClean="0">
                <a:latin typeface="微軟正黑體" panose="020B0604030504040204" pitchFamily="34" charset="-120"/>
                <a:ea typeface="微軟正黑體" panose="020B0604030504040204" pitchFamily="34" charset="-120"/>
              </a:rPr>
              <a:t>時，請</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立即將新資料通知計畫窗口</a:t>
            </a:r>
            <a:endParaRPr lang="en-US" altLang="zh-TW" sz="1400" b="1" spc="300" dirty="0" smtClean="0">
              <a:solidFill>
                <a:srgbClr val="FF00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8354" y="892387"/>
            <a:ext cx="3736920"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a:t>
            </a:r>
            <a:r>
              <a:rPr lang="zh-TW" altLang="en-US" sz="2200" b="1" spc="600" dirty="0" smtClean="0">
                <a:latin typeface="微軟正黑體" panose="020B0604030504040204" pitchFamily="34" charset="-120"/>
                <a:ea typeface="微軟正黑體" panose="020B0604030504040204" pitchFamily="34" charset="-120"/>
              </a:rPr>
              <a:t>銀行</a:t>
            </a:r>
            <a:r>
              <a:rPr lang="zh-TW" altLang="en-US" sz="2200" b="1" spc="600" dirty="0">
                <a:latin typeface="微軟正黑體" panose="020B0604030504040204" pitchFamily="34" charset="-120"/>
                <a:ea typeface="微軟正黑體" panose="020B0604030504040204" pitchFamily="34" charset="-120"/>
              </a:rPr>
              <a:t>封面影</a:t>
            </a:r>
            <a:r>
              <a:rPr lang="zh-TW" altLang="en-US" sz="2200" b="1" spc="600" dirty="0" smtClean="0">
                <a:latin typeface="微軟正黑體" panose="020B0604030504040204" pitchFamily="34" charset="-120"/>
                <a:ea typeface="微軟正黑體" panose="020B0604030504040204" pitchFamily="34" charset="-120"/>
              </a:rPr>
              <a:t>本</a:t>
            </a:r>
            <a:r>
              <a:rPr lang="en-US" altLang="zh-TW" sz="2200" b="1" spc="600" dirty="0" smtClean="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7180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a:t>
            </a: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經費編列原則</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(13/14)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82347138"/>
              </p:ext>
            </p:extLst>
          </p:nvPr>
        </p:nvGraphicFramePr>
        <p:xfrm>
          <a:off x="702370" y="1340768"/>
          <a:ext cx="8712968" cy="5303520"/>
        </p:xfrm>
        <a:graphic>
          <a:graphicData uri="http://schemas.openxmlformats.org/drawingml/2006/table">
            <a:tbl>
              <a:tblPr firstRow="1" bandRow="1">
                <a:tableStyleId>{5C22544A-7EE6-4342-B048-85BDC9FD1C3A}</a:tableStyleId>
              </a:tblPr>
              <a:tblGrid>
                <a:gridCol w="648072"/>
                <a:gridCol w="8064896"/>
              </a:tblGrid>
              <a:tr h="370840">
                <a:tc>
                  <a:txBody>
                    <a:bodyPr/>
                    <a:lstStyle/>
                    <a:p>
                      <a:pPr algn="ctr">
                        <a:lnSpc>
                          <a:spcPct val="150000"/>
                        </a:lnSpc>
                      </a:pPr>
                      <a:r>
                        <a:rPr lang="zh-TW" altLang="en-US" sz="1400" spc="300" dirty="0" smtClean="0">
                          <a:latin typeface="微軟正黑體" panose="020B0604030504040204" pitchFamily="34" charset="-120"/>
                          <a:ea typeface="微軟正黑體" panose="020B0604030504040204" pitchFamily="34" charset="-120"/>
                        </a:rPr>
                        <a:t>項次</a:t>
                      </a:r>
                      <a:endParaRPr lang="zh-TW" altLang="en-US" sz="1400" spc="300" dirty="0">
                        <a:latin typeface="微軟正黑體" panose="020B0604030504040204" pitchFamily="34" charset="-120"/>
                        <a:ea typeface="微軟正黑體" panose="020B0604030504040204" pitchFamily="34" charset="-120"/>
                      </a:endParaRPr>
                    </a:p>
                  </a:txBody>
                  <a:tcPr anchor="ctr"/>
                </a:tc>
                <a:tc>
                  <a:txBody>
                    <a:bodyPr/>
                    <a:lstStyle/>
                    <a:p>
                      <a:pPr algn="ctr">
                        <a:lnSpc>
                          <a:spcPct val="150000"/>
                        </a:lnSpc>
                      </a:pPr>
                      <a:r>
                        <a:rPr lang="zh-TW" altLang="en-US" sz="1400" spc="300" dirty="0" smtClean="0">
                          <a:latin typeface="微軟正黑體" panose="020B0604030504040204" pitchFamily="34" charset="-120"/>
                          <a:ea typeface="微軟正黑體" panose="020B0604030504040204" pitchFamily="34" charset="-120"/>
                        </a:rPr>
                        <a:t>執行要點說明</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注意事項</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經費編列之依據為「經濟部及所屬機關委辦計畫預算編列基準」，參閱</a:t>
                      </a:r>
                      <a:r>
                        <a:rPr lang="en-US" altLang="zh-TW" sz="1400" spc="0" dirty="0" smtClean="0">
                          <a:latin typeface="Arial" panose="020B0604020202020204" pitchFamily="34" charset="0"/>
                          <a:ea typeface="微軟正黑體" panose="020B0604030504040204" pitchFamily="34" charset="-120"/>
                          <a:cs typeface="Arial" panose="020B0604020202020204" pitchFamily="34" charset="0"/>
                        </a:rPr>
                        <a:t>https://www.moea.gov.tw/mns/doa/content/ContentDesc.aspx?menu_id=4585</a:t>
                      </a:r>
                      <a:endParaRPr lang="zh-TW" altLang="en-US" sz="1400" spc="0" dirty="0">
                        <a:latin typeface="Arial" panose="020B0604020202020204" pitchFamily="34" charset="0"/>
                        <a:ea typeface="微軟正黑體" panose="020B0604030504040204" pitchFamily="34" charset="-120"/>
                        <a:cs typeface="Arial" panose="020B0604020202020204" pitchFamily="34" charset="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本計畫性質屬「科技發展類」之「推廣服務」</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經費編列原則採「服務成本加公費法」</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smtClean="0">
                          <a:latin typeface="微軟正黑體" panose="020B0604030504040204" pitchFamily="34" charset="-120"/>
                          <a:ea typeface="微軟正黑體" panose="020B0604030504040204" pitchFamily="34" charset="-120"/>
                        </a:rPr>
                        <a:t>直接薪資編列人月數、職級與人力需求表應一致；若為執行人力調整</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不可增加人月</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，不需要來文變更，請在執行成果報告中說明，</a:t>
                      </a:r>
                      <a:r>
                        <a:rPr lang="zh-TW" altLang="en-US" sz="1400" spc="300" dirty="0" smtClean="0">
                          <a:solidFill>
                            <a:schemeClr val="tx1"/>
                          </a:solidFill>
                          <a:latin typeface="微軟正黑體" panose="020B0604030504040204" pitchFamily="34" charset="-120"/>
                          <a:ea typeface="微軟正黑體" panose="020B0604030504040204" pitchFamily="34" charset="-120"/>
                        </a:rPr>
                        <a:t>並於計畫執行人員投入人月總表內附註即可</a:t>
                      </a:r>
                      <a:endParaRPr lang="zh-TW" altLang="en-US" sz="1400" spc="300" dirty="0">
                        <a:solidFill>
                          <a:schemeClr val="tx1"/>
                        </a:solidFill>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經費核銷時間不得超過計畫執行時間</a:t>
                      </a:r>
                      <a:r>
                        <a:rPr lang="en-US" altLang="zh-TW" sz="1400" spc="300" dirty="0" smtClean="0">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已核定通過後翌日</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2</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至</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4</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個月內</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預算編列會計科目應按政府輔導經費與業者自籌款出資比例分攤使用</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請</a:t>
                      </a:r>
                      <a:r>
                        <a:rPr lang="zh-TW" altLang="en-US" sz="1400" spc="300" dirty="0" smtClean="0">
                          <a:solidFill>
                            <a:schemeClr val="tx1"/>
                          </a:solidFill>
                          <a:latin typeface="微軟正黑體" panose="020B0604030504040204" pitchFamily="34" charset="-120"/>
                          <a:ea typeface="微軟正黑體" panose="020B0604030504040204" pitchFamily="34" charset="-120"/>
                        </a:rPr>
                        <a:t>依「一般公認審計準則」、</a:t>
                      </a:r>
                      <a:r>
                        <a:rPr lang="zh-TW" altLang="en-US" sz="1400" spc="300" dirty="0" smtClean="0">
                          <a:latin typeface="微軟正黑體" panose="020B0604030504040204" pitchFamily="34" charset="-120"/>
                          <a:ea typeface="微軟正黑體" panose="020B0604030504040204" pitchFamily="34" charset="-120"/>
                        </a:rPr>
                        <a:t>「經濟部及所屬機關委辦計畫預算編列基準」作為查核之依據</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8</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財團法人精密機械研究發展中心及政府審計、會計人員得以調閱查核有關之憑證、相關資料</a:t>
                      </a:r>
                      <a:endParaRPr lang="zh-TW" altLang="en-US" sz="1400" spc="300" dirty="0">
                        <a:latin typeface="微軟正黑體" panose="020B0604030504040204" pitchFamily="34" charset="-120"/>
                        <a:ea typeface="微軟正黑體" panose="020B0604030504040204" pitchFamily="34" charset="-120"/>
                      </a:endParaRPr>
                    </a:p>
                  </a:txBody>
                  <a:tcPr/>
                </a:tc>
              </a:tr>
            </a:tbl>
          </a:graphicData>
        </a:graphic>
      </p:graphicFrame>
      <p:sp>
        <p:nvSpPr>
          <p:cNvPr id="5" name="文字方塊 4"/>
          <p:cNvSpPr txBox="1"/>
          <p:nvPr/>
        </p:nvSpPr>
        <p:spPr>
          <a:xfrm>
            <a:off x="558354" y="908720"/>
            <a:ext cx="1229824"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0019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(14/14)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3878635371"/>
              </p:ext>
            </p:extLst>
          </p:nvPr>
        </p:nvGraphicFramePr>
        <p:xfrm>
          <a:off x="702370" y="1396529"/>
          <a:ext cx="8712968" cy="1965960"/>
        </p:xfrm>
        <a:graphic>
          <a:graphicData uri="http://schemas.openxmlformats.org/drawingml/2006/table">
            <a:tbl>
              <a:tblPr firstRow="1" bandRow="1">
                <a:tableStyleId>{5C22544A-7EE6-4342-B048-85BDC9FD1C3A}</a:tableStyleId>
              </a:tblPr>
              <a:tblGrid>
                <a:gridCol w="648072"/>
                <a:gridCol w="8064896"/>
              </a:tblGrid>
              <a:tr h="370840">
                <a:tc>
                  <a:txBody>
                    <a:bodyPr/>
                    <a:lstStyle/>
                    <a:p>
                      <a:pPr algn="ctr">
                        <a:lnSpc>
                          <a:spcPct val="150000"/>
                        </a:lnSpc>
                      </a:pPr>
                      <a:r>
                        <a:rPr lang="zh-TW" altLang="en-US" sz="1400" spc="300" dirty="0" smtClean="0">
                          <a:latin typeface="微軟正黑體" panose="020B0604030504040204" pitchFamily="34" charset="-120"/>
                          <a:ea typeface="微軟正黑體" panose="020B0604030504040204" pitchFamily="34" charset="-120"/>
                        </a:rPr>
                        <a:t>項次</a:t>
                      </a:r>
                      <a:endParaRPr lang="zh-TW" altLang="en-US" sz="1400" spc="300" dirty="0">
                        <a:latin typeface="微軟正黑體" panose="020B0604030504040204" pitchFamily="34" charset="-120"/>
                        <a:ea typeface="微軟正黑體" panose="020B0604030504040204" pitchFamily="34" charset="-120"/>
                      </a:endParaRPr>
                    </a:p>
                  </a:txBody>
                  <a:tcPr/>
                </a:tc>
                <a:tc>
                  <a:txBody>
                    <a:bodyPr/>
                    <a:lstStyle/>
                    <a:p>
                      <a:pPr algn="ctr">
                        <a:lnSpc>
                          <a:spcPct val="150000"/>
                        </a:lnSpc>
                      </a:pPr>
                      <a:r>
                        <a:rPr lang="zh-TW" altLang="en-US" sz="1400" spc="300" dirty="0" smtClean="0">
                          <a:latin typeface="微軟正黑體" panose="020B0604030504040204" pitchFamily="34" charset="-120"/>
                          <a:ea typeface="微軟正黑體" panose="020B0604030504040204" pitchFamily="34" charset="-120"/>
                        </a:rPr>
                        <a:t>執行要點說明</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注意事項</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9</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按職級上限內編列，合計數不得超過總經費之</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75%</a:t>
                      </a:r>
                      <a:r>
                        <a:rPr lang="zh-TW" altLang="en-US" sz="1400" spc="300" dirty="0" smtClean="0">
                          <a:latin typeface="微軟正黑體" panose="020B0604030504040204" pitchFamily="34" charset="-120"/>
                          <a:ea typeface="微軟正黑體" panose="020B0604030504040204" pitchFamily="34" charset="-120"/>
                        </a:rPr>
                        <a:t>，本計畫無協同主持人。</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10</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公費之編列不超過政府輔導經費之</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直接薪資</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管理費用</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)*3.6%</a:t>
                      </a:r>
                      <a:r>
                        <a:rPr lang="zh-TW" altLang="en-US" sz="1400" spc="300" dirty="0" smtClean="0">
                          <a:latin typeface="微軟正黑體" panose="020B0604030504040204" pitchFamily="34" charset="-120"/>
                          <a:ea typeface="微軟正黑體" panose="020B0604030504040204" pitchFamily="34" charset="-120"/>
                        </a:rPr>
                        <a:t>為上限，</a:t>
                      </a:r>
                      <a:r>
                        <a:rPr lang="zh-TW" altLang="en-US" sz="1400" spc="300" dirty="0" smtClean="0">
                          <a:solidFill>
                            <a:srgbClr val="FF0000"/>
                          </a:solidFill>
                          <a:latin typeface="微軟正黑體" panose="020B0604030504040204" pitchFamily="34" charset="-120"/>
                          <a:ea typeface="微軟正黑體" panose="020B0604030504040204" pitchFamily="34" charset="-120"/>
                        </a:rPr>
                        <a:t>但業者自籌款不得編列公費</a:t>
                      </a:r>
                      <a:r>
                        <a:rPr lang="zh-TW" altLang="en-US" sz="1400" spc="300" dirty="0" smtClean="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11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雜支不超過個案計畫總經費</a:t>
                      </a:r>
                      <a:r>
                        <a:rPr lang="en-US" altLang="zh-TW" sz="1400"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400"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spc="300" dirty="0" smtClean="0">
                          <a:latin typeface="微軟正黑體" panose="020B0604030504040204" pitchFamily="34" charset="-120"/>
                          <a:ea typeface="微軟正黑體" panose="020B0604030504040204" pitchFamily="34" charset="-120"/>
                        </a:rPr>
                        <a:t>為上限。</a:t>
                      </a:r>
                      <a:endParaRPr lang="zh-TW" altLang="en-US" sz="1400" spc="300" dirty="0">
                        <a:latin typeface="微軟正黑體" panose="020B0604030504040204" pitchFamily="34" charset="-120"/>
                        <a:ea typeface="微軟正黑體" panose="020B0604030504040204" pitchFamily="34" charset="-120"/>
                      </a:endParaRPr>
                    </a:p>
                  </a:txBody>
                  <a:tcPr/>
                </a:tc>
              </a:tr>
            </a:tbl>
          </a:graphicData>
        </a:graphic>
      </p:graphicFrame>
      <p:sp>
        <p:nvSpPr>
          <p:cNvPr id="6" name="文字方塊 5"/>
          <p:cNvSpPr txBox="1"/>
          <p:nvPr/>
        </p:nvSpPr>
        <p:spPr>
          <a:xfrm>
            <a:off x="558354" y="908720"/>
            <a:ext cx="1229824"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561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world map png」的圖片搜尋結果"/>
          <p:cNvPicPr>
            <a:picLocks noChangeAspect="1" noChangeArrowheads="1"/>
          </p:cNvPicPr>
          <p:nvPr/>
        </p:nvPicPr>
        <p:blipFill>
          <a:blip r:embed="rId3" cstate="print"/>
          <a:srcRect/>
          <a:stretch>
            <a:fillRect/>
          </a:stretch>
        </p:blipFill>
        <p:spPr bwMode="auto">
          <a:xfrm>
            <a:off x="558354" y="3765298"/>
            <a:ext cx="5472608" cy="3120085"/>
          </a:xfrm>
          <a:prstGeom prst="rect">
            <a:avLst/>
          </a:prstGeom>
          <a:noFill/>
        </p:spPr>
      </p:pic>
      <p:pic>
        <p:nvPicPr>
          <p:cNvPr id="10" name="Picture 2" descr="「manufacturing png」的圖片搜尋結果"/>
          <p:cNvPicPr>
            <a:picLocks noChangeAspect="1" noChangeArrowheads="1"/>
          </p:cNvPicPr>
          <p:nvPr/>
        </p:nvPicPr>
        <p:blipFill>
          <a:blip r:embed="rId4" cstate="print"/>
          <a:srcRect/>
          <a:stretch>
            <a:fillRect/>
          </a:stretch>
        </p:blipFill>
        <p:spPr bwMode="auto">
          <a:xfrm>
            <a:off x="6066068" y="4221088"/>
            <a:ext cx="3205254" cy="2500098"/>
          </a:xfrm>
          <a:prstGeom prst="rect">
            <a:avLst/>
          </a:prstGeom>
          <a:noFill/>
        </p:spPr>
      </p:pic>
      <p:sp>
        <p:nvSpPr>
          <p:cNvPr id="8" name="矩形 7"/>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SMB</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輔導計畫之聯繫窗口</a:t>
            </a:r>
          </a:p>
        </p:txBody>
      </p:sp>
      <p:sp>
        <p:nvSpPr>
          <p:cNvPr id="11" name="文字方塊 10"/>
          <p:cNvSpPr txBox="1"/>
          <p:nvPr/>
        </p:nvSpPr>
        <p:spPr>
          <a:xfrm>
            <a:off x="558354" y="1396443"/>
            <a:ext cx="3672408" cy="430887"/>
          </a:xfrm>
          <a:prstGeom prst="rect">
            <a:avLst/>
          </a:prstGeom>
          <a:noFill/>
        </p:spPr>
        <p:txBody>
          <a:bodyPr wrap="square" rtlCol="0">
            <a:spAutoFit/>
          </a:bodyPr>
          <a:lstStyle/>
          <a:p>
            <a:r>
              <a:rPr lang="zh-TW" altLang="en-US" sz="2200" b="1" spc="600" dirty="0" smtClean="0">
                <a:latin typeface="微軟正黑體" panose="020B0604030504040204" pitchFamily="34" charset="-120"/>
                <a:ea typeface="微軟正黑體" panose="020B0604030504040204" pitchFamily="34" charset="-120"/>
              </a:rPr>
              <a:t>送</a:t>
            </a:r>
            <a:r>
              <a:rPr lang="zh-TW" altLang="en-US" sz="2200" b="1" spc="600" dirty="0">
                <a:latin typeface="微軟正黑體" panose="020B0604030504040204" pitchFamily="34" charset="-120"/>
                <a:ea typeface="微軟正黑體" panose="020B0604030504040204" pitchFamily="34" charset="-120"/>
              </a:rPr>
              <a:t>件地點與諮詢服務：</a:t>
            </a:r>
          </a:p>
        </p:txBody>
      </p:sp>
      <p:grpSp>
        <p:nvGrpSpPr>
          <p:cNvPr id="5" name="群組 4"/>
          <p:cNvGrpSpPr/>
          <p:nvPr/>
        </p:nvGrpSpPr>
        <p:grpSpPr>
          <a:xfrm>
            <a:off x="630362" y="1827330"/>
            <a:ext cx="9001000" cy="1384996"/>
            <a:chOff x="630362" y="1484784"/>
            <a:chExt cx="8784976" cy="1020523"/>
          </a:xfrm>
        </p:grpSpPr>
        <p:sp>
          <p:nvSpPr>
            <p:cNvPr id="4" name="圓角矩形 3"/>
            <p:cNvSpPr/>
            <p:nvPr/>
          </p:nvSpPr>
          <p:spPr>
            <a:xfrm>
              <a:off x="630362" y="1556792"/>
              <a:ext cx="8640960" cy="936104"/>
            </a:xfrm>
            <a:prstGeom prst="roundRect">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47001" y="1484784"/>
              <a:ext cx="8768337" cy="1020523"/>
            </a:xfrm>
            <a:prstGeom prst="rect">
              <a:avLst/>
            </a:prstGeom>
            <a:noFill/>
          </p:spPr>
          <p:txBody>
            <a:bodyPr wrap="square" rtlCol="0">
              <a:spAutoFit/>
            </a:bodyPr>
            <a:lstStyle/>
            <a:p>
              <a:pPr marL="285750" lvl="1" indent="-285750">
                <a:lnSpc>
                  <a:spcPct val="200000"/>
                </a:lnSpc>
                <a:buFont typeface="Wingdings" panose="05000000000000000000" pitchFamily="2" charset="2"/>
                <a:buChar char="n"/>
              </a:pPr>
              <a:r>
                <a:rPr lang="zh-TW" altLang="en-US" sz="1400" spc="300" dirty="0" smtClean="0">
                  <a:latin typeface="微軟正黑體" panose="020B0604030504040204" pitchFamily="34" charset="-120"/>
                  <a:ea typeface="微軟正黑體" panose="020B0604030504040204" pitchFamily="34" charset="-120"/>
                </a:rPr>
                <a:t>送</a:t>
              </a:r>
              <a:r>
                <a:rPr lang="zh-TW" altLang="en-US" sz="1400" spc="300" dirty="0">
                  <a:latin typeface="微軟正黑體" panose="020B0604030504040204" pitchFamily="34" charset="-120"/>
                  <a:ea typeface="微軟正黑體" panose="020B0604030504040204" pitchFamily="34" charset="-120"/>
                </a:rPr>
                <a:t>件地點：財團法人精密機械研究發展</a:t>
              </a:r>
              <a:r>
                <a:rPr lang="zh-TW" altLang="en-US" sz="1400" spc="300" dirty="0" smtClean="0">
                  <a:latin typeface="微軟正黑體" panose="020B0604030504040204" pitchFamily="34" charset="-120"/>
                  <a:ea typeface="微軟正黑體" panose="020B0604030504040204" pitchFamily="34" charset="-120"/>
                </a:rPr>
                <a:t>中心</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臺中市</a:t>
              </a:r>
              <a:r>
                <a:rPr lang="zh-TW" altLang="en-US" sz="1400" spc="300" dirty="0">
                  <a:latin typeface="微軟正黑體" panose="020B0604030504040204" pitchFamily="34" charset="-120"/>
                  <a:ea typeface="微軟正黑體" panose="020B0604030504040204" pitchFamily="34" charset="-120"/>
                </a:rPr>
                <a:t>西屯區</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40768</a:t>
              </a:r>
              <a:r>
                <a:rPr lang="zh-TW" altLang="en-US" sz="1400" spc="300" dirty="0">
                  <a:latin typeface="微軟正黑體" panose="020B0604030504040204" pitchFamily="34" charset="-120"/>
                  <a:ea typeface="微軟正黑體" panose="020B0604030504040204" pitchFamily="34" charset="-120"/>
                </a:rPr>
                <a:t>工業區三十七路</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27</a:t>
              </a:r>
              <a:r>
                <a:rPr lang="zh-TW" altLang="en-US" sz="1400" spc="300" dirty="0">
                  <a:latin typeface="微軟正黑體" panose="020B0604030504040204" pitchFamily="34" charset="-120"/>
                  <a:ea typeface="微軟正黑體" panose="020B0604030504040204" pitchFamily="34" charset="-120"/>
                </a:rPr>
                <a:t>號</a:t>
              </a:r>
              <a:r>
                <a:rPr lang="en-US" altLang="zh-TW" sz="1400" spc="300" dirty="0" smtClean="0">
                  <a:latin typeface="微軟正黑體" panose="020B0604030504040204" pitchFamily="34" charset="-120"/>
                  <a:ea typeface="微軟正黑體" panose="020B0604030504040204" pitchFamily="34" charset="-120"/>
                </a:rPr>
                <a:t>)</a:t>
              </a: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收件</a:t>
              </a:r>
              <a:r>
                <a:rPr lang="zh-TW" altLang="en-US" sz="1400" spc="300" dirty="0" smtClean="0">
                  <a:latin typeface="微軟正黑體" panose="020B0604030504040204" pitchFamily="34" charset="-120"/>
                  <a:ea typeface="微軟正黑體" panose="020B0604030504040204" pitchFamily="34" charset="-120"/>
                </a:rPr>
                <a:t>者：</a:t>
              </a:r>
              <a:r>
                <a:rPr lang="en-US" altLang="zh-TW" sz="1400" spc="300" dirty="0" smtClean="0">
                  <a:latin typeface="微軟正黑體" panose="020B0604030504040204" pitchFamily="34" charset="-120"/>
                  <a:ea typeface="微軟正黑體" panose="020B0604030504040204" pitchFamily="34" charset="-120"/>
                </a:rPr>
                <a:t>SMB</a:t>
              </a:r>
              <a:r>
                <a:rPr lang="zh-TW" altLang="en-US" sz="1400" spc="300" dirty="0" smtClean="0">
                  <a:latin typeface="微軟正黑體" panose="020B0604030504040204" pitchFamily="34" charset="-120"/>
                  <a:ea typeface="微軟正黑體" panose="020B0604030504040204" pitchFamily="34" charset="-120"/>
                </a:rPr>
                <a:t>小組 收</a:t>
              </a:r>
              <a:endParaRPr lang="en-US" altLang="zh-TW" sz="1400" spc="300" dirty="0">
                <a:latin typeface="微軟正黑體" panose="020B0604030504040204" pitchFamily="34" charset="-120"/>
                <a:ea typeface="微軟正黑體" panose="020B0604030504040204" pitchFamily="34" charset="-120"/>
              </a:endParaRPr>
            </a:p>
            <a:p>
              <a:pPr marL="285750" lvl="1" indent="-285750">
                <a:lnSpc>
                  <a:spcPct val="200000"/>
                </a:lnSpc>
                <a:buFont typeface="Wingdings" panose="05000000000000000000" pitchFamily="2" charset="2"/>
                <a:buChar char="n"/>
              </a:pPr>
              <a:r>
                <a:rPr lang="zh-TW" altLang="en-US" sz="1400" spc="300" dirty="0" smtClean="0">
                  <a:latin typeface="微軟正黑體" panose="020B0604030504040204" pitchFamily="34" charset="-120"/>
                  <a:ea typeface="微軟正黑體" panose="020B0604030504040204" pitchFamily="34" charset="-120"/>
                </a:rPr>
                <a:t>諮詢</a:t>
              </a:r>
              <a:r>
                <a:rPr lang="zh-TW" altLang="en-US" sz="1400" spc="300" dirty="0">
                  <a:latin typeface="微軟正黑體" panose="020B0604030504040204" pitchFamily="34" charset="-120"/>
                  <a:ea typeface="微軟正黑體" panose="020B0604030504040204" pitchFamily="34" charset="-120"/>
                </a:rPr>
                <a:t>專線：</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04-23599009</a:t>
              </a:r>
              <a:r>
                <a:rPr lang="zh-TW" altLang="en-US" sz="1400" spc="300" dirty="0">
                  <a:latin typeface="微軟正黑體" panose="020B0604030504040204" pitchFamily="34" charset="-120"/>
                  <a:ea typeface="微軟正黑體" panose="020B0604030504040204" pitchFamily="34" charset="-120"/>
                </a:rPr>
                <a:t>分機</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361</a:t>
              </a:r>
            </a:p>
          </p:txBody>
        </p:sp>
      </p:grpSp>
      <p:sp>
        <p:nvSpPr>
          <p:cNvPr id="3" name="矩形 2"/>
          <p:cNvSpPr/>
          <p:nvPr/>
        </p:nvSpPr>
        <p:spPr>
          <a:xfrm>
            <a:off x="2290973" y="3140968"/>
            <a:ext cx="5319737" cy="646331"/>
          </a:xfrm>
          <a:prstGeom prst="rect">
            <a:avLst/>
          </a:prstGeom>
        </p:spPr>
        <p:txBody>
          <a:bodyPr wrap="square">
            <a:spAutoFit/>
          </a:bodyPr>
          <a:lstStyle/>
          <a:p>
            <a:pPr marL="0" lvl="1" algn="ctr">
              <a:lnSpc>
                <a:spcPct val="150000"/>
              </a:lnSpc>
            </a:pPr>
            <a:r>
              <a:rPr lang="zh-TW" altLang="en-US" sz="1200" spc="300" dirty="0">
                <a:solidFill>
                  <a:srgbClr val="FF0000"/>
                </a:solidFill>
                <a:latin typeface="微軟正黑體" panose="020B0604030504040204" pitchFamily="34" charset="-120"/>
                <a:ea typeface="微軟正黑體" panose="020B0604030504040204" pitchFamily="34" charset="-120"/>
              </a:rPr>
              <a:t>本須知資料可由財團法人精密機械研究發展中心</a:t>
            </a:r>
            <a:r>
              <a:rPr lang="zh-TW" altLang="en-US" sz="1200" spc="300" dirty="0" smtClean="0">
                <a:solidFill>
                  <a:srgbClr val="FF0000"/>
                </a:solidFill>
                <a:latin typeface="微軟正黑體" panose="020B0604030504040204" pitchFamily="34" charset="-120"/>
                <a:ea typeface="微軟正黑體" panose="020B0604030504040204" pitchFamily="34" charset="-120"/>
              </a:rPr>
              <a:t>網站</a:t>
            </a:r>
            <a:r>
              <a:rPr lang="en-US" altLang="zh-TW" sz="1200" spc="300" dirty="0" smtClean="0">
                <a:solidFill>
                  <a:srgbClr val="FF0000"/>
                </a:solidFill>
                <a:latin typeface="微軟正黑體" panose="020B0604030504040204" pitchFamily="34" charset="-120"/>
                <a:ea typeface="微軟正黑體" panose="020B0604030504040204" pitchFamily="34" charset="-120"/>
              </a:rPr>
              <a:t>(http</a:t>
            </a:r>
            <a:r>
              <a:rPr lang="en-US" altLang="zh-TW" sz="1200" spc="300" dirty="0">
                <a:solidFill>
                  <a:srgbClr val="FF0000"/>
                </a:solidFill>
                <a:latin typeface="微軟正黑體" panose="020B0604030504040204" pitchFamily="34" charset="-120"/>
                <a:ea typeface="微軟正黑體" panose="020B0604030504040204" pitchFamily="34" charset="-120"/>
              </a:rPr>
              <a:t>://www.pmc.org.tw</a:t>
            </a:r>
            <a:r>
              <a:rPr lang="en-US" altLang="zh-TW" sz="1200" spc="300" dirty="0" smtClean="0">
                <a:solidFill>
                  <a:srgbClr val="FF0000"/>
                </a:solidFill>
                <a:latin typeface="微軟正黑體" panose="020B0604030504040204" pitchFamily="34" charset="-120"/>
                <a:ea typeface="微軟正黑體" panose="020B0604030504040204" pitchFamily="34" charset="-120"/>
              </a:rPr>
              <a:t>/)</a:t>
            </a:r>
            <a:r>
              <a:rPr lang="zh-TW" altLang="en-US" sz="1200" spc="300" dirty="0" smtClean="0">
                <a:solidFill>
                  <a:srgbClr val="FF0000"/>
                </a:solidFill>
                <a:latin typeface="微軟正黑體" panose="020B0604030504040204" pitchFamily="34" charset="-120"/>
                <a:ea typeface="微軟正黑體" panose="020B0604030504040204" pitchFamily="34" charset="-120"/>
              </a:rPr>
              <a:t>取得</a:t>
            </a:r>
            <a:endParaRPr lang="zh-TW" altLang="en-US" sz="1200" spc="3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74974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832552405"/>
              </p:ext>
            </p:extLst>
          </p:nvPr>
        </p:nvGraphicFramePr>
        <p:xfrm>
          <a:off x="198314" y="792848"/>
          <a:ext cx="9505056" cy="606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a:spLocks noChangeArrowheads="1"/>
          </p:cNvSpPr>
          <p:nvPr/>
        </p:nvSpPr>
        <p:spPr bwMode="auto">
          <a:xfrm>
            <a:off x="1998514" y="84"/>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3600" b="1" i="0" u="none" strike="noStrike" kern="0" cap="none" spc="600" normalizeH="0" baseline="0" noProof="0" dirty="0" smtClean="0">
                <a:ln>
                  <a:noFill/>
                </a:ln>
                <a:solidFill>
                  <a:schemeClr val="tx2">
                    <a:lumMod val="75000"/>
                  </a:schemeClr>
                </a:solidFill>
                <a:effectLst/>
                <a:uLnTx/>
                <a:uFillTx/>
                <a:latin typeface="微軟正黑體" panose="020B0604030504040204" pitchFamily="34" charset="-120"/>
                <a:ea typeface="微軟正黑體" panose="020B0604030504040204" pitchFamily="34" charset="-120"/>
              </a:rPr>
              <a:t>簡報</a:t>
            </a:r>
            <a:r>
              <a:rPr kumimoji="1" lang="zh-TW" altLang="en-US" sz="3600" b="1" kern="0" spc="600" dirty="0">
                <a:solidFill>
                  <a:schemeClr val="tx2">
                    <a:lumMod val="75000"/>
                  </a:schemeClr>
                </a:solidFill>
                <a:latin typeface="微軟正黑體" panose="020B0604030504040204" pitchFamily="34" charset="-120"/>
                <a:ea typeface="微軟正黑體" panose="020B0604030504040204" pitchFamily="34" charset="-120"/>
              </a:rPr>
              <a:t>流程</a:t>
            </a:r>
            <a:endParaRPr kumimoji="1" lang="zh-TW" altLang="en-US" sz="3600" b="1" i="0" u="none" strike="noStrike" kern="0" cap="none" spc="600" normalizeH="0" baseline="0" noProof="0" dirty="0" smtClean="0">
              <a:ln>
                <a:noFill/>
              </a:ln>
              <a:solidFill>
                <a:schemeClr val="tx2">
                  <a:lumMod val="75000"/>
                </a:schemeClr>
              </a:solidFill>
              <a:effectLst/>
              <a:uLnTx/>
              <a:uFillTx/>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38129" y="970952"/>
            <a:ext cx="1296144" cy="5755422"/>
          </a:xfrm>
          <a:prstGeom prst="rect">
            <a:avLst/>
          </a:prstGeom>
          <a:noFill/>
        </p:spPr>
        <p:txBody>
          <a:bodyPr wrap="square" rtlCol="0">
            <a:spAutoFit/>
          </a:bodyPr>
          <a:lstStyle/>
          <a:p>
            <a:pPr lvl="0" algn="ctr"/>
            <a:r>
              <a:rPr kumimoji="1" lang="en-US" altLang="zh-TW" sz="4400" b="1" spc="600" dirty="0" smtClean="0">
                <a:latin typeface="微軟正黑體" panose="020B0604030504040204" pitchFamily="34" charset="-120"/>
                <a:ea typeface="微軟正黑體" panose="020B0604030504040204" pitchFamily="34" charset="-120"/>
              </a:rPr>
              <a:t>(</a:t>
            </a:r>
            <a:r>
              <a:rPr kumimoji="1" lang="zh-TW" altLang="en-US" sz="4400" b="1" spc="600" dirty="0" smtClean="0">
                <a:latin typeface="微軟正黑體" panose="020B0604030504040204" pitchFamily="34" charset="-120"/>
                <a:ea typeface="微軟正黑體" panose="020B0604030504040204" pitchFamily="34" charset="-120"/>
              </a:rPr>
              <a:t>參</a:t>
            </a:r>
            <a:r>
              <a:rPr kumimoji="1" lang="en-US" altLang="zh-TW" sz="4400" b="1" spc="600" dirty="0" smtClean="0">
                <a:latin typeface="微軟正黑體" panose="020B0604030504040204" pitchFamily="34" charset="-120"/>
                <a:ea typeface="微軟正黑體" panose="020B0604030504040204" pitchFamily="34" charset="-120"/>
              </a:rPr>
              <a:t>)</a:t>
            </a:r>
            <a:r>
              <a:rPr kumimoji="1" lang="zh-TW" altLang="en-US" sz="5000" b="1" spc="600" dirty="0" smtClean="0">
                <a:latin typeface="微軟正黑體" panose="020B0604030504040204" pitchFamily="34" charset="-120"/>
                <a:ea typeface="微軟正黑體" panose="020B0604030504040204" pitchFamily="34" charset="-120"/>
              </a:rPr>
              <a:t>會計</a:t>
            </a:r>
            <a:r>
              <a:rPr kumimoji="1" lang="zh-TW" altLang="en-US" sz="5000" b="1" spc="600" dirty="0">
                <a:latin typeface="微軟正黑體" panose="020B0604030504040204" pitchFamily="34" charset="-120"/>
                <a:ea typeface="微軟正黑體" panose="020B0604030504040204" pitchFamily="34" charset="-120"/>
              </a:rPr>
              <a:t>作業規範</a:t>
            </a:r>
          </a:p>
          <a:p>
            <a:endParaRPr lang="zh-TW" altLang="en-US" dirty="0"/>
          </a:p>
        </p:txBody>
      </p:sp>
      <p:sp>
        <p:nvSpPr>
          <p:cNvPr id="9" name="文字方塊 8"/>
          <p:cNvSpPr txBox="1"/>
          <p:nvPr/>
        </p:nvSpPr>
        <p:spPr>
          <a:xfrm>
            <a:off x="702370" y="947295"/>
            <a:ext cx="1296144" cy="5478423"/>
          </a:xfrm>
          <a:prstGeom prst="rect">
            <a:avLst/>
          </a:prstGeom>
          <a:noFill/>
        </p:spPr>
        <p:txBody>
          <a:bodyPr wrap="square" rtlCol="0">
            <a:spAutoFit/>
          </a:bodyPr>
          <a:lstStyle/>
          <a:p>
            <a:pPr lvl="0" algn="ctr"/>
            <a:r>
              <a:rPr kumimoji="1" lang="en-US" altLang="zh-TW" sz="4400" b="1" spc="600" dirty="0" smtClean="0">
                <a:latin typeface="微軟正黑體" panose="020B0604030504040204" pitchFamily="34" charset="-120"/>
                <a:ea typeface="微軟正黑體" panose="020B0604030504040204" pitchFamily="34" charset="-120"/>
              </a:rPr>
              <a:t>(</a:t>
            </a:r>
            <a:r>
              <a:rPr kumimoji="1" lang="zh-TW" altLang="en-US" sz="4400" b="1" spc="600" dirty="0" smtClean="0">
                <a:latin typeface="微軟正黑體" panose="020B0604030504040204" pitchFamily="34" charset="-120"/>
                <a:ea typeface="微軟正黑體" panose="020B0604030504040204" pitchFamily="34" charset="-120"/>
              </a:rPr>
              <a:t>壹</a:t>
            </a:r>
            <a:r>
              <a:rPr kumimoji="1" lang="en-US" altLang="zh-TW" sz="4400" b="1" spc="600" dirty="0" smtClean="0">
                <a:latin typeface="微軟正黑體" panose="020B0604030504040204" pitchFamily="34" charset="-120"/>
                <a:ea typeface="微軟正黑體" panose="020B0604030504040204" pitchFamily="34" charset="-120"/>
              </a:rPr>
              <a:t>)</a:t>
            </a:r>
            <a:r>
              <a:rPr kumimoji="1" lang="zh-TW" altLang="en-US" sz="5000" b="1" spc="600" dirty="0" smtClean="0">
                <a:latin typeface="微軟正黑體" panose="020B0604030504040204" pitchFamily="34" charset="-120"/>
                <a:ea typeface="微軟正黑體" panose="020B0604030504040204" pitchFamily="34" charset="-120"/>
              </a:rPr>
              <a:t>計</a:t>
            </a:r>
            <a:endParaRPr kumimoji="1" lang="en-US" altLang="zh-TW" sz="5000" b="1" spc="600" dirty="0" smtClean="0">
              <a:latin typeface="微軟正黑體" panose="020B0604030504040204" pitchFamily="34" charset="-120"/>
              <a:ea typeface="微軟正黑體" panose="020B0604030504040204" pitchFamily="34" charset="-120"/>
            </a:endParaRPr>
          </a:p>
          <a:p>
            <a:pPr lvl="0" algn="ctr"/>
            <a:r>
              <a:rPr kumimoji="1" lang="zh-TW" altLang="en-US" sz="5000" b="1" spc="600" dirty="0" smtClean="0">
                <a:latin typeface="微軟正黑體" panose="020B0604030504040204" pitchFamily="34" charset="-120"/>
                <a:ea typeface="微軟正黑體" panose="020B0604030504040204" pitchFamily="34" charset="-120"/>
              </a:rPr>
              <a:t>畫</a:t>
            </a:r>
            <a:r>
              <a:rPr lang="zh-TW" altLang="en-US" sz="5000" b="1" spc="600" dirty="0">
                <a:latin typeface="微軟正黑體" panose="020B0604030504040204" pitchFamily="34" charset="-120"/>
                <a:ea typeface="微軟正黑體" panose="020B0604030504040204" pitchFamily="34" charset="-120"/>
              </a:rPr>
              <a:t>簽約作業              </a:t>
            </a:r>
            <a:endParaRPr lang="zh-TW" altLang="en-US" sz="5000" b="1" dirty="0"/>
          </a:p>
        </p:txBody>
      </p:sp>
      <p:sp>
        <p:nvSpPr>
          <p:cNvPr id="10" name="文字方塊 9"/>
          <p:cNvSpPr txBox="1"/>
          <p:nvPr/>
        </p:nvSpPr>
        <p:spPr>
          <a:xfrm>
            <a:off x="3222650" y="947295"/>
            <a:ext cx="1296144" cy="5663089"/>
          </a:xfrm>
          <a:prstGeom prst="rect">
            <a:avLst/>
          </a:prstGeom>
          <a:noFill/>
        </p:spPr>
        <p:txBody>
          <a:bodyPr wrap="square" rtlCol="0">
            <a:spAutoFit/>
          </a:bodyPr>
          <a:lstStyle/>
          <a:p>
            <a:pPr lvl="0" algn="ctr"/>
            <a:r>
              <a:rPr kumimoji="1" lang="en-US" altLang="zh-TW" sz="4400" b="1" spc="600" dirty="0" smtClean="0">
                <a:latin typeface="微軟正黑體" panose="020B0604030504040204" pitchFamily="34" charset="-120"/>
                <a:ea typeface="微軟正黑體" panose="020B0604030504040204" pitchFamily="34" charset="-120"/>
              </a:rPr>
              <a:t>(</a:t>
            </a:r>
            <a:r>
              <a:rPr kumimoji="1" lang="zh-TW" altLang="en-US" sz="4400" b="1" spc="600" dirty="0" smtClean="0">
                <a:latin typeface="微軟正黑體" panose="020B0604030504040204" pitchFamily="34" charset="-120"/>
                <a:ea typeface="微軟正黑體" panose="020B0604030504040204" pitchFamily="34" charset="-120"/>
              </a:rPr>
              <a:t>貳</a:t>
            </a:r>
            <a:r>
              <a:rPr kumimoji="1" lang="en-US" altLang="zh-TW" sz="4400" b="1" spc="600" dirty="0" smtClean="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期末驗收作業</a:t>
            </a:r>
          </a:p>
          <a:p>
            <a:endParaRPr lang="zh-TW" altLang="en-US" dirty="0"/>
          </a:p>
        </p:txBody>
      </p:sp>
      <p:sp>
        <p:nvSpPr>
          <p:cNvPr id="11" name="文字方塊 10"/>
          <p:cNvSpPr txBox="1"/>
          <p:nvPr/>
        </p:nvSpPr>
        <p:spPr>
          <a:xfrm>
            <a:off x="7471122" y="1018545"/>
            <a:ext cx="2160240" cy="5632311"/>
          </a:xfrm>
          <a:prstGeom prst="rect">
            <a:avLst/>
          </a:prstGeom>
          <a:noFill/>
        </p:spPr>
        <p:txBody>
          <a:bodyPr wrap="square" rtlCol="0">
            <a:spAutoFit/>
          </a:bodyPr>
          <a:lstStyle/>
          <a:p>
            <a:pPr lvl="0" algn="ctr"/>
            <a:r>
              <a:rPr lang="en-US" altLang="zh-TW" sz="4400" b="1" spc="600" dirty="0" smtClean="0">
                <a:latin typeface="微軟正黑體" panose="020B0604030504040204" pitchFamily="34" charset="-120"/>
                <a:ea typeface="微軟正黑體" panose="020B0604030504040204" pitchFamily="34" charset="-120"/>
              </a:rPr>
              <a:t>(</a:t>
            </a:r>
            <a:r>
              <a:rPr lang="zh-TW" altLang="en-US" sz="4400" b="1" spc="600" dirty="0" smtClean="0">
                <a:latin typeface="微軟正黑體" panose="020B0604030504040204" pitchFamily="34" charset="-120"/>
                <a:ea typeface="微軟正黑體" panose="020B0604030504040204" pitchFamily="34" charset="-120"/>
              </a:rPr>
              <a:t>肆</a:t>
            </a:r>
            <a:r>
              <a:rPr lang="en-US" altLang="zh-TW" sz="4400" b="1" spc="600" dirty="0" smtClean="0">
                <a:latin typeface="微軟正黑體" panose="020B0604030504040204" pitchFamily="34" charset="-120"/>
                <a:ea typeface="微軟正黑體" panose="020B0604030504040204" pitchFamily="34" charset="-120"/>
              </a:rPr>
              <a:t>)</a:t>
            </a:r>
          </a:p>
          <a:p>
            <a:pPr lvl="0" algn="ctr"/>
            <a:r>
              <a:rPr lang="zh-TW" altLang="en-US" sz="5000" b="1" spc="600" dirty="0" smtClean="0">
                <a:latin typeface="微軟正黑體" panose="020B0604030504040204" pitchFamily="34" charset="-120"/>
                <a:ea typeface="微軟正黑體" panose="020B0604030504040204" pitchFamily="34" charset="-120"/>
              </a:rPr>
              <a:t>個</a:t>
            </a:r>
            <a:r>
              <a:rPr lang="zh-TW" altLang="en-US" sz="5000" b="1" spc="600" dirty="0">
                <a:latin typeface="微軟正黑體" panose="020B0604030504040204" pitchFamily="34" charset="-120"/>
                <a:ea typeface="微軟正黑體" panose="020B0604030504040204" pitchFamily="34" charset="-120"/>
              </a:rPr>
              <a:t>資安全管理措施</a:t>
            </a:r>
            <a:r>
              <a:rPr lang="zh-TW" altLang="en-US" sz="5000" b="1" spc="600" dirty="0" smtClean="0">
                <a:latin typeface="微軟正黑體" panose="020B0604030504040204" pitchFamily="34" charset="-120"/>
                <a:ea typeface="微軟正黑體" panose="020B0604030504040204" pitchFamily="34" charset="-120"/>
              </a:rPr>
              <a:t>說明</a:t>
            </a:r>
            <a:endParaRPr lang="en-US" altLang="zh-TW" sz="2000" b="1" spc="600" dirty="0" smtClean="0">
              <a:latin typeface="微軟正黑體" panose="020B0604030504040204" pitchFamily="34" charset="-120"/>
              <a:ea typeface="微軟正黑體" panose="020B0604030504040204" pitchFamily="34" charset="-120"/>
            </a:endParaRPr>
          </a:p>
          <a:p>
            <a:pPr algn="ctr"/>
            <a:endParaRPr lang="en-US" altLang="zh-TW" sz="1200" b="1" spc="600" dirty="0" smtClean="0">
              <a:latin typeface="微軟正黑體" panose="020B0604030504040204" pitchFamily="34" charset="-120"/>
              <a:ea typeface="微軟正黑體" panose="020B0604030504040204" pitchFamily="34" charset="-120"/>
            </a:endParaRPr>
          </a:p>
          <a:p>
            <a:pPr algn="ctr"/>
            <a:r>
              <a:rPr lang="en-US" altLang="zh-TW" sz="1500" b="1" spc="600" dirty="0" smtClean="0">
                <a:latin typeface="微軟正黑體" panose="020B0604030504040204" pitchFamily="34" charset="-120"/>
                <a:ea typeface="微軟正黑體" panose="020B0604030504040204" pitchFamily="34" charset="-120"/>
              </a:rPr>
              <a:t>【</a:t>
            </a:r>
            <a:r>
              <a:rPr lang="zh-TW" altLang="en-US" sz="1500" b="1" spc="600" dirty="0" smtClean="0">
                <a:latin typeface="微軟正黑體" panose="020B0604030504040204" pitchFamily="34" charset="-120"/>
                <a:ea typeface="微軟正黑體" panose="020B0604030504040204" pitchFamily="34" charset="-120"/>
              </a:rPr>
              <a:t>附件</a:t>
            </a:r>
            <a:r>
              <a:rPr lang="en-US" altLang="zh-TW" sz="1500" b="1" spc="600" dirty="0" smtClean="0">
                <a:latin typeface="微軟正黑體" panose="020B0604030504040204" pitchFamily="34" charset="-120"/>
                <a:ea typeface="微軟正黑體" panose="020B0604030504040204" pitchFamily="34" charset="-120"/>
              </a:rPr>
              <a:t>﹞</a:t>
            </a:r>
          </a:p>
          <a:p>
            <a:pPr algn="ctr"/>
            <a:r>
              <a:rPr lang="zh-TW" altLang="zh-TW" sz="1500" b="1" u="sng" spc="600" dirty="0" smtClean="0">
                <a:solidFill>
                  <a:srgbClr val="FF0000"/>
                </a:solidFill>
                <a:latin typeface="微軟正黑體" panose="020B0604030504040204" pitchFamily="34" charset="-120"/>
                <a:ea typeface="微軟正黑體" panose="020B0604030504040204" pitchFamily="34" charset="-120"/>
              </a:rPr>
              <a:t>委</a:t>
            </a:r>
            <a:r>
              <a:rPr lang="zh-TW" altLang="zh-TW" sz="1500" b="1" u="sng" spc="600" dirty="0">
                <a:solidFill>
                  <a:srgbClr val="FF0000"/>
                </a:solidFill>
                <a:latin typeface="微軟正黑體" panose="020B0604030504040204" pitchFamily="34" charset="-120"/>
                <a:ea typeface="微軟正黑體" panose="020B0604030504040204" pitchFamily="34" charset="-120"/>
              </a:rPr>
              <a:t>外廠商個資安全管理</a:t>
            </a:r>
            <a:r>
              <a:rPr lang="zh-TW" altLang="zh-TW" sz="1500" b="1" u="sng" spc="600" dirty="0" smtClean="0">
                <a:solidFill>
                  <a:srgbClr val="FF0000"/>
                </a:solidFill>
                <a:latin typeface="微軟正黑體" panose="020B0604030504040204" pitchFamily="34" charset="-120"/>
                <a:ea typeface="微軟正黑體" panose="020B0604030504040204" pitchFamily="34" charset="-120"/>
              </a:rPr>
              <a:t>措施</a:t>
            </a:r>
            <a:endParaRPr lang="zh-TW" altLang="en-US" sz="1500" b="1" dirty="0" smtClean="0"/>
          </a:p>
          <a:p>
            <a:endParaRPr lang="zh-TW" altLang="en-US" sz="1200" dirty="0"/>
          </a:p>
        </p:txBody>
      </p:sp>
    </p:spTree>
    <p:extLst>
      <p:ext uri="{BB962C8B-B14F-4D97-AF65-F5344CB8AC3E}">
        <p14:creationId xmlns:p14="http://schemas.microsoft.com/office/powerpoint/2010/main" val="53902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zh-TW" altLang="en-US" sz="3600" b="0" dirty="0" smtClean="0"/>
              <a:t/>
            </a:r>
            <a:br>
              <a:rPr lang="zh-TW" altLang="en-US" sz="3600" b="0" dirty="0" smtClean="0"/>
            </a:br>
            <a:r>
              <a:rPr lang="zh-TW" altLang="en-US" sz="3600" b="0" dirty="0" smtClean="0"/>
              <a:t>  </a:t>
            </a:r>
            <a:r>
              <a:rPr lang="zh-TW" altLang="en-US" sz="3600" dirty="0" smtClean="0">
                <a:solidFill>
                  <a:srgbClr val="002060"/>
                </a:solidFill>
                <a:latin typeface="微軟正黑體" panose="020B0604030504040204" pitchFamily="34" charset="-120"/>
                <a:ea typeface="微軟正黑體" panose="020B0604030504040204" pitchFamily="34" charset="-120"/>
              </a:rPr>
              <a:t>智慧機上盒</a:t>
            </a:r>
            <a:r>
              <a:rPr lang="en-US" altLang="zh-TW" sz="3600" dirty="0" smtClean="0">
                <a:solidFill>
                  <a:srgbClr val="002060"/>
                </a:solidFill>
                <a:latin typeface="微軟正黑體" panose="020B0604030504040204" pitchFamily="34" charset="-120"/>
                <a:ea typeface="微軟正黑體" panose="020B0604030504040204" pitchFamily="34" charset="-120"/>
              </a:rPr>
              <a:t>(SMB)</a:t>
            </a:r>
            <a:r>
              <a:rPr lang="zh-TW" altLang="en-US" sz="3600" dirty="0" smtClean="0">
                <a:solidFill>
                  <a:srgbClr val="002060"/>
                </a:solidFill>
                <a:latin typeface="微軟正黑體" panose="020B0604030504040204" pitchFamily="34" charset="-120"/>
                <a:ea typeface="微軟正黑體" panose="020B0604030504040204" pitchFamily="34" charset="-120"/>
              </a:rPr>
              <a:t>輔導計畫</a:t>
            </a:r>
            <a:r>
              <a:rPr lang="en-US" altLang="zh-TW" sz="3600" dirty="0" smtClean="0">
                <a:solidFill>
                  <a:srgbClr val="002060"/>
                </a:solidFill>
                <a:latin typeface="微軟正黑體" panose="020B0604030504040204" pitchFamily="34" charset="-120"/>
                <a:ea typeface="微軟正黑體" panose="020B0604030504040204" pitchFamily="34" charset="-120"/>
              </a:rPr>
              <a:t/>
            </a:r>
            <a:br>
              <a:rPr lang="en-US" altLang="zh-TW" sz="3600" dirty="0" smtClean="0">
                <a:solidFill>
                  <a:srgbClr val="002060"/>
                </a:solidFill>
                <a:latin typeface="微軟正黑體" panose="020B0604030504040204" pitchFamily="34" charset="-120"/>
                <a:ea typeface="微軟正黑體" panose="020B0604030504040204" pitchFamily="34" charset="-120"/>
              </a:rPr>
            </a:br>
            <a:r>
              <a:rPr lang="zh-TW" altLang="en-US" sz="3600" dirty="0" smtClean="0">
                <a:solidFill>
                  <a:srgbClr val="002060"/>
                </a:solidFill>
                <a:latin typeface="微軟正黑體" panose="020B0604030504040204" pitchFamily="34" charset="-120"/>
                <a:ea typeface="微軟正黑體" panose="020B0604030504040204" pitchFamily="34" charset="-120"/>
              </a:rPr>
              <a:t>貳、</a:t>
            </a:r>
            <a:r>
              <a:rPr lang="zh-TW" altLang="en-US" sz="5000" dirty="0" smtClean="0">
                <a:solidFill>
                  <a:srgbClr val="002060"/>
                </a:solidFill>
                <a:latin typeface="微軟正黑體" panose="020B0604030504040204" pitchFamily="34" charset="-120"/>
                <a:ea typeface="微軟正黑體" panose="020B0604030504040204" pitchFamily="34" charset="-120"/>
              </a:rPr>
              <a:t>期末</a:t>
            </a:r>
            <a:r>
              <a:rPr lang="zh-TW" altLang="en-US" sz="5000" dirty="0">
                <a:solidFill>
                  <a:srgbClr val="002060"/>
                </a:solidFill>
                <a:latin typeface="微軟正黑體" panose="020B0604030504040204" pitchFamily="34" charset="-120"/>
                <a:ea typeface="微軟正黑體" panose="020B0604030504040204" pitchFamily="34" charset="-120"/>
              </a:rPr>
              <a:t>驗收</a:t>
            </a:r>
            <a:r>
              <a:rPr lang="zh-TW" altLang="en-US" sz="5000" dirty="0" smtClean="0">
                <a:solidFill>
                  <a:srgbClr val="002060"/>
                </a:solidFill>
                <a:latin typeface="微軟正黑體" panose="020B0604030504040204" pitchFamily="34" charset="-120"/>
                <a:ea typeface="微軟正黑體" panose="020B0604030504040204" pitchFamily="34" charset="-120"/>
              </a:rPr>
              <a:t>作業</a:t>
            </a:r>
            <a:r>
              <a:rPr lang="en-US" altLang="zh-TW" sz="5000" dirty="0" smtClean="0">
                <a:solidFill>
                  <a:srgbClr val="002060"/>
                </a:solidFill>
                <a:latin typeface="微軟正黑體" panose="020B0604030504040204" pitchFamily="34" charset="-120"/>
                <a:ea typeface="微軟正黑體" panose="020B0604030504040204" pitchFamily="34" charset="-120"/>
              </a:rPr>
              <a:t/>
            </a:r>
            <a:br>
              <a:rPr lang="en-US" altLang="zh-TW" sz="5000" dirty="0" smtClean="0">
                <a:solidFill>
                  <a:srgbClr val="002060"/>
                </a:solidFill>
                <a:latin typeface="微軟正黑體" panose="020B0604030504040204" pitchFamily="34" charset="-120"/>
                <a:ea typeface="微軟正黑體" panose="020B0604030504040204" pitchFamily="34" charset="-120"/>
              </a:rPr>
            </a:b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smtClean="0">
                <a:latin typeface="微軟正黑體" pitchFamily="34" charset="-120"/>
                <a:ea typeface="微軟正黑體" pitchFamily="34" charset="-120"/>
              </a:rPr>
              <a:t>主辦單位：經濟部工業局</a:t>
            </a:r>
            <a:endParaRPr lang="en-US" altLang="zh-TW" sz="2400"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執行單位：財團法人精密機械研究</a:t>
            </a:r>
            <a:r>
              <a:rPr lang="zh-TW" altLang="en-US" sz="2400" b="1" smtClean="0">
                <a:latin typeface="微軟正黑體" pitchFamily="34" charset="-120"/>
                <a:ea typeface="微軟正黑體" pitchFamily="34" charset="-120"/>
              </a:rPr>
              <a:t>發展中心</a:t>
            </a:r>
            <a:endParaRPr lang="en-US" altLang="zh-TW" sz="2400" b="1"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595145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484784"/>
            <a:ext cx="7344815" cy="2523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457200" marR="0" lvl="0" indent="-457200" algn="l" defTabSz="914400" rtl="0" eaLnBrk="1" fontAlgn="base" latinLnBrk="0" hangingPunct="1">
              <a:lnSpc>
                <a:spcPct val="100000"/>
              </a:lnSpc>
              <a:spcBef>
                <a:spcPts val="1200"/>
              </a:spcBef>
              <a:spcAft>
                <a:spcPct val="0"/>
              </a:spcAft>
              <a:buClr>
                <a:srgbClr val="A50021"/>
              </a:buClr>
              <a:buSzPct val="75000"/>
              <a:buFont typeface="Wingdings" pitchFamily="2" charset="2"/>
              <a:buNone/>
              <a:tabLst/>
              <a:defRPr/>
            </a:pPr>
            <a:r>
              <a:rPr kumimoji="1" lang="zh-TW" altLang="en-US" b="1" i="0" u="none" strike="noStrike" kern="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一、計畫</a:t>
            </a:r>
            <a:r>
              <a:rPr lang="zh-TW" altLang="en-US" kern="0" dirty="0" smtClean="0">
                <a:solidFill>
                  <a:schemeClr val="tx1"/>
                </a:solidFill>
                <a:latin typeface="微軟正黑體" panose="020B0604030504040204" pitchFamily="34" charset="-120"/>
                <a:ea typeface="微軟正黑體" panose="020B0604030504040204" pitchFamily="34" charset="-120"/>
              </a:rPr>
              <a:t>結案驗收流程</a:t>
            </a:r>
            <a:endParaRPr lang="en-US" altLang="zh-TW" kern="0" dirty="0" smtClean="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二</a:t>
            </a:r>
            <a:r>
              <a:rPr lang="zh-TW" altLang="en-US" kern="0" dirty="0" smtClean="0">
                <a:solidFill>
                  <a:schemeClr val="tx1"/>
                </a:solidFill>
                <a:latin typeface="微軟正黑體" panose="020B0604030504040204" pitchFamily="34" charset="-120"/>
                <a:ea typeface="微軟正黑體" panose="020B0604030504040204" pitchFamily="34" charset="-120"/>
              </a:rPr>
              <a:t>、結案驗收佐證資料</a:t>
            </a:r>
            <a:endParaRPr lang="en-US" altLang="zh-TW" kern="0" dirty="0" smtClean="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kumimoji="1" lang="zh-TW" altLang="en-US" b="1" i="0" u="none" strike="noStrike" kern="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三、</a:t>
            </a:r>
            <a:r>
              <a:rPr lang="zh-TW" altLang="en-US" kern="0" dirty="0">
                <a:solidFill>
                  <a:schemeClr val="tx1"/>
                </a:solidFill>
                <a:latin typeface="微軟正黑體" panose="020B0604030504040204" pitchFamily="34" charset="-120"/>
                <a:ea typeface="微軟正黑體" panose="020B0604030504040204" pitchFamily="34" charset="-120"/>
              </a:rPr>
              <a:t>決定驗收之重要</a:t>
            </a:r>
            <a:r>
              <a:rPr lang="zh-TW" altLang="en-US" kern="0" dirty="0" smtClean="0">
                <a:solidFill>
                  <a:schemeClr val="tx1"/>
                </a:solidFill>
                <a:latin typeface="微軟正黑體" panose="020B0604030504040204" pitchFamily="34" charset="-120"/>
                <a:ea typeface="微軟正黑體" panose="020B0604030504040204" pitchFamily="34" charset="-120"/>
              </a:rPr>
              <a:t>資料</a:t>
            </a:r>
            <a:endParaRPr lang="en-US" altLang="zh-TW" kern="0" dirty="0" smtClean="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四、本案一頁效益說明</a:t>
            </a:r>
            <a:endParaRPr kumimoji="1" lang="en-US" altLang="zh-TW" b="1" i="0" u="none" strike="noStrike" kern="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smtClean="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263511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肘形接點 190"/>
          <p:cNvCxnSpPr/>
          <p:nvPr/>
        </p:nvCxnSpPr>
        <p:spPr bwMode="auto">
          <a:xfrm rot="10800000" flipV="1">
            <a:off x="5954966" y="5226180"/>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 name="矩形 12"/>
          <p:cNvSpPr/>
          <p:nvPr/>
        </p:nvSpPr>
        <p:spPr>
          <a:xfrm>
            <a:off x="1926506" y="65445"/>
            <a:ext cx="7056783" cy="707886"/>
          </a:xfrm>
          <a:prstGeom prst="rect">
            <a:avLst/>
          </a:prstGeom>
          <a:noFill/>
          <a:ln w="9525">
            <a:noFill/>
            <a:miter lim="800000"/>
            <a:headEnd/>
            <a:tailEnd/>
          </a:ln>
        </p:spPr>
        <p:txBody>
          <a:bodyPr anchor="b"/>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一、計畫結案驗收流程</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427666" y="939967"/>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smtClean="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smtClean="0">
                <a:ln>
                  <a:noFill/>
                </a:ln>
                <a:solidFill>
                  <a:schemeClr val="bg1"/>
                </a:solidFill>
                <a:effectLst/>
                <a:latin typeface="微軟正黑體" panose="020B0604030504040204" pitchFamily="34" charset="-120"/>
                <a:ea typeface="微軟正黑體" panose="020B0604030504040204" pitchFamily="34" charset="-120"/>
              </a:rPr>
              <a:t>輔導單位</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360040" y="1570916"/>
            <a:ext cx="2095437" cy="49410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寄信</a:t>
            </a: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致電</a:t>
            </a: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5" name="矩形 24"/>
          <p:cNvSpPr/>
          <p:nvPr/>
        </p:nvSpPr>
        <p:spPr bwMode="auto">
          <a:xfrm>
            <a:off x="7453630" y="1601943"/>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spc="300" dirty="0">
                <a:solidFill>
                  <a:schemeClr val="tx1"/>
                </a:solidFill>
                <a:latin typeface="微軟正黑體" panose="020B0604030504040204" pitchFamily="34" charset="-120"/>
                <a:ea typeface="微軟正黑體" panose="020B0604030504040204" pitchFamily="34" charset="-120"/>
              </a:rPr>
              <a:t>計畫結案</a:t>
            </a:r>
            <a:endParaRPr kumimoji="1" lang="zh-TW" altLang="en-US" sz="1400" b="1"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7" name="矩形 26"/>
          <p:cNvSpPr/>
          <p:nvPr/>
        </p:nvSpPr>
        <p:spPr bwMode="auto">
          <a:xfrm>
            <a:off x="2521062" y="1385919"/>
            <a:ext cx="2069740" cy="43204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結案日</a:t>
            </a:r>
            <a:r>
              <a:rPr kumimoji="1" lang="zh-TW" altLang="en-US" sz="1400" b="1" i="0" u="none" strike="noStrike" cap="none" spc="300" normalizeH="0" baseline="0" dirty="0" smtClean="0">
                <a:ln>
                  <a:noFill/>
                </a:ln>
                <a:solidFill>
                  <a:srgbClr val="FF0000"/>
                </a:solidFill>
                <a:effectLst/>
                <a:latin typeface="微軟正黑體" panose="020B0604030504040204" pitchFamily="34" charset="-120"/>
                <a:ea typeface="微軟正黑體" panose="020B0604030504040204" pitchFamily="34" charset="-120"/>
              </a:rPr>
              <a:t>前</a:t>
            </a:r>
            <a:r>
              <a:rPr kumimoji="1" lang="en-US" altLang="zh-TW" sz="1400" b="1" i="0" u="none" strike="noStrike" cap="none" spc="300" normalizeH="0" baseline="0" dirty="0" smtClean="0">
                <a:ln>
                  <a:noFill/>
                </a:ln>
                <a:solidFill>
                  <a:srgbClr val="FF0000"/>
                </a:solidFill>
                <a:effectLst/>
                <a:latin typeface="微軟正黑體" panose="020B0604030504040204" pitchFamily="34" charset="-120"/>
                <a:ea typeface="微軟正黑體" panose="020B0604030504040204" pitchFamily="34" charset="-120"/>
              </a:rPr>
              <a:t>20</a:t>
            </a:r>
            <a:r>
              <a:rPr kumimoji="1" lang="zh-TW" altLang="en-US" sz="1400" b="1" i="0" u="none" strike="noStrike" cap="none" spc="300" normalizeH="0" baseline="0" dirty="0" smtClean="0">
                <a:ln>
                  <a:noFill/>
                </a:ln>
                <a:solidFill>
                  <a:srgbClr val="FF0000"/>
                </a:solidFill>
                <a:effectLst/>
                <a:latin typeface="微軟正黑體" panose="020B0604030504040204" pitchFamily="34" charset="-120"/>
                <a:ea typeface="微軟正黑體" panose="020B0604030504040204" pitchFamily="34" charset="-120"/>
              </a:rPr>
              <a:t>天</a:t>
            </a: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通知</a:t>
            </a:r>
          </a:p>
        </p:txBody>
      </p:sp>
      <p:sp>
        <p:nvSpPr>
          <p:cNvPr id="28" name="矩形 27"/>
          <p:cNvSpPr/>
          <p:nvPr/>
        </p:nvSpPr>
        <p:spPr bwMode="auto">
          <a:xfrm>
            <a:off x="4217559" y="2204863"/>
            <a:ext cx="1737408" cy="532026"/>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通知準備驗收及驗收日期</a:t>
            </a:r>
            <a:endPar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9" name="矩形 28"/>
          <p:cNvSpPr/>
          <p:nvPr/>
        </p:nvSpPr>
        <p:spPr bwMode="auto">
          <a:xfrm>
            <a:off x="4217558" y="3226790"/>
            <a:ext cx="1957420" cy="11111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撰寫結案報告</a:t>
            </a:r>
            <a:endParaRPr kumimoji="1" lang="en-US" altLang="zh-TW" sz="1400" spc="300" dirty="0" smtClean="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1400" spc="300" dirty="0" smtClean="0">
                <a:latin typeface="微軟正黑體" panose="020B0604030504040204" pitchFamily="34" charset="-120"/>
                <a:ea typeface="微軟正黑體" panose="020B0604030504040204" pitchFamily="34" charset="-120"/>
              </a:rPr>
              <a:t>並於</a:t>
            </a:r>
            <a:r>
              <a:rPr lang="zh-TW" altLang="en-US" sz="1400" spc="300" dirty="0">
                <a:latin typeface="微軟正黑體" panose="020B0604030504040204" pitchFamily="34" charset="-120"/>
                <a:ea typeface="微軟正黑體" panose="020B0604030504040204" pitchFamily="34" charset="-120"/>
              </a:rPr>
              <a:t>驗收</a:t>
            </a:r>
            <a:r>
              <a:rPr lang="zh-TW" altLang="en-US" sz="1400" spc="300" dirty="0" smtClean="0">
                <a:solidFill>
                  <a:schemeClr val="tx1"/>
                </a:solidFill>
                <a:latin typeface="微軟正黑體" panose="020B0604030504040204" pitchFamily="34" charset="-120"/>
                <a:ea typeface="微軟正黑體" panose="020B0604030504040204" pitchFamily="34" charset="-120"/>
              </a:rPr>
              <a:t>日</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前</a:t>
            </a:r>
            <a:r>
              <a:rPr lang="en-US" altLang="zh-TW" sz="1400" b="1" spc="300" dirty="0">
                <a:solidFill>
                  <a:srgbClr val="FF0000"/>
                </a:solidFill>
                <a:latin typeface="微軟正黑體" panose="020B0604030504040204" pitchFamily="34" charset="-120"/>
                <a:ea typeface="微軟正黑體" panose="020B0604030504040204" pitchFamily="34" charset="-120"/>
              </a:rPr>
              <a:t>7</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天</a:t>
            </a:r>
            <a:r>
              <a:rPr lang="zh-TW" altLang="en-US" sz="1400" spc="300" dirty="0" smtClean="0">
                <a:solidFill>
                  <a:schemeClr val="tx1"/>
                </a:solidFill>
                <a:latin typeface="微軟正黑體" panose="020B0604030504040204" pitchFamily="34" charset="-120"/>
                <a:ea typeface="微軟正黑體" panose="020B0604030504040204" pitchFamily="34" charset="-120"/>
              </a:rPr>
              <a:t>繳交：</a:t>
            </a:r>
            <a:endParaRPr lang="en-US" altLang="zh-TW" sz="1400" spc="3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400" spc="300" dirty="0" smtClean="0">
                <a:latin typeface="微軟正黑體" panose="020B0604030504040204" pitchFamily="34" charset="-120"/>
                <a:ea typeface="微軟正黑體" panose="020B0604030504040204" pitchFamily="34" charset="-120"/>
              </a:rPr>
              <a:t>1</a:t>
            </a:r>
            <a:r>
              <a:rPr lang="en-US" altLang="zh-TW" sz="1400" spc="300" dirty="0">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結案簡報</a:t>
            </a:r>
          </a:p>
          <a:p>
            <a:pPr algn="ctr" fontAlgn="base">
              <a:spcBef>
                <a:spcPct val="0"/>
              </a:spcBef>
              <a:spcAft>
                <a:spcPct val="0"/>
              </a:spcAft>
            </a:pPr>
            <a:endParaRPr kumimoji="1" lang="zh-TW" altLang="en-US" sz="1400" spc="300" dirty="0">
              <a:solidFill>
                <a:schemeClr val="tx1"/>
              </a:solidFill>
              <a:latin typeface="微軟正黑體" panose="020B0604030504040204" pitchFamily="34" charset="-120"/>
              <a:ea typeface="微軟正黑體" panose="020B0604030504040204" pitchFamily="34" charset="-120"/>
            </a:endParaRPr>
          </a:p>
        </p:txBody>
      </p:sp>
      <p:cxnSp>
        <p:nvCxnSpPr>
          <p:cNvPr id="47" name="肘形接點 46"/>
          <p:cNvCxnSpPr/>
          <p:nvPr/>
        </p:nvCxnSpPr>
        <p:spPr bwMode="auto">
          <a:xfrm rot="10800000" flipV="1">
            <a:off x="2521063" y="3704404"/>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stCxn id="138" idx="2"/>
            <a:endCxn id="142" idx="2"/>
          </p:cNvCxnSpPr>
          <p:nvPr/>
        </p:nvCxnSpPr>
        <p:spPr bwMode="auto">
          <a:xfrm rot="5400000" flipH="1" flipV="1">
            <a:off x="3124206" y="4491280"/>
            <a:ext cx="231370" cy="3692741"/>
          </a:xfrm>
          <a:prstGeom prst="bentConnector3">
            <a:avLst>
              <a:gd name="adj1" fmla="val -98803"/>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5" idx="0"/>
            <a:endCxn id="129" idx="2"/>
          </p:cNvCxnSpPr>
          <p:nvPr/>
        </p:nvCxnSpPr>
        <p:spPr bwMode="auto">
          <a:xfrm flipV="1">
            <a:off x="8322334" y="1317354"/>
            <a:ext cx="0" cy="284589"/>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54" name="文字方塊 53"/>
          <p:cNvSpPr txBox="1"/>
          <p:nvPr/>
        </p:nvSpPr>
        <p:spPr>
          <a:xfrm>
            <a:off x="8322334" y="5409608"/>
            <a:ext cx="768744" cy="338554"/>
          </a:xfrm>
          <a:prstGeom prst="rect">
            <a:avLst/>
          </a:prstGeom>
          <a:noFill/>
        </p:spPr>
        <p:txBody>
          <a:bodyPr wrap="square" rtlCol="0">
            <a:spAutoFit/>
          </a:bodyPr>
          <a:lstStyle/>
          <a:p>
            <a:r>
              <a:rPr lang="en-US" altLang="zh-TW" sz="1600" b="1" dirty="0" smtClean="0">
                <a:ea typeface="微軟正黑體" panose="020B0604030504040204" pitchFamily="34" charset="-120"/>
              </a:rPr>
              <a:t>YES</a:t>
            </a:r>
          </a:p>
        </p:txBody>
      </p:sp>
      <p:cxnSp>
        <p:nvCxnSpPr>
          <p:cNvPr id="9" name="肘形接點 8"/>
          <p:cNvCxnSpPr>
            <a:stCxn id="5" idx="3"/>
            <a:endCxn id="28" idx="0"/>
          </p:cNvCxnSpPr>
          <p:nvPr/>
        </p:nvCxnSpPr>
        <p:spPr bwMode="auto">
          <a:xfrm>
            <a:off x="2455477" y="1817967"/>
            <a:ext cx="2630786" cy="38689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stCxn id="28" idx="2"/>
          </p:cNvCxnSpPr>
          <p:nvPr/>
        </p:nvCxnSpPr>
        <p:spPr bwMode="auto">
          <a:xfrm rot="16200000" flipH="1">
            <a:off x="4833306" y="2989845"/>
            <a:ext cx="505914" cy="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48" name="橢圓 47"/>
          <p:cNvSpPr/>
          <p:nvPr/>
        </p:nvSpPr>
        <p:spPr>
          <a:xfrm>
            <a:off x="151545" y="14314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smtClean="0"/>
              <a:t>1</a:t>
            </a:r>
            <a:endParaRPr lang="zh-TW" altLang="en-US" dirty="0"/>
          </a:p>
        </p:txBody>
      </p:sp>
      <p:sp>
        <p:nvSpPr>
          <p:cNvPr id="50" name="橢圓 49"/>
          <p:cNvSpPr/>
          <p:nvPr/>
        </p:nvSpPr>
        <p:spPr>
          <a:xfrm>
            <a:off x="4023702" y="201141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2</a:t>
            </a:r>
            <a:endParaRPr lang="zh-TW" altLang="en-US" dirty="0"/>
          </a:p>
        </p:txBody>
      </p:sp>
      <p:sp>
        <p:nvSpPr>
          <p:cNvPr id="52" name="橢圓 51"/>
          <p:cNvSpPr/>
          <p:nvPr/>
        </p:nvSpPr>
        <p:spPr>
          <a:xfrm>
            <a:off x="3989531" y="3054461"/>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smtClean="0"/>
              <a:t>3</a:t>
            </a:r>
            <a:endParaRPr lang="zh-TW" altLang="en-US" dirty="0"/>
          </a:p>
        </p:txBody>
      </p:sp>
      <p:sp>
        <p:nvSpPr>
          <p:cNvPr id="61" name="矩形 60"/>
          <p:cNvSpPr/>
          <p:nvPr/>
        </p:nvSpPr>
        <p:spPr bwMode="auto">
          <a:xfrm>
            <a:off x="358031" y="3357478"/>
            <a:ext cx="2097446"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輔導單位繳交結案報告書</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62" name="矩形 61"/>
          <p:cNvSpPr/>
          <p:nvPr/>
        </p:nvSpPr>
        <p:spPr bwMode="auto">
          <a:xfrm>
            <a:off x="1386800" y="4050913"/>
            <a:ext cx="1331793" cy="5741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驗收日當天</a:t>
            </a:r>
            <a:endParaRPr kumimoji="1" lang="en-US" altLang="zh-TW" sz="1400" spc="300" dirty="0" smtClean="0">
              <a:solidFill>
                <a:schemeClr val="tx1"/>
              </a:solidFill>
              <a:latin typeface="微軟正黑體" panose="020B0604030504040204" pitchFamily="34" charset="-120"/>
              <a:ea typeface="微軟正黑體" panose="020B0604030504040204" pitchFamily="34" charset="-120"/>
            </a:endParaRPr>
          </a:p>
        </p:txBody>
      </p:sp>
      <p:sp>
        <p:nvSpPr>
          <p:cNvPr id="115" name="橢圓 114"/>
          <p:cNvSpPr/>
          <p:nvPr/>
        </p:nvSpPr>
        <p:spPr>
          <a:xfrm>
            <a:off x="136835" y="322350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4</a:t>
            </a:r>
            <a:endParaRPr lang="zh-TW" altLang="en-US" dirty="0"/>
          </a:p>
        </p:txBody>
      </p:sp>
      <p:sp>
        <p:nvSpPr>
          <p:cNvPr id="129" name="矩形 128"/>
          <p:cNvSpPr/>
          <p:nvPr/>
        </p:nvSpPr>
        <p:spPr bwMode="auto">
          <a:xfrm>
            <a:off x="7275636" y="916555"/>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smtClean="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33" name="矩形 132"/>
          <p:cNvSpPr/>
          <p:nvPr/>
        </p:nvSpPr>
        <p:spPr bwMode="auto">
          <a:xfrm>
            <a:off x="331565" y="4742388"/>
            <a:ext cx="2123914" cy="47637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200" b="1" spc="300" dirty="0">
                <a:solidFill>
                  <a:schemeClr val="tx1"/>
                </a:solidFill>
                <a:latin typeface="微軟正黑體" panose="020B0604030504040204" pitchFamily="34" charset="-120"/>
                <a:ea typeface="微軟正黑體" panose="020B0604030504040204" pitchFamily="34" charset="-120"/>
              </a:rPr>
              <a:t>進行驗收會議</a:t>
            </a:r>
            <a:endParaRPr kumimoji="1" lang="en-US" altLang="zh-TW" sz="2200" b="1" spc="300" dirty="0">
              <a:solidFill>
                <a:schemeClr val="tx1"/>
              </a:solidFill>
              <a:latin typeface="微軟正黑體" panose="020B0604030504040204" pitchFamily="34" charset="-120"/>
              <a:ea typeface="微軟正黑體" panose="020B0604030504040204" pitchFamily="34" charset="-120"/>
            </a:endParaRPr>
          </a:p>
        </p:txBody>
      </p:sp>
      <p:cxnSp>
        <p:nvCxnSpPr>
          <p:cNvPr id="134" name="直線單箭頭接點 133"/>
          <p:cNvCxnSpPr>
            <a:endCxn id="133" idx="0"/>
          </p:cNvCxnSpPr>
          <p:nvPr/>
        </p:nvCxnSpPr>
        <p:spPr bwMode="auto">
          <a:xfrm>
            <a:off x="1393316" y="3933542"/>
            <a:ext cx="206" cy="808846"/>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8" name="矩形 137"/>
          <p:cNvSpPr/>
          <p:nvPr/>
        </p:nvSpPr>
        <p:spPr bwMode="auto">
          <a:xfrm>
            <a:off x="331565" y="5672952"/>
            <a:ext cx="2123912" cy="78038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寄信委員意見並</a:t>
            </a:r>
            <a:endPar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通知輔導單位進行修正</a:t>
            </a:r>
          </a:p>
        </p:txBody>
      </p:sp>
      <p:cxnSp>
        <p:nvCxnSpPr>
          <p:cNvPr id="139" name="直線單箭頭接點 138"/>
          <p:cNvCxnSpPr>
            <a:stCxn id="133" idx="2"/>
          </p:cNvCxnSpPr>
          <p:nvPr/>
        </p:nvCxnSpPr>
        <p:spPr bwMode="auto">
          <a:xfrm flipH="1">
            <a:off x="1393316" y="5218762"/>
            <a:ext cx="206" cy="4833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41" name="橢圓 140"/>
          <p:cNvSpPr/>
          <p:nvPr/>
        </p:nvSpPr>
        <p:spPr>
          <a:xfrm>
            <a:off x="113928" y="551376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6</a:t>
            </a:r>
            <a:endParaRPr lang="zh-TW" altLang="en-US" dirty="0"/>
          </a:p>
        </p:txBody>
      </p:sp>
      <p:sp>
        <p:nvSpPr>
          <p:cNvPr id="142" name="矩形 141"/>
          <p:cNvSpPr/>
          <p:nvPr/>
        </p:nvSpPr>
        <p:spPr bwMode="auto">
          <a:xfrm>
            <a:off x="4217558" y="581118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修正結案報告書</a:t>
            </a:r>
          </a:p>
        </p:txBody>
      </p:sp>
      <p:sp>
        <p:nvSpPr>
          <p:cNvPr id="145" name="橢圓 144"/>
          <p:cNvSpPr/>
          <p:nvPr/>
        </p:nvSpPr>
        <p:spPr>
          <a:xfrm>
            <a:off x="3973535" y="574816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smtClean="0"/>
              <a:t>7</a:t>
            </a:r>
            <a:endParaRPr lang="zh-TW" altLang="en-US" dirty="0"/>
          </a:p>
        </p:txBody>
      </p:sp>
      <p:sp>
        <p:nvSpPr>
          <p:cNvPr id="155" name="矩形 154"/>
          <p:cNvSpPr/>
          <p:nvPr/>
        </p:nvSpPr>
        <p:spPr bwMode="auto">
          <a:xfrm>
            <a:off x="7048473" y="5725745"/>
            <a:ext cx="2483034" cy="611905"/>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檢閱</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結案報告書內容</a:t>
            </a:r>
            <a:endParaRPr kumimoji="1" lang="en-US" altLang="zh-TW" sz="1400" spc="300" dirty="0" smtClean="0">
              <a:solidFill>
                <a:schemeClr val="tx1"/>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是否</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達成本案基本標準</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cxnSp>
        <p:nvCxnSpPr>
          <p:cNvPr id="156" name="肘形接點 155"/>
          <p:cNvCxnSpPr>
            <a:stCxn id="142" idx="3"/>
          </p:cNvCxnSpPr>
          <p:nvPr/>
        </p:nvCxnSpPr>
        <p:spPr bwMode="auto">
          <a:xfrm>
            <a:off x="5954966" y="6016575"/>
            <a:ext cx="1169920" cy="6350"/>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59" name="矩形 158"/>
          <p:cNvSpPr/>
          <p:nvPr/>
        </p:nvSpPr>
        <p:spPr bwMode="auto">
          <a:xfrm>
            <a:off x="7421286" y="5028908"/>
            <a:ext cx="1737408" cy="35463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通知輔導單位</a:t>
            </a:r>
          </a:p>
        </p:txBody>
      </p:sp>
      <p:cxnSp>
        <p:nvCxnSpPr>
          <p:cNvPr id="166" name="直線單箭頭接點 165"/>
          <p:cNvCxnSpPr>
            <a:stCxn id="155" idx="0"/>
            <a:endCxn id="159" idx="2"/>
          </p:cNvCxnSpPr>
          <p:nvPr/>
        </p:nvCxnSpPr>
        <p:spPr bwMode="auto">
          <a:xfrm flipV="1">
            <a:off x="8289990" y="5383538"/>
            <a:ext cx="0" cy="342207"/>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71" name="肘形接點 170"/>
          <p:cNvCxnSpPr>
            <a:stCxn id="155" idx="2"/>
          </p:cNvCxnSpPr>
          <p:nvPr/>
        </p:nvCxnSpPr>
        <p:spPr bwMode="auto">
          <a:xfrm rot="5400000" flipH="1">
            <a:off x="6713946" y="4761607"/>
            <a:ext cx="56461" cy="3095626"/>
          </a:xfrm>
          <a:prstGeom prst="bentConnector4">
            <a:avLst>
              <a:gd name="adj1" fmla="val -678307"/>
              <a:gd name="adj2" fmla="val 9959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75" name="文字方塊 174"/>
          <p:cNvSpPr txBox="1"/>
          <p:nvPr/>
        </p:nvSpPr>
        <p:spPr>
          <a:xfrm>
            <a:off x="6677514" y="6390186"/>
            <a:ext cx="768744" cy="338554"/>
          </a:xfrm>
          <a:prstGeom prst="rect">
            <a:avLst/>
          </a:prstGeom>
          <a:noFill/>
        </p:spPr>
        <p:txBody>
          <a:bodyPr wrap="square" rtlCol="0">
            <a:spAutoFit/>
          </a:bodyPr>
          <a:lstStyle/>
          <a:p>
            <a:r>
              <a:rPr lang="en-US" altLang="zh-TW" sz="1600" b="1" dirty="0" smtClean="0">
                <a:ea typeface="微軟正黑體" panose="020B0604030504040204" pitchFamily="34" charset="-120"/>
              </a:rPr>
              <a:t>NO</a:t>
            </a:r>
          </a:p>
        </p:txBody>
      </p:sp>
      <p:sp>
        <p:nvSpPr>
          <p:cNvPr id="185" name="橢圓 184"/>
          <p:cNvSpPr/>
          <p:nvPr/>
        </p:nvSpPr>
        <p:spPr>
          <a:xfrm>
            <a:off x="6915451" y="554539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8</a:t>
            </a:r>
            <a:endParaRPr lang="zh-TW" altLang="en-US" dirty="0"/>
          </a:p>
        </p:txBody>
      </p:sp>
      <p:sp>
        <p:nvSpPr>
          <p:cNvPr id="186" name="橢圓 185"/>
          <p:cNvSpPr/>
          <p:nvPr/>
        </p:nvSpPr>
        <p:spPr>
          <a:xfrm>
            <a:off x="7241266" y="479223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9</a:t>
            </a:r>
            <a:endParaRPr lang="zh-TW" altLang="en-US" dirty="0"/>
          </a:p>
        </p:txBody>
      </p:sp>
      <p:sp>
        <p:nvSpPr>
          <p:cNvPr id="187" name="矩形 186"/>
          <p:cNvSpPr/>
          <p:nvPr/>
        </p:nvSpPr>
        <p:spPr bwMode="auto">
          <a:xfrm>
            <a:off x="4217560" y="4742388"/>
            <a:ext cx="1737408" cy="930563"/>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執行</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驗收</a:t>
            </a: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作業</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完成後，將資料一併寄至</a:t>
            </a:r>
            <a:endPar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計畫辦公室</a:t>
            </a:r>
            <a:endPar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90" name="橢圓 189"/>
          <p:cNvSpPr/>
          <p:nvPr/>
        </p:nvSpPr>
        <p:spPr>
          <a:xfrm>
            <a:off x="3827490" y="4499824"/>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smtClean="0"/>
              <a:t>10</a:t>
            </a:r>
            <a:endParaRPr lang="zh-TW" altLang="en-US" sz="1400" dirty="0"/>
          </a:p>
        </p:txBody>
      </p:sp>
      <p:sp>
        <p:nvSpPr>
          <p:cNvPr id="194" name="矩形 193"/>
          <p:cNvSpPr/>
          <p:nvPr/>
        </p:nvSpPr>
        <p:spPr bwMode="auto">
          <a:xfrm>
            <a:off x="6915451" y="2736888"/>
            <a:ext cx="2931935" cy="181715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spc="300" dirty="0">
                <a:solidFill>
                  <a:schemeClr val="tx1"/>
                </a:solidFill>
                <a:latin typeface="微軟正黑體" panose="020B0604030504040204" pitchFamily="34" charset="-120"/>
                <a:ea typeface="微軟正黑體" panose="020B0604030504040204" pitchFamily="34" charset="-120"/>
              </a:rPr>
              <a:t>檢查</a:t>
            </a:r>
            <a:r>
              <a:rPr kumimoji="1" lang="zh-TW" altLang="en-US" b="1" spc="300" dirty="0" smtClean="0">
                <a:solidFill>
                  <a:schemeClr val="tx1"/>
                </a:solidFill>
                <a:latin typeface="微軟正黑體" panose="020B0604030504040204" pitchFamily="34" charset="-120"/>
                <a:ea typeface="微軟正黑體" panose="020B0604030504040204" pitchFamily="34" charset="-120"/>
              </a:rPr>
              <a:t>文件</a:t>
            </a:r>
            <a:endParaRPr kumimoji="1" lang="en-US" altLang="zh-TW" b="1"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spc="300" dirty="0" smtClean="0">
              <a:solidFill>
                <a:schemeClr val="tx1"/>
              </a:solidFill>
              <a:latin typeface="微軟正黑體" panose="020B0604030504040204" pitchFamily="34" charset="-120"/>
              <a:ea typeface="微軟正黑體" panose="020B0604030504040204"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1</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一頁成效表 </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zh-TW" sz="1400" spc="300" dirty="0">
                <a:solidFill>
                  <a:schemeClr val="tx1"/>
                </a:solidFill>
                <a:latin typeface="微軟正黑體" panose="020B0604030504040204" pitchFamily="34" charset="-120"/>
                <a:ea typeface="微軟正黑體" panose="020B0604030504040204" pitchFamily="34" charset="-120"/>
              </a:rPr>
              <a:t> 資訊安全檢核自評表</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3.</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發票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第二期請款</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endParaRPr kumimoji="1" lang="zh-TW"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4</a:t>
            </a: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r>
              <a:rPr kumimoji="1" lang="zh-TW" altLang="zh-TW" sz="1400" spc="300" dirty="0" smtClean="0">
                <a:solidFill>
                  <a:schemeClr val="tx1"/>
                </a:solidFill>
                <a:latin typeface="微軟正黑體" panose="020B0604030504040204" pitchFamily="34" charset="-120"/>
                <a:ea typeface="微軟正黑體" panose="020B0604030504040204" pitchFamily="34" charset="-120"/>
              </a:rPr>
              <a:t>會計報表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需正本簽章</a:t>
            </a: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endParaRPr kumimoji="1" lang="en-US" altLang="zh-TW" sz="1400" spc="300" dirty="0" smtClean="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r>
              <a:rPr kumimoji="1" lang="zh-TW" altLang="zh-TW" sz="1400" spc="300" dirty="0" smtClean="0">
                <a:solidFill>
                  <a:schemeClr val="tx1"/>
                </a:solidFill>
                <a:latin typeface="微軟正黑體" panose="020B0604030504040204" pitchFamily="34" charset="-120"/>
                <a:ea typeface="微軟正黑體" panose="020B0604030504040204" pitchFamily="34" charset="-120"/>
              </a:rPr>
              <a:t>工時</a:t>
            </a:r>
            <a:r>
              <a:rPr kumimoji="1" lang="zh-TW" altLang="zh-TW" sz="1400" spc="300" dirty="0">
                <a:solidFill>
                  <a:schemeClr val="tx1"/>
                </a:solidFill>
                <a:latin typeface="微軟正黑體" panose="020B0604030504040204" pitchFamily="34" charset="-120"/>
                <a:ea typeface="微軟正黑體" panose="020B0604030504040204" pitchFamily="34" charset="-120"/>
              </a:rPr>
              <a:t>人力</a:t>
            </a:r>
            <a:r>
              <a:rPr kumimoji="1" lang="zh-TW" altLang="zh-TW" sz="1400" spc="300" dirty="0" smtClean="0">
                <a:solidFill>
                  <a:schemeClr val="tx1"/>
                </a:solidFill>
                <a:latin typeface="微軟正黑體" panose="020B0604030504040204" pitchFamily="34" charset="-120"/>
                <a:ea typeface="微軟正黑體" panose="020B0604030504040204" pitchFamily="34" charset="-120"/>
              </a:rPr>
              <a:t>一覽表</a:t>
            </a:r>
            <a:endParaRPr kumimoji="1" lang="en-US" altLang="zh-TW" sz="1400" spc="300" dirty="0" smtClean="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5.</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其他相關文件等</a:t>
            </a:r>
            <a:endParaRPr kumimoji="1" lang="zh-TW" altLang="en-US" sz="1400" spc="300" dirty="0">
              <a:solidFill>
                <a:schemeClr val="tx1"/>
              </a:solidFill>
              <a:latin typeface="微軟正黑體" panose="020B0604030504040204" pitchFamily="34" charset="-120"/>
              <a:ea typeface="微軟正黑體" panose="020B0604030504040204" pitchFamily="34" charset="-120"/>
            </a:endParaRPr>
          </a:p>
        </p:txBody>
      </p:sp>
      <p:cxnSp>
        <p:nvCxnSpPr>
          <p:cNvPr id="195" name="肘形接點 194"/>
          <p:cNvCxnSpPr>
            <a:stCxn id="187" idx="0"/>
            <a:endCxn id="194" idx="2"/>
          </p:cNvCxnSpPr>
          <p:nvPr/>
        </p:nvCxnSpPr>
        <p:spPr bwMode="auto">
          <a:xfrm rot="5400000" flipH="1" flipV="1">
            <a:off x="6639670" y="3000640"/>
            <a:ext cx="188342" cy="3295155"/>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99" name="直線單箭頭接點 198"/>
          <p:cNvCxnSpPr>
            <a:endCxn id="25" idx="2"/>
          </p:cNvCxnSpPr>
          <p:nvPr/>
        </p:nvCxnSpPr>
        <p:spPr bwMode="auto">
          <a:xfrm flipV="1">
            <a:off x="8322334" y="2178007"/>
            <a:ext cx="0" cy="5774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29" name="橢圓 228"/>
          <p:cNvSpPr/>
          <p:nvPr/>
        </p:nvSpPr>
        <p:spPr>
          <a:xfrm>
            <a:off x="6749968" y="2490910"/>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smtClean="0"/>
              <a:t>11</a:t>
            </a:r>
            <a:endParaRPr lang="zh-TW" altLang="en-US" sz="1400" dirty="0"/>
          </a:p>
        </p:txBody>
      </p:sp>
      <p:sp>
        <p:nvSpPr>
          <p:cNvPr id="114" name="橢圓 113"/>
          <p:cNvSpPr/>
          <p:nvPr/>
        </p:nvSpPr>
        <p:spPr>
          <a:xfrm>
            <a:off x="73832" y="45540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smtClean="0"/>
              <a:t>5</a:t>
            </a:r>
            <a:endParaRPr lang="zh-TW" altLang="en-US" dirty="0"/>
          </a:p>
        </p:txBody>
      </p:sp>
    </p:spTree>
    <p:extLst>
      <p:ext uri="{BB962C8B-B14F-4D97-AF65-F5344CB8AC3E}">
        <p14:creationId xmlns:p14="http://schemas.microsoft.com/office/powerpoint/2010/main" val="1384573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4538" y="116704"/>
            <a:ext cx="6109365" cy="646331"/>
          </a:xfrm>
          <a:prstGeom prst="rect">
            <a:avLst/>
          </a:prstGeom>
        </p:spPr>
        <p:txBody>
          <a:bodyPr wrap="none">
            <a:spAutoFit/>
          </a:bodyPr>
          <a:lstStyle/>
          <a:p>
            <a:pPr lvl="0"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0401" y="711012"/>
            <a:ext cx="8928991" cy="400110"/>
          </a:xfrm>
          <a:prstGeom prst="rect">
            <a:avLst/>
          </a:prstGeom>
          <a:noFill/>
        </p:spPr>
        <p:txBody>
          <a:bodyPr wrap="square" rtlCol="0">
            <a:spAutoFit/>
          </a:bodyPr>
          <a:lstStyle/>
          <a:p>
            <a:pPr lvl="1"/>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一</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依</a:t>
            </a:r>
            <a:r>
              <a:rPr lang="zh-TW" altLang="zh-TW" sz="2000" b="1" dirty="0" smtClean="0">
                <a:latin typeface="微軟正黑體" panose="020B0604030504040204" pitchFamily="34" charset="-120"/>
                <a:ea typeface="微軟正黑體" panose="020B0604030504040204" pitchFamily="34" charset="-120"/>
              </a:rPr>
              <a:t>本</a:t>
            </a:r>
            <a:r>
              <a:rPr lang="zh-TW" altLang="zh-TW" sz="2000" b="1" dirty="0">
                <a:latin typeface="微軟正黑體" panose="020B0604030504040204" pitchFamily="34" charset="-120"/>
                <a:ea typeface="微軟正黑體" panose="020B0604030504040204" pitchFamily="34" charset="-120"/>
              </a:rPr>
              <a:t>計畫查核工作項目及執行進度</a:t>
            </a:r>
            <a:r>
              <a:rPr lang="zh-TW" altLang="zh-TW" sz="2000" b="1" dirty="0" smtClean="0">
                <a:latin typeface="微軟正黑體" panose="020B0604030504040204" pitchFamily="34" charset="-120"/>
                <a:ea typeface="微軟正黑體" panose="020B0604030504040204" pitchFamily="34" charset="-120"/>
              </a:rPr>
              <a:t>說明</a:t>
            </a: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簽約</a:t>
            </a:r>
            <a:r>
              <a:rPr lang="zh-TW" altLang="en-US" sz="2000" b="1" dirty="0" smtClean="0">
                <a:latin typeface="微軟正黑體" panose="020B0604030504040204" pitchFamily="34" charset="-120"/>
                <a:ea typeface="微軟正黑體" panose="020B0604030504040204" pitchFamily="34" charset="-120"/>
              </a:rPr>
              <a:t>計畫書</a:t>
            </a:r>
            <a:r>
              <a:rPr lang="en-US" altLang="zh-TW" sz="2000" b="1" dirty="0" smtClean="0">
                <a:latin typeface="微軟正黑體" panose="020B0604030504040204" pitchFamily="34" charset="-120"/>
                <a:ea typeface="微軟正黑體" panose="020B0604030504040204" pitchFamily="34" charset="-120"/>
              </a:rPr>
              <a:t>)</a:t>
            </a:r>
            <a:endParaRPr lang="zh-TW" altLang="zh-TW" sz="2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426095666"/>
              </p:ext>
            </p:extLst>
          </p:nvPr>
        </p:nvGraphicFramePr>
        <p:xfrm>
          <a:off x="126344" y="1111122"/>
          <a:ext cx="9433048" cy="5584952"/>
        </p:xfrm>
        <a:graphic>
          <a:graphicData uri="http://schemas.openxmlformats.org/drawingml/2006/table">
            <a:tbl>
              <a:tblPr firstRow="1" firstCol="1" bandRow="1">
                <a:tableStyleId>{5C22544A-7EE6-4342-B048-85BDC9FD1C3A}</a:tableStyleId>
              </a:tblPr>
              <a:tblGrid>
                <a:gridCol w="469676"/>
                <a:gridCol w="1042454"/>
                <a:gridCol w="2376264"/>
                <a:gridCol w="1584176"/>
                <a:gridCol w="3384376"/>
                <a:gridCol w="576102"/>
              </a:tblGrid>
              <a:tr h="695543">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項次</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月</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日</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佐證資料</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累計</a:t>
                      </a:r>
                    </a:p>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執行進度</a:t>
                      </a:r>
                    </a:p>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tc>
              </a:tr>
              <a:tr h="81367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1</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設備聯網系統架構規劃</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smtClean="0">
                          <a:solidFill>
                            <a:schemeClr val="tx1"/>
                          </a:solidFill>
                          <a:effectLst/>
                          <a:latin typeface="微軟正黑體" panose="020B0604030504040204" pitchFamily="34" charset="-120"/>
                          <a:ea typeface="微軟正黑體" panose="020B0604030504040204" pitchFamily="34" charset="-120"/>
                        </a:rPr>
                        <a:t>ex</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實際聯網架構圖</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a:t>
                      </a:r>
                      <a:r>
                        <a:rPr lang="zh-TW" sz="1600" kern="100" dirty="0" smtClean="0">
                          <a:solidFill>
                            <a:schemeClr val="tx1"/>
                          </a:solidFill>
                          <a:effectLst/>
                          <a:latin typeface="微軟正黑體" panose="020B0604030504040204" pitchFamily="34" charset="-120"/>
                          <a:ea typeface="微軟正黑體" panose="020B0604030504040204" pitchFamily="34" charset="-120"/>
                        </a:rPr>
                        <a:t>說明</a:t>
                      </a:r>
                      <a:endParaRPr lang="en-US" altLang="zh-TW" sz="1600" kern="10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smtClean="0">
                          <a:solidFill>
                            <a:srgbClr val="FF0000"/>
                          </a:solidFill>
                          <a:effectLst/>
                          <a:latin typeface="微軟正黑體" panose="020B0604030504040204" pitchFamily="34" charset="-120"/>
                          <a:ea typeface="微軟正黑體" panose="020B0604030504040204" pitchFamily="34" charset="-120"/>
                        </a:rPr>
                        <a:t>P.21-22)</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r h="20559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2</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smtClean="0">
                          <a:solidFill>
                            <a:schemeClr val="tx1"/>
                          </a:solidFill>
                          <a:effectLst/>
                          <a:latin typeface="微軟正黑體" panose="020B0604030504040204" pitchFamily="34" charset="-120"/>
                          <a:ea typeface="微軟正黑體" panose="020B0604030504040204" pitchFamily="34" charset="-120"/>
                        </a:rPr>
                        <a:t>第三方資訊安全檢測</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smtClean="0">
                          <a:solidFill>
                            <a:schemeClr val="tx1"/>
                          </a:solidFill>
                          <a:effectLst/>
                          <a:latin typeface="微軟正黑體" panose="020B0604030504040204" pitchFamily="34" charset="-120"/>
                          <a:ea typeface="微軟正黑體" panose="020B0604030504040204" pitchFamily="34" charset="-120"/>
                        </a:rPr>
                        <a:t>第三方資安檢測相關文件</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r h="438884">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實際裝設</a:t>
                      </a:r>
                      <a:r>
                        <a:rPr lang="zh-TW" sz="1600" kern="100" dirty="0" smtClean="0">
                          <a:solidFill>
                            <a:schemeClr val="tx1"/>
                          </a:solidFill>
                          <a:effectLst/>
                          <a:latin typeface="微軟正黑體" panose="020B0604030504040204" pitchFamily="34" charset="-120"/>
                          <a:ea typeface="微軟正黑體" panose="020B0604030504040204" pitchFamily="34" charset="-120"/>
                        </a:rPr>
                        <a:t>照片</a:t>
                      </a:r>
                      <a:endParaRPr lang="en-US" altLang="zh-TW" sz="1600" kern="10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kern="100" dirty="0" smtClean="0">
                          <a:solidFill>
                            <a:schemeClr val="tx1"/>
                          </a:solidFill>
                          <a:effectLst/>
                          <a:latin typeface="微軟正黑體" panose="020B0604030504040204" pitchFamily="34" charset="-120"/>
                          <a:ea typeface="微軟正黑體" panose="020B0604030504040204" pitchFamily="34" charset="-120"/>
                        </a:rPr>
                        <a:t>須附上本案實際連網台數照片</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smtClean="0">
                          <a:solidFill>
                            <a:srgbClr val="FF0000"/>
                          </a:solidFill>
                          <a:effectLst/>
                          <a:latin typeface="微軟正黑體" panose="020B0604030504040204" pitchFamily="34" charset="-120"/>
                          <a:ea typeface="微軟正黑體" panose="020B0604030504040204" pitchFamily="34" charset="-120"/>
                        </a:rPr>
                        <a:t>P.23)</a:t>
                      </a:r>
                      <a:endParaRPr lang="zh-TW" altLang="zh-TW"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4</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r h="448919">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5</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各項功能模組測試</a:t>
                      </a:r>
                      <a:r>
                        <a:rPr lang="zh-TW" sz="1600" kern="100" dirty="0" smtClean="0">
                          <a:solidFill>
                            <a:schemeClr val="tx1"/>
                          </a:solidFill>
                          <a:effectLst/>
                          <a:latin typeface="微軟正黑體" panose="020B0604030504040204" pitchFamily="34" charset="-120"/>
                          <a:ea typeface="微軟正黑體" panose="020B0604030504040204" pitchFamily="34" charset="-120"/>
                        </a:rPr>
                        <a:t>報告</a:t>
                      </a:r>
                      <a:endParaRPr lang="en-US" altLang="zh-TW" sz="1600" kern="100" dirty="0" smtClean="0">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smtClean="0">
                          <a:solidFill>
                            <a:srgbClr val="FF0000"/>
                          </a:solidFill>
                          <a:effectLst/>
                          <a:latin typeface="微軟正黑體" panose="020B0604030504040204" pitchFamily="34" charset="-120"/>
                          <a:ea typeface="微軟正黑體" panose="020B0604030504040204" pitchFamily="34" charset="-120"/>
                        </a:rPr>
                        <a:t>P.24)</a:t>
                      </a:r>
                      <a:endParaRPr lang="zh-TW" altLang="zh-TW"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6</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r h="773738">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7</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出貨單 或</a:t>
                      </a:r>
                    </a:p>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於整線系統運行測試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(maker)</a:t>
                      </a:r>
                      <a:r>
                        <a:rPr lang="zh-TW" sz="1600" kern="100" dirty="0">
                          <a:solidFill>
                            <a:schemeClr val="tx1"/>
                          </a:solidFill>
                          <a:effectLst/>
                          <a:latin typeface="微軟正黑體" panose="020B0604030504040204" pitchFamily="34" charset="-120"/>
                          <a:ea typeface="微軟正黑體" panose="020B0604030504040204" pitchFamily="34" charset="-120"/>
                        </a:rPr>
                        <a:t>或</a:t>
                      </a:r>
                    </a:p>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生產線運行功能測試報告</a:t>
                      </a:r>
                      <a:r>
                        <a:rPr lang="en-US" sz="1600" kern="100" dirty="0">
                          <a:solidFill>
                            <a:schemeClr val="tx1"/>
                          </a:solidFill>
                          <a:effectLst/>
                          <a:latin typeface="微軟正黑體" panose="020B0604030504040204" pitchFamily="34" charset="-120"/>
                          <a:ea typeface="微軟正黑體" panose="020B0604030504040204" pitchFamily="34" charset="-120"/>
                        </a:rPr>
                        <a:t>(user)</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8</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smtClean="0">
                          <a:solidFill>
                            <a:schemeClr val="tx1"/>
                          </a:solidFill>
                          <a:effectLst/>
                          <a:latin typeface="微軟正黑體" panose="020B0604030504040204" pitchFamily="34" charset="-120"/>
                          <a:ea typeface="微軟正黑體" panose="020B0604030504040204" pitchFamily="34" charset="-120"/>
                        </a:rPr>
                        <a:t>教育訓練</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smtClean="0">
                          <a:solidFill>
                            <a:schemeClr val="tx1"/>
                          </a:solidFill>
                          <a:effectLst/>
                          <a:latin typeface="微軟正黑體" panose="020B0604030504040204" pitchFamily="34" charset="-120"/>
                          <a:ea typeface="微軟正黑體" panose="020B0604030504040204" pitchFamily="34" charset="-120"/>
                        </a:rPr>
                        <a:t>簽到表、上課照片</a:t>
                      </a: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r h="695543">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9</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完成執行成果報告</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p>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含本計畫相關執行工作之佐證資料</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r>
            </a:tbl>
          </a:graphicData>
        </a:graphic>
      </p:graphicFrame>
    </p:spTree>
    <p:extLst>
      <p:ext uri="{BB962C8B-B14F-4D97-AF65-F5344CB8AC3E}">
        <p14:creationId xmlns:p14="http://schemas.microsoft.com/office/powerpoint/2010/main" val="301960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745404822"/>
              </p:ext>
            </p:extLst>
          </p:nvPr>
        </p:nvGraphicFramePr>
        <p:xfrm>
          <a:off x="558395" y="911578"/>
          <a:ext cx="9000999" cy="5946422"/>
        </p:xfrm>
        <a:graphic>
          <a:graphicData uri="http://schemas.openxmlformats.org/drawingml/2006/table">
            <a:tbl>
              <a:tblPr>
                <a:tableStyleId>{5C22544A-7EE6-4342-B048-85BDC9FD1C3A}</a:tableStyleId>
              </a:tblPr>
              <a:tblGrid>
                <a:gridCol w="1458582"/>
                <a:gridCol w="1267205"/>
                <a:gridCol w="6275212"/>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82522">
                <a:tc>
                  <a:txBody>
                    <a:bodyPr/>
                    <a:lstStyle/>
                    <a:p>
                      <a:pPr>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1.</a:t>
                      </a:r>
                      <a:r>
                        <a:rPr lang="zh-TW" sz="1600" kern="100" dirty="0" smtClean="0">
                          <a:effectLst/>
                          <a:latin typeface="微軟正黑體" panose="020B0604030504040204" pitchFamily="34" charset="-120"/>
                          <a:ea typeface="微軟正黑體" panose="020B0604030504040204" pitchFamily="34" charset="-120"/>
                        </a:rPr>
                        <a:t>設備</a:t>
                      </a:r>
                      <a:r>
                        <a:rPr lang="zh-TW" sz="1600" kern="100" dirty="0">
                          <a:effectLst/>
                          <a:latin typeface="微軟正黑體" panose="020B0604030504040204" pitchFamily="34" charset="-120"/>
                          <a:ea typeface="微軟正黑體" panose="020B0604030504040204" pitchFamily="34" charset="-120"/>
                        </a:rPr>
                        <a:t>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1.</a:t>
                      </a:r>
                      <a:r>
                        <a:rPr lang="zh-TW" sz="1600" kern="100" dirty="0" smtClean="0">
                          <a:effectLst/>
                          <a:latin typeface="微軟正黑體" panose="020B0604030504040204" pitchFamily="34" charset="-120"/>
                          <a:ea typeface="微軟正黑體" panose="020B0604030504040204" pitchFamily="34" charset="-120"/>
                        </a:rPr>
                        <a:t>完成</a:t>
                      </a:r>
                      <a:r>
                        <a:rPr lang="zh-TW" sz="1600" kern="100" dirty="0">
                          <a:effectLst/>
                          <a:latin typeface="微軟正黑體" panose="020B0604030504040204" pitchFamily="34" charset="-120"/>
                          <a:ea typeface="微軟正黑體" panose="020B0604030504040204" pitchFamily="34" charset="-120"/>
                        </a:rPr>
                        <a:t>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indent="-178435">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1.</a:t>
                      </a:r>
                      <a:r>
                        <a:rPr lang="zh-TW" sz="1600" kern="100" dirty="0" smtClean="0">
                          <a:effectLst/>
                          <a:latin typeface="微軟正黑體" panose="020B0604030504040204" pitchFamily="34" charset="-120"/>
                          <a:ea typeface="微軟正黑體" panose="020B0604030504040204" pitchFamily="34" charset="-120"/>
                        </a:rPr>
                        <a:t>本</a:t>
                      </a:r>
                      <a:r>
                        <a:rPr lang="zh-TW" altLang="en-US" sz="1600" kern="100" dirty="0" smtClean="0">
                          <a:effectLst/>
                          <a:latin typeface="微軟正黑體" panose="020B0604030504040204" pitchFamily="34" charset="-120"/>
                          <a:ea typeface="微軟正黑體" panose="020B0604030504040204" pitchFamily="34" charset="-120"/>
                        </a:rPr>
                        <a:t>案</a:t>
                      </a:r>
                      <a:r>
                        <a:rPr lang="zh-TW" sz="1600" kern="100" dirty="0" smtClean="0">
                          <a:effectLst/>
                          <a:latin typeface="微軟正黑體" panose="020B0604030504040204" pitchFamily="34" charset="-120"/>
                          <a:ea typeface="微軟正黑體" panose="020B0604030504040204" pitchFamily="34" charset="-120"/>
                        </a:rPr>
                        <a:t>於</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產品生產線設備上</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產線地址：</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縣市</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路</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號</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廠</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，導入</a:t>
                      </a:r>
                      <a:r>
                        <a:rPr lang="en-US" sz="1600" kern="100" dirty="0">
                          <a:effectLst/>
                          <a:latin typeface="微軟正黑體" panose="020B0604030504040204" pitchFamily="34" charset="-120"/>
                          <a:ea typeface="微軟正黑體" panose="020B0604030504040204" pitchFamily="34" charset="-120"/>
                        </a:rPr>
                        <a:t>Smart Machine Box</a:t>
                      </a:r>
                      <a:r>
                        <a:rPr lang="zh-TW" sz="1600" kern="100" dirty="0">
                          <a:effectLst/>
                          <a:latin typeface="微軟正黑體" panose="020B0604030504040204" pitchFamily="34" charset="-120"/>
                          <a:ea typeface="微軟正黑體" panose="020B0604030504040204" pitchFamily="34" charset="-120"/>
                        </a:rPr>
                        <a:t>相關技術</a:t>
                      </a:r>
                      <a:r>
                        <a:rPr lang="zh-TW" sz="1600" kern="10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163195" indent="-178435">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2.</a:t>
                      </a:r>
                      <a:r>
                        <a:rPr lang="zh-TW" sz="1600" kern="100" dirty="0" smtClean="0">
                          <a:effectLst/>
                          <a:latin typeface="微軟正黑體" panose="020B0604030504040204" pitchFamily="34" charset="-120"/>
                          <a:ea typeface="微軟正黑體" panose="020B0604030504040204" pitchFamily="34" charset="-120"/>
                        </a:rPr>
                        <a:t>本</a:t>
                      </a:r>
                      <a:r>
                        <a:rPr lang="zh-TW" altLang="en-US" sz="1600" kern="100" dirty="0" smtClean="0">
                          <a:effectLst/>
                          <a:latin typeface="微軟正黑體" panose="020B0604030504040204" pitchFamily="34" charset="-120"/>
                          <a:ea typeface="微軟正黑體" panose="020B0604030504040204" pitchFamily="34" charset="-120"/>
                        </a:rPr>
                        <a:t>案針對以下</a:t>
                      </a:r>
                      <a:r>
                        <a:rPr lang="zh-TW" sz="1600" kern="100" dirty="0" smtClean="0">
                          <a:effectLst/>
                          <a:latin typeface="微軟正黑體" panose="020B0604030504040204" pitchFamily="34" charset="-120"/>
                          <a:ea typeface="微軟正黑體" panose="020B0604030504040204" pitchFamily="34" charset="-120"/>
                        </a:rPr>
                        <a:t>設備</a:t>
                      </a:r>
                      <a:r>
                        <a:rPr lang="zh-TW" sz="1600" kern="100" dirty="0">
                          <a:effectLst/>
                          <a:latin typeface="微軟正黑體" panose="020B0604030504040204" pitchFamily="34" charset="-120"/>
                          <a:ea typeface="微軟正黑體" panose="020B0604030504040204" pitchFamily="34" charset="-120"/>
                        </a:rPr>
                        <a:t>，導入</a:t>
                      </a:r>
                      <a:r>
                        <a:rPr lang="en-US" sz="1600" kern="100" dirty="0">
                          <a:effectLst/>
                          <a:latin typeface="微軟正黑體" panose="020B0604030504040204" pitchFamily="34" charset="-120"/>
                          <a:ea typeface="微軟正黑體" panose="020B0604030504040204" pitchFamily="34" charset="-120"/>
                        </a:rPr>
                        <a:t>Smart Machine Box</a:t>
                      </a:r>
                      <a:r>
                        <a:rPr lang="zh-TW" sz="1600" kern="100" dirty="0">
                          <a:effectLst/>
                          <a:latin typeface="微軟正黑體" panose="020B0604030504040204" pitchFamily="34" charset="-120"/>
                          <a:ea typeface="微軟正黑體" panose="020B0604030504040204" pitchFamily="34" charset="-120"/>
                        </a:rPr>
                        <a:t>相關技術。</a:t>
                      </a: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a:t>
                      </a:r>
                      <a:r>
                        <a:rPr lang="en-US" sz="1600" kern="100" dirty="0" smtClean="0">
                          <a:effectLst/>
                          <a:latin typeface="微軟正黑體" panose="020B0604030504040204" pitchFamily="34" charset="-120"/>
                          <a:ea typeface="微軟正黑體" panose="020B0604030504040204" pitchFamily="34" charset="-120"/>
                        </a:rPr>
                        <a:t>(1)</a:t>
                      </a:r>
                      <a:r>
                        <a:rPr lang="zh-TW" altLang="en-US" sz="1600" kern="100" dirty="0" smtClean="0">
                          <a:effectLst/>
                          <a:latin typeface="微軟正黑體" panose="020B0604030504040204" pitchFamily="34" charset="-120"/>
                          <a:ea typeface="微軟正黑體" panose="020B0604030504040204" pitchFamily="34" charset="-120"/>
                        </a:rPr>
                        <a:t>達成設備表列如下，設備連網 </a:t>
                      </a:r>
                      <a:r>
                        <a:rPr lang="en-US" altLang="zh-TW" sz="1600" kern="100" dirty="0" smtClean="0">
                          <a:effectLst/>
                          <a:latin typeface="微軟正黑體" panose="020B0604030504040204" pitchFamily="34" charset="-120"/>
                          <a:ea typeface="微軟正黑體" panose="020B0604030504040204" pitchFamily="34" charset="-120"/>
                        </a:rPr>
                        <a:t>3</a:t>
                      </a:r>
                      <a:r>
                        <a:rPr lang="zh-TW" altLang="en-US" sz="1600" kern="100" dirty="0" smtClean="0">
                          <a:effectLst/>
                          <a:latin typeface="微軟正黑體" panose="020B0604030504040204" pitchFamily="34" charset="-120"/>
                          <a:ea typeface="微軟正黑體" panose="020B0604030504040204" pitchFamily="34" charset="-120"/>
                        </a:rPr>
                        <a:t>台</a:t>
                      </a: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zh-TW" altLang="en-US" sz="1600" kern="100" dirty="0" smtClean="0">
                          <a:effectLst/>
                          <a:latin typeface="微軟正黑體" panose="020B0604030504040204" pitchFamily="34" charset="-120"/>
                          <a:ea typeface="微軟正黑體" panose="020B0604030504040204" pitchFamily="34" charset="-120"/>
                        </a:rPr>
                        <a:t> </a:t>
                      </a:r>
                      <a:r>
                        <a:rPr lang="en-US" altLang="zh-TW" sz="1600" kern="100" dirty="0" smtClean="0">
                          <a:effectLst/>
                          <a:latin typeface="微軟正黑體" panose="020B0604030504040204" pitchFamily="34" charset="-120"/>
                          <a:ea typeface="微軟正黑體" panose="020B0604030504040204" pitchFamily="34" charset="-120"/>
                        </a:rPr>
                        <a:t>(2)</a:t>
                      </a:r>
                      <a:r>
                        <a:rPr lang="zh-TW" altLang="en-US" sz="1600" kern="100" dirty="0" smtClean="0">
                          <a:effectLst/>
                          <a:latin typeface="微軟正黑體" panose="020B0604030504040204" pitchFamily="34" charset="-120"/>
                          <a:ea typeface="微軟正黑體" panose="020B0604030504040204" pitchFamily="34" charset="-120"/>
                        </a:rPr>
                        <a:t>導入</a:t>
                      </a:r>
                      <a:r>
                        <a:rPr lang="en-US" altLang="zh-TW" sz="1600" kern="100" dirty="0" smtClean="0">
                          <a:effectLst/>
                          <a:latin typeface="微軟正黑體" panose="020B0604030504040204" pitchFamily="34" charset="-120"/>
                          <a:ea typeface="微軟正黑體" panose="020B0604030504040204" pitchFamily="34" charset="-120"/>
                        </a:rPr>
                        <a:t>SMB</a:t>
                      </a:r>
                      <a:r>
                        <a:rPr lang="zh-TW" altLang="en-US" sz="1600" kern="100" dirty="0" smtClean="0">
                          <a:effectLst/>
                          <a:latin typeface="微軟正黑體" panose="020B0604030504040204" pitchFamily="34" charset="-120"/>
                          <a:ea typeface="微軟正黑體" panose="020B0604030504040204" pitchFamily="34" charset="-120"/>
                        </a:rPr>
                        <a:t>表列如下，共導入</a:t>
                      </a:r>
                      <a:r>
                        <a:rPr lang="en-US" altLang="zh-TW" sz="1600" kern="100" dirty="0" smtClean="0">
                          <a:effectLst/>
                          <a:latin typeface="微軟正黑體" panose="020B0604030504040204" pitchFamily="34" charset="-120"/>
                          <a:ea typeface="微軟正黑體" panose="020B0604030504040204" pitchFamily="34" charset="-120"/>
                        </a:rPr>
                        <a:t>SMB2</a:t>
                      </a:r>
                      <a:r>
                        <a:rPr lang="zh-TW" altLang="en-US" sz="1600" kern="100" dirty="0" smtClean="0">
                          <a:effectLst/>
                          <a:latin typeface="微軟正黑體" panose="020B0604030504040204" pitchFamily="34" charset="-120"/>
                          <a:ea typeface="微軟正黑體" panose="020B0604030504040204" pitchFamily="34" charset="-120"/>
                        </a:rPr>
                        <a:t>台</a:t>
                      </a:r>
                      <a:endParaRPr lang="en-US" altLang="zh-TW" sz="1600" kern="100" dirty="0" smtClean="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882655711"/>
              </p:ext>
            </p:extLst>
          </p:nvPr>
        </p:nvGraphicFramePr>
        <p:xfrm>
          <a:off x="3564732" y="2636912"/>
          <a:ext cx="5202573" cy="1483360"/>
        </p:xfrm>
        <a:graphic>
          <a:graphicData uri="http://schemas.openxmlformats.org/drawingml/2006/table">
            <a:tbl>
              <a:tblPr firstRow="1" bandRow="1">
                <a:tableStyleId>{5C22544A-7EE6-4342-B048-85BDC9FD1C3A}</a:tableStyleId>
              </a:tblPr>
              <a:tblGrid>
                <a:gridCol w="666070"/>
                <a:gridCol w="1944216"/>
                <a:gridCol w="2592287"/>
              </a:tblGrid>
              <a:tr h="370840">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序號</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設備名稱</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代號</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序號</a:t>
                      </a:r>
                      <a:r>
                        <a:rPr lang="en-US" altLang="zh-TW" sz="1400" dirty="0" smtClean="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用途</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工具機 </a:t>
                      </a:r>
                      <a:r>
                        <a:rPr lang="en-US" altLang="zh-TW" sz="1400" dirty="0" smtClean="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粗切削加工</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工具機 </a:t>
                      </a:r>
                      <a:r>
                        <a:rPr lang="en-US" altLang="zh-TW" sz="1400" dirty="0" smtClean="0">
                          <a:solidFill>
                            <a:schemeClr val="tx1"/>
                          </a:solidFill>
                          <a:latin typeface="微軟正黑體" panose="020B0604030504040204" pitchFamily="34" charset="-120"/>
                          <a:ea typeface="微軟正黑體" panose="020B0604030504040204" pitchFamily="34" charset="-120"/>
                        </a:rPr>
                        <a:t>(XX-02)</a:t>
                      </a:r>
                      <a:endParaRPr lang="zh-TW" altLang="en-US" sz="14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精切削加工</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工具機</a:t>
                      </a:r>
                      <a:r>
                        <a:rPr lang="en-US" altLang="zh-TW" sz="1400" dirty="0" smtClean="0">
                          <a:solidFill>
                            <a:schemeClr val="tx1"/>
                          </a:solidFill>
                          <a:latin typeface="微軟正黑體" panose="020B0604030504040204" pitchFamily="34" charset="-120"/>
                          <a:ea typeface="微軟正黑體" panose="020B0604030504040204" pitchFamily="34" charset="-120"/>
                        </a:rPr>
                        <a:t>(XX-03)</a:t>
                      </a:r>
                      <a:endParaRPr lang="zh-TW" altLang="en-US" sz="14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42857836"/>
              </p:ext>
            </p:extLst>
          </p:nvPr>
        </p:nvGraphicFramePr>
        <p:xfrm>
          <a:off x="3564732" y="4653136"/>
          <a:ext cx="5202573" cy="1925320"/>
        </p:xfrm>
        <a:graphic>
          <a:graphicData uri="http://schemas.openxmlformats.org/drawingml/2006/table">
            <a:tbl>
              <a:tblPr firstRow="1" bandRow="1">
                <a:tableStyleId>{5C22544A-7EE6-4342-B048-85BDC9FD1C3A}</a:tableStyleId>
              </a:tblPr>
              <a:tblGrid>
                <a:gridCol w="666070"/>
                <a:gridCol w="1944216"/>
                <a:gridCol w="2592287"/>
              </a:tblGrid>
              <a:tr h="370840">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序號</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SMB</a:t>
                      </a:r>
                      <a:r>
                        <a:rPr lang="zh-TW" altLang="en-US" sz="1400" dirty="0" smtClean="0">
                          <a:solidFill>
                            <a:schemeClr val="tx1"/>
                          </a:solidFill>
                          <a:latin typeface="微軟正黑體" panose="020B0604030504040204" pitchFamily="34" charset="-120"/>
                          <a:ea typeface="微軟正黑體" panose="020B0604030504040204" pitchFamily="34" charset="-120"/>
                        </a:rPr>
                        <a:t>產品</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代號序號</a:t>
                      </a:r>
                      <a:r>
                        <a:rPr lang="en-US" altLang="zh-TW" sz="1400" dirty="0" smtClean="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smtClean="0">
                          <a:solidFill>
                            <a:schemeClr val="tx1"/>
                          </a:solidFill>
                          <a:latin typeface="微軟正黑體" panose="020B0604030504040204" pitchFamily="34" charset="-120"/>
                          <a:ea typeface="微軟正黑體" panose="020B0604030504040204" pitchFamily="34" charset="-120"/>
                        </a:rPr>
                        <a:t>設備連網數量</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設備代號</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序號</a:t>
                      </a:r>
                      <a:r>
                        <a:rPr lang="en-US" altLang="zh-TW" sz="1400" dirty="0" smtClean="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Proface-5000</a:t>
                      </a:r>
                    </a:p>
                    <a:p>
                      <a:r>
                        <a:rPr lang="en-US" altLang="zh-TW" sz="1400" dirty="0" smtClean="0">
                          <a:solidFill>
                            <a:schemeClr val="tx1"/>
                          </a:solidFill>
                          <a:latin typeface="微軟正黑體" panose="020B0604030504040204" pitchFamily="34" charset="-120"/>
                          <a:ea typeface="微軟正黑體" panose="020B0604030504040204" pitchFamily="34" charset="-120"/>
                        </a:rPr>
                        <a:t>ABC-XXX-XXX-XXX</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台</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r>
                        <a:rPr lang="en-US" altLang="zh-TW" sz="1400" dirty="0" smtClean="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rowSpan="2">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smtClean="0">
                          <a:solidFill>
                            <a:schemeClr val="tx1"/>
                          </a:solidFill>
                          <a:latin typeface="微軟正黑體" panose="020B0604030504040204" pitchFamily="34" charset="-120"/>
                          <a:ea typeface="微軟正黑體" panose="020B0604030504040204" pitchFamily="34" charset="-120"/>
                        </a:rPr>
                        <a:t>Proface-5000</a:t>
                      </a:r>
                    </a:p>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smtClean="0">
                          <a:solidFill>
                            <a:schemeClr val="tx1"/>
                          </a:solidFill>
                          <a:latin typeface="微軟正黑體" panose="020B0604030504040204" pitchFamily="34" charset="-120"/>
                          <a:ea typeface="微軟正黑體" panose="020B0604030504040204" pitchFamily="34" charset="-120"/>
                        </a:rPr>
                        <a:t>DEF-000-000-000</a:t>
                      </a:r>
                      <a:endParaRPr lang="zh-TW" altLang="en-US" sz="14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台</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r>
                        <a:rPr lang="en-US" altLang="zh-TW" sz="1400" dirty="0" smtClean="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smtClean="0">
                          <a:solidFill>
                            <a:schemeClr val="tx1"/>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台</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r>
                        <a:rPr lang="en-US" altLang="zh-TW" sz="1400" dirty="0" smtClean="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文字方塊 5"/>
          <p:cNvSpPr txBox="1"/>
          <p:nvPr/>
        </p:nvSpPr>
        <p:spPr>
          <a:xfrm>
            <a:off x="6823050" y="234888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範例</a:t>
            </a:r>
          </a:p>
        </p:txBody>
      </p:sp>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5920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740169674"/>
              </p:ext>
            </p:extLst>
          </p:nvPr>
        </p:nvGraphicFramePr>
        <p:xfrm>
          <a:off x="241300" y="912813"/>
          <a:ext cx="9174038" cy="5670798"/>
        </p:xfrm>
        <a:graphic>
          <a:graphicData uri="http://schemas.openxmlformats.org/drawingml/2006/table">
            <a:tbl>
              <a:tblPr>
                <a:tableStyleId>{5C22544A-7EE6-4342-B048-85BDC9FD1C3A}</a:tableStyleId>
              </a:tblPr>
              <a:tblGrid>
                <a:gridCol w="1486623"/>
                <a:gridCol w="1291566"/>
                <a:gridCol w="6395849"/>
              </a:tblGrid>
              <a:tr h="36328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11998">
                <a:tc>
                  <a:txBody>
                    <a:bodyPr/>
                    <a:lstStyle/>
                    <a:p>
                      <a:pPr>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1.</a:t>
                      </a:r>
                      <a:r>
                        <a:rPr lang="zh-TW" sz="1600" kern="100" dirty="0" smtClean="0">
                          <a:effectLst/>
                          <a:latin typeface="微軟正黑體" panose="020B0604030504040204" pitchFamily="34" charset="-120"/>
                          <a:ea typeface="微軟正黑體" panose="020B0604030504040204" pitchFamily="34" charset="-120"/>
                        </a:rPr>
                        <a:t>設備</a:t>
                      </a:r>
                      <a:r>
                        <a:rPr lang="zh-TW" sz="1600" kern="100" dirty="0">
                          <a:effectLst/>
                          <a:latin typeface="微軟正黑體" panose="020B0604030504040204" pitchFamily="34" charset="-120"/>
                          <a:ea typeface="微軟正黑體" panose="020B0604030504040204" pitchFamily="34" charset="-120"/>
                        </a:rPr>
                        <a:t>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1.</a:t>
                      </a:r>
                      <a:r>
                        <a:rPr lang="zh-TW" sz="1600" kern="100" dirty="0" smtClean="0">
                          <a:effectLst/>
                          <a:latin typeface="微軟正黑體" panose="020B0604030504040204" pitchFamily="34" charset="-120"/>
                          <a:ea typeface="微軟正黑體" panose="020B0604030504040204" pitchFamily="34" charset="-120"/>
                        </a:rPr>
                        <a:t>完成</a:t>
                      </a:r>
                      <a:r>
                        <a:rPr lang="zh-TW" sz="1600" kern="100" dirty="0">
                          <a:effectLst/>
                          <a:latin typeface="微軟正黑體" panose="020B0604030504040204" pitchFamily="34" charset="-120"/>
                          <a:ea typeface="微軟正黑體" panose="020B0604030504040204" pitchFamily="34" charset="-120"/>
                        </a:rPr>
                        <a:t>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3.</a:t>
                      </a:r>
                      <a:r>
                        <a:rPr lang="zh-TW" altLang="en-US" sz="1600" kern="100" dirty="0" smtClean="0">
                          <a:effectLst/>
                          <a:latin typeface="微軟正黑體" panose="020B0604030504040204" pitchFamily="34" charset="-120"/>
                          <a:ea typeface="微軟正黑體" panose="020B0604030504040204" pitchFamily="34" charset="-120"/>
                        </a:rPr>
                        <a:t>本案</a:t>
                      </a:r>
                      <a:r>
                        <a:rPr lang="zh-TW" sz="1600" kern="100" dirty="0" smtClean="0">
                          <a:effectLst/>
                          <a:latin typeface="微軟正黑體" panose="020B0604030504040204" pitchFamily="34" charset="-120"/>
                          <a:ea typeface="微軟正黑體" panose="020B0604030504040204" pitchFamily="34" charset="-120"/>
                        </a:rPr>
                        <a:t>設備</a:t>
                      </a:r>
                      <a:r>
                        <a:rPr lang="zh-TW" sz="1600" kern="100" dirty="0">
                          <a:effectLst/>
                          <a:latin typeface="微軟正黑體" panose="020B0604030504040204" pitchFamily="34" charset="-120"/>
                          <a:ea typeface="微軟正黑體" panose="020B0604030504040204" pitchFamily="34" charset="-120"/>
                        </a:rPr>
                        <a:t>聯</a:t>
                      </a:r>
                      <a:r>
                        <a:rPr lang="zh-TW" sz="1600" kern="100" dirty="0" smtClean="0">
                          <a:effectLst/>
                          <a:latin typeface="微軟正黑體" panose="020B0604030504040204" pitchFamily="34" charset="-120"/>
                          <a:ea typeface="微軟正黑體" panose="020B0604030504040204" pitchFamily="34" charset="-120"/>
                        </a:rPr>
                        <a:t>網</a:t>
                      </a:r>
                      <a:r>
                        <a:rPr lang="zh-TW" altLang="en-US" sz="1600" kern="100" dirty="0" smtClean="0">
                          <a:effectLst/>
                          <a:latin typeface="微軟正黑體" panose="020B0604030504040204" pitchFamily="34" charset="-120"/>
                          <a:ea typeface="微軟正黑體" panose="020B0604030504040204" pitchFamily="34" charset="-120"/>
                        </a:rPr>
                        <a:t>實際</a:t>
                      </a:r>
                      <a:r>
                        <a:rPr lang="zh-TW" sz="1600" kern="100" dirty="0" smtClean="0">
                          <a:effectLst/>
                          <a:latin typeface="微軟正黑體" panose="020B0604030504040204" pitchFamily="34" charset="-120"/>
                          <a:ea typeface="微軟正黑體" panose="020B0604030504040204" pitchFamily="34" charset="-120"/>
                        </a:rPr>
                        <a:t>架構</a:t>
                      </a:r>
                      <a:r>
                        <a:rPr lang="zh-TW" sz="1600" kern="100" dirty="0">
                          <a:effectLst/>
                          <a:latin typeface="微軟正黑體" panose="020B0604030504040204" pitchFamily="34" charset="-120"/>
                          <a:ea typeface="微軟正黑體" panose="020B0604030504040204" pitchFamily="34" charset="-120"/>
                        </a:rPr>
                        <a:t>圖如下圖〇。</a:t>
                      </a:r>
                    </a:p>
                    <a:p>
                      <a:pPr>
                        <a:lnSpc>
                          <a:spcPts val="2200"/>
                        </a:lnSpc>
                        <a:spcAft>
                          <a:spcPts val="0"/>
                        </a:spcAft>
                      </a:pPr>
                      <a:r>
                        <a:rPr lang="en-US" sz="1600" dirty="0">
                          <a:effectLst/>
                          <a:latin typeface="微軟正黑體" panose="020B0604030504040204" pitchFamily="34" charset="-120"/>
                          <a:ea typeface="微軟正黑體" panose="020B0604030504040204" pitchFamily="34" charset="-120"/>
                        </a:rPr>
                        <a:t> </a:t>
                      </a:r>
                      <a:r>
                        <a:rPr lang="zh-TW" sz="1600" dirty="0">
                          <a:effectLst/>
                          <a:latin typeface="微軟正黑體" panose="020B0604030504040204" pitchFamily="34" charset="-120"/>
                          <a:ea typeface="微軟正黑體" panose="020B0604030504040204" pitchFamily="34" charset="-120"/>
                        </a:rPr>
                        <a:t> </a:t>
                      </a:r>
                      <a:r>
                        <a:rPr lang="en-US" sz="1600" kern="100" dirty="0">
                          <a:effectLst/>
                          <a:latin typeface="微軟正黑體" panose="020B0604030504040204" pitchFamily="34" charset="-120"/>
                          <a:ea typeface="微軟正黑體" panose="020B0604030504040204" pitchFamily="34" charset="-120"/>
                        </a:rPr>
                        <a:t> </a:t>
                      </a:r>
                      <a:endParaRPr lang="en-US"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sz="1600" kern="100" dirty="0" smtClean="0">
                          <a:effectLst/>
                          <a:latin typeface="微軟正黑體" panose="020B0604030504040204" pitchFamily="34" charset="-120"/>
                          <a:ea typeface="微軟正黑體" panose="020B0604030504040204" pitchFamily="34" charset="-120"/>
                        </a:rPr>
                        <a:t>          </a:t>
                      </a:r>
                      <a:r>
                        <a:rPr lang="zh-TW" sz="1600" kern="100" dirty="0">
                          <a:effectLst/>
                          <a:latin typeface="微軟正黑體" panose="020B0604030504040204" pitchFamily="34" charset="-120"/>
                          <a:ea typeface="微軟正黑體" panose="020B0604030504040204" pitchFamily="34" charset="-120"/>
                        </a:rPr>
                        <a:t>圖〇本案設備之聯網</a:t>
                      </a:r>
                      <a:r>
                        <a:rPr lang="zh-TW" sz="1600" kern="100" dirty="0" smtClean="0">
                          <a:effectLst/>
                          <a:latin typeface="微軟正黑體" panose="020B0604030504040204" pitchFamily="34" charset="-120"/>
                          <a:ea typeface="微軟正黑體" panose="020B0604030504040204" pitchFamily="34" charset="-120"/>
                        </a:rPr>
                        <a:t>架構</a:t>
                      </a: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          </a:t>
                      </a:r>
                      <a:r>
                        <a:rPr lang="zh-TW" altLang="zh-TW" sz="1600" kern="100" dirty="0" smtClean="0">
                          <a:effectLst/>
                          <a:latin typeface="微軟正黑體" panose="020B0604030504040204" pitchFamily="34" charset="-120"/>
                          <a:ea typeface="微軟正黑體" panose="020B0604030504040204" pitchFamily="34" charset="-120"/>
                        </a:rPr>
                        <a:t>圖〇本案設備之</a:t>
                      </a:r>
                      <a:r>
                        <a:rPr lang="zh-TW" altLang="en-US" sz="1600" kern="100" dirty="0" smtClean="0">
                          <a:effectLst/>
                          <a:latin typeface="微軟正黑體" panose="020B0604030504040204" pitchFamily="34" charset="-120"/>
                          <a:ea typeface="微軟正黑體" panose="020B0604030504040204" pitchFamily="34" charset="-120"/>
                        </a:rPr>
                        <a:t>設備架構圖</a:t>
                      </a:r>
                      <a:r>
                        <a:rPr lang="en-US" altLang="zh-TW" sz="1600" kern="100" dirty="0" smtClean="0">
                          <a:effectLst/>
                          <a:latin typeface="微軟正黑體" panose="020B0604030504040204" pitchFamily="34" charset="-120"/>
                          <a:ea typeface="微軟正黑體" panose="020B0604030504040204" pitchFamily="34" charset="-120"/>
                        </a:rPr>
                        <a:t>(</a:t>
                      </a:r>
                      <a:r>
                        <a:rPr lang="zh-TW" altLang="en-US" sz="1600" kern="100" dirty="0" smtClean="0">
                          <a:effectLst/>
                          <a:latin typeface="微軟正黑體" panose="020B0604030504040204" pitchFamily="34" charset="-120"/>
                          <a:ea typeface="微軟正黑體" panose="020B0604030504040204" pitchFamily="34" charset="-120"/>
                        </a:rPr>
                        <a:t>若有為佳</a:t>
                      </a:r>
                      <a:r>
                        <a:rPr lang="en-US" altLang="zh-TW" sz="1600" kern="100" dirty="0" smtClean="0">
                          <a:effectLst/>
                          <a:latin typeface="微軟正黑體" panose="020B0604030504040204" pitchFamily="34" charset="-120"/>
                          <a:ea typeface="微軟正黑體" panose="020B0604030504040204" pitchFamily="34" charset="-120"/>
                        </a:rPr>
                        <a:t>)</a:t>
                      </a:r>
                      <a:endParaRPr lang="zh-TW" altLang="zh-TW" sz="1600" kern="100" dirty="0" smtClean="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 name="Picture 4" descr="ç¸éåç"/>
          <p:cNvPicPr>
            <a:picLocks noChangeAspect="1" noChangeArrowheads="1"/>
          </p:cNvPicPr>
          <p:nvPr/>
        </p:nvPicPr>
        <p:blipFill rotWithShape="1">
          <a:blip r:embed="rId2" cstate="print"/>
          <a:srcRect r="24561"/>
          <a:stretch/>
        </p:blipFill>
        <p:spPr bwMode="auto">
          <a:xfrm>
            <a:off x="3390791" y="3068960"/>
            <a:ext cx="1344028" cy="1215064"/>
          </a:xfrm>
          <a:prstGeom prst="rect">
            <a:avLst/>
          </a:prstGeom>
          <a:noFill/>
        </p:spPr>
      </p:pic>
      <p:pic>
        <p:nvPicPr>
          <p:cNvPr id="8" name="Picture 4" descr="ç¸éåç"/>
          <p:cNvPicPr>
            <a:picLocks noChangeAspect="1" noChangeArrowheads="1"/>
          </p:cNvPicPr>
          <p:nvPr/>
        </p:nvPicPr>
        <p:blipFill rotWithShape="1">
          <a:blip r:embed="rId2" cstate="print"/>
          <a:srcRect r="24561"/>
          <a:stretch/>
        </p:blipFill>
        <p:spPr bwMode="auto">
          <a:xfrm>
            <a:off x="5020697" y="3068960"/>
            <a:ext cx="1344028" cy="1215064"/>
          </a:xfrm>
          <a:prstGeom prst="rect">
            <a:avLst/>
          </a:prstGeom>
          <a:noFill/>
        </p:spPr>
      </p:pic>
      <p:pic>
        <p:nvPicPr>
          <p:cNvPr id="9" name="Picture 4" descr="ç¸éåç"/>
          <p:cNvPicPr>
            <a:picLocks noChangeAspect="1" noChangeArrowheads="1"/>
          </p:cNvPicPr>
          <p:nvPr/>
        </p:nvPicPr>
        <p:blipFill rotWithShape="1">
          <a:blip r:embed="rId2" cstate="print"/>
          <a:srcRect r="24561"/>
          <a:stretch/>
        </p:blipFill>
        <p:spPr bwMode="auto">
          <a:xfrm>
            <a:off x="6560973" y="3068960"/>
            <a:ext cx="1344028" cy="1215064"/>
          </a:xfrm>
          <a:prstGeom prst="rect">
            <a:avLst/>
          </a:prstGeom>
          <a:noFill/>
        </p:spPr>
      </p:pic>
      <p:pic>
        <p:nvPicPr>
          <p:cNvPr id="10"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3411900" y="1855884"/>
            <a:ext cx="1322922" cy="986265"/>
          </a:xfrm>
          <a:prstGeom prst="rect">
            <a:avLst/>
          </a:prstGeom>
          <a:noFill/>
        </p:spPr>
      </p:pic>
      <p:pic>
        <p:nvPicPr>
          <p:cNvPr id="11"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5022855" y="1844896"/>
            <a:ext cx="1322922" cy="986265"/>
          </a:xfrm>
          <a:prstGeom prst="rect">
            <a:avLst/>
          </a:prstGeom>
          <a:noFill/>
        </p:spPr>
      </p:pic>
      <p:cxnSp>
        <p:nvCxnSpPr>
          <p:cNvPr id="13" name="直線接點 12"/>
          <p:cNvCxnSpPr>
            <a:stCxn id="10" idx="2"/>
            <a:endCxn id="7" idx="0"/>
          </p:cNvCxnSpPr>
          <p:nvPr/>
        </p:nvCxnSpPr>
        <p:spPr>
          <a:xfrm flipH="1">
            <a:off x="4062809" y="2842149"/>
            <a:ext cx="10553" cy="22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11" idx="2"/>
            <a:endCxn id="8" idx="0"/>
          </p:cNvCxnSpPr>
          <p:nvPr/>
        </p:nvCxnSpPr>
        <p:spPr>
          <a:xfrm>
            <a:off x="5684351" y="2831161"/>
            <a:ext cx="8399" cy="23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肘形接點 17"/>
          <p:cNvCxnSpPr>
            <a:stCxn id="11" idx="2"/>
            <a:endCxn id="9" idx="0"/>
          </p:cNvCxnSpPr>
          <p:nvPr/>
        </p:nvCxnSpPr>
        <p:spPr>
          <a:xfrm rot="16200000" flipH="1">
            <a:off x="6339753" y="2175721"/>
            <a:ext cx="237871" cy="1548677"/>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9" name="Picture 13" descr="C:\Users\e9638\Desktop\W  Team 1-10：動型錄照片\W1.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3334056" y="4581200"/>
            <a:ext cx="3124633" cy="1322243"/>
          </a:xfrm>
          <a:prstGeom prst="rect">
            <a:avLst/>
          </a:prstGeom>
          <a:noFill/>
        </p:spPr>
      </p:pic>
      <p:sp>
        <p:nvSpPr>
          <p:cNvPr id="14" name="文字方塊 13"/>
          <p:cNvSpPr txBox="1"/>
          <p:nvPr/>
        </p:nvSpPr>
        <p:spPr>
          <a:xfrm>
            <a:off x="6996140" y="4682158"/>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範例</a:t>
            </a:r>
          </a:p>
        </p:txBody>
      </p:sp>
      <p:sp>
        <p:nvSpPr>
          <p:cNvPr id="16" name="矩形 15"/>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46544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51385956"/>
              </p:ext>
            </p:extLst>
          </p:nvPr>
        </p:nvGraphicFramePr>
        <p:xfrm>
          <a:off x="558395" y="911578"/>
          <a:ext cx="9000999" cy="5946422"/>
        </p:xfrm>
        <a:graphic>
          <a:graphicData uri="http://schemas.openxmlformats.org/drawingml/2006/table">
            <a:tbl>
              <a:tblPr>
                <a:tableStyleId>{5C22544A-7EE6-4342-B048-85BDC9FD1C3A}</a:tableStyleId>
              </a:tblPr>
              <a:tblGrid>
                <a:gridCol w="1458582"/>
                <a:gridCol w="1267205"/>
                <a:gridCol w="6275212"/>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smtClean="0">
                          <a:effectLst/>
                          <a:latin typeface="微軟正黑體" panose="020B0604030504040204" pitchFamily="34" charset="-120"/>
                          <a:ea typeface="微軟正黑體" panose="020B0604030504040204" pitchFamily="34" charset="-120"/>
                        </a:rPr>
                        <a:t>3.</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1.</a:t>
                      </a:r>
                      <a:r>
                        <a:rPr lang="zh-TW" sz="1600" kern="100" dirty="0" smtClean="0">
                          <a:effectLst/>
                          <a:latin typeface="微軟正黑體" panose="020B0604030504040204" pitchFamily="34" charset="-120"/>
                          <a:ea typeface="微軟正黑體" panose="020B0604030504040204" pitchFamily="34" charset="-120"/>
                        </a:rPr>
                        <a:t>完成</a:t>
                      </a:r>
                      <a:r>
                        <a:rPr lang="en-US" altLang="zh-TW" sz="1600" kern="100" dirty="0" smtClean="0">
                          <a:effectLst/>
                          <a:latin typeface="微軟正黑體" panose="020B0604030504040204" pitchFamily="34" charset="-120"/>
                          <a:ea typeface="微軟正黑體" panose="020B0604030504040204" pitchFamily="34" charset="-120"/>
                        </a:rPr>
                        <a:t>SMB</a:t>
                      </a:r>
                      <a:r>
                        <a:rPr lang="zh-TW" altLang="en-US" sz="1600" kern="100" dirty="0" smtClean="0">
                          <a:effectLst/>
                          <a:latin typeface="微軟正黑體" panose="020B0604030504040204" pitchFamily="34" charset="-120"/>
                          <a:ea typeface="微軟正黑體" panose="020B0604030504040204" pitchFamily="34" charset="-120"/>
                        </a:rPr>
                        <a:t>裝設</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defTabSz="914400" eaLnBrk="1" fontAlgn="auto" latinLnBrk="0" hangingPunct="1">
                        <a:lnSpc>
                          <a:spcPts val="2200"/>
                        </a:lnSpc>
                        <a:spcBef>
                          <a:spcPts val="0"/>
                        </a:spcBef>
                        <a:spcAft>
                          <a:spcPts val="0"/>
                        </a:spcAft>
                        <a:buClrTx/>
                        <a:buSzTx/>
                        <a:buFontTx/>
                        <a:buNone/>
                        <a:tabLst/>
                        <a:defRPr/>
                      </a:pPr>
                      <a:r>
                        <a:rPr lang="en-US" altLang="zh-TW" sz="1600" kern="100" dirty="0" smtClean="0">
                          <a:effectLst/>
                          <a:latin typeface="微軟正黑體" panose="020B0604030504040204" pitchFamily="34" charset="-120"/>
                          <a:ea typeface="微軟正黑體" panose="020B0604030504040204" pitchFamily="34" charset="-120"/>
                        </a:rPr>
                        <a:t>1.</a:t>
                      </a:r>
                      <a:r>
                        <a:rPr lang="zh-TW" altLang="zh-TW" sz="1800" dirty="0" smtClean="0">
                          <a:solidFill>
                            <a:schemeClr val="dk1"/>
                          </a:solidFill>
                          <a:effectLst/>
                          <a:latin typeface="微軟正黑體" panose="020B0604030504040204" pitchFamily="34" charset="-120"/>
                          <a:ea typeface="微軟正黑體" panose="020B0604030504040204" pitchFamily="34" charset="-120"/>
                          <a:cs typeface="+mn-cs"/>
                        </a:rPr>
                        <a:t>本案</a:t>
                      </a:r>
                      <a:r>
                        <a:rPr lang="zh-TW" altLang="en-US" sz="1800" dirty="0" smtClean="0">
                          <a:solidFill>
                            <a:schemeClr val="dk1"/>
                          </a:solidFill>
                          <a:effectLst/>
                          <a:latin typeface="微軟正黑體" panose="020B0604030504040204" pitchFamily="34" charset="-120"/>
                          <a:ea typeface="微軟正黑體" panose="020B0604030504040204" pitchFamily="34" charset="-120"/>
                          <a:cs typeface="+mn-cs"/>
                        </a:rPr>
                        <a:t>於</a:t>
                      </a:r>
                      <a:r>
                        <a:rPr lang="zh-TW" altLang="zh-TW" sz="1800" dirty="0" smtClean="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smtClean="0">
                          <a:solidFill>
                            <a:schemeClr val="dk1"/>
                          </a:solidFill>
                          <a:effectLst/>
                          <a:latin typeface="微軟正黑體" panose="020B0604030504040204" pitchFamily="34" charset="-120"/>
                          <a:ea typeface="微軟正黑體" panose="020B0604030504040204" pitchFamily="34" charset="-120"/>
                          <a:cs typeface="+mn-cs"/>
                        </a:rPr>
                        <a:t>月</a:t>
                      </a:r>
                      <a:r>
                        <a:rPr lang="en-US" altLang="zh-TW" sz="18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smtClean="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smtClean="0">
                          <a:solidFill>
                            <a:schemeClr val="dk1"/>
                          </a:solidFill>
                          <a:effectLst/>
                          <a:latin typeface="微軟正黑體" panose="020B0604030504040204" pitchFamily="34" charset="-120"/>
                          <a:ea typeface="微軟正黑體" panose="020B0604030504040204" pitchFamily="34" charset="-120"/>
                          <a:cs typeface="+mn-cs"/>
                        </a:rPr>
                        <a:t>日</a:t>
                      </a:r>
                      <a:r>
                        <a:rPr lang="en-US" altLang="zh-TW" sz="18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smtClean="0">
                          <a:solidFill>
                            <a:schemeClr val="dk1"/>
                          </a:solidFill>
                          <a:effectLst/>
                          <a:latin typeface="微軟正黑體" panose="020B0604030504040204" pitchFamily="34" charset="-120"/>
                          <a:ea typeface="微軟正黑體" panose="020B0604030504040204" pitchFamily="34" charset="-120"/>
                          <a:cs typeface="+mn-cs"/>
                        </a:rPr>
                        <a:t>完成</a:t>
                      </a:r>
                      <a:r>
                        <a:rPr lang="en-US" altLang="zh-TW" sz="1800" dirty="0" smtClean="0">
                          <a:solidFill>
                            <a:schemeClr val="dk1"/>
                          </a:solidFill>
                          <a:effectLst/>
                          <a:latin typeface="微軟正黑體" panose="020B0604030504040204" pitchFamily="34" charset="-120"/>
                          <a:ea typeface="微軟正黑體" panose="020B0604030504040204" pitchFamily="34" charset="-120"/>
                          <a:cs typeface="+mn-cs"/>
                        </a:rPr>
                        <a:t>SMB</a:t>
                      </a:r>
                      <a:r>
                        <a:rPr lang="zh-TW" altLang="en-US" sz="1800" dirty="0" smtClean="0">
                          <a:solidFill>
                            <a:schemeClr val="dk1"/>
                          </a:solidFill>
                          <a:effectLst/>
                          <a:latin typeface="微軟正黑體" panose="020B0604030504040204" pitchFamily="34" charset="-120"/>
                          <a:ea typeface="微軟正黑體" panose="020B0604030504040204" pitchFamily="34" charset="-120"/>
                          <a:cs typeface="+mn-cs"/>
                        </a:rPr>
                        <a:t>裝設</a:t>
                      </a:r>
                      <a:r>
                        <a:rPr lang="en-US" altLang="zh-TW" sz="18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smtClean="0">
                          <a:solidFill>
                            <a:schemeClr val="dk1"/>
                          </a:solidFill>
                          <a:effectLst/>
                          <a:latin typeface="微軟正黑體" panose="020B0604030504040204" pitchFamily="34" charset="-120"/>
                          <a:ea typeface="微軟正黑體" panose="020B0604030504040204" pitchFamily="34" charset="-120"/>
                          <a:cs typeface="+mn-cs"/>
                        </a:rPr>
                        <a:t>相關裝設照片</a:t>
                      </a:r>
                      <a:r>
                        <a:rPr lang="zh-TW" altLang="en-US" sz="1800" dirty="0" smtClean="0">
                          <a:solidFill>
                            <a:schemeClr val="dk1"/>
                          </a:solidFill>
                          <a:effectLst/>
                          <a:latin typeface="微軟正黑體" panose="020B0604030504040204" pitchFamily="34" charset="-120"/>
                          <a:ea typeface="微軟正黑體" panose="020B0604030504040204" pitchFamily="34" charset="-120"/>
                          <a:cs typeface="+mn-cs"/>
                        </a:rPr>
                        <a:t>如下</a:t>
                      </a:r>
                      <a:r>
                        <a:rPr lang="en-US" altLang="zh-TW" sz="18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800" dirty="0" smtClean="0">
                        <a:solidFill>
                          <a:schemeClr val="dk1"/>
                        </a:solidFill>
                        <a:effectLst/>
                        <a:latin typeface="微軟正黑體" panose="020B0604030504040204" pitchFamily="34" charset="-120"/>
                        <a:ea typeface="微軟正黑體" panose="020B0604030504040204" pitchFamily="34" charset="-120"/>
                        <a:cs typeface="+mn-cs"/>
                      </a:endParaRPr>
                    </a:p>
                    <a:p>
                      <a:pPr marL="163195" indent="-178435">
                        <a:lnSpc>
                          <a:spcPts val="2200"/>
                        </a:lnSpc>
                        <a:spcAft>
                          <a:spcPts val="0"/>
                        </a:spcAft>
                      </a:pPr>
                      <a:endParaRPr lang="en-US" altLang="zh-TW" sz="1600" kern="100" dirty="0" smtClean="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11200" t="20618" r="44001" b="34710"/>
          <a:stretch/>
        </p:blipFill>
        <p:spPr>
          <a:xfrm>
            <a:off x="3510686" y="1988840"/>
            <a:ext cx="4608512" cy="1872208"/>
          </a:xfrm>
          <a:prstGeom prst="rect">
            <a:avLst/>
          </a:prstGeom>
        </p:spPr>
      </p:pic>
      <p:sp>
        <p:nvSpPr>
          <p:cNvPr id="7" name="矩形 6"/>
          <p:cNvSpPr/>
          <p:nvPr/>
        </p:nvSpPr>
        <p:spPr>
          <a:xfrm>
            <a:off x="6318994" y="2564904"/>
            <a:ext cx="79208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a:endCxn id="6" idx="3"/>
          </p:cNvCxnSpPr>
          <p:nvPr/>
        </p:nvCxnSpPr>
        <p:spPr>
          <a:xfrm>
            <a:off x="7111082" y="2924944"/>
            <a:ext cx="10081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8141024" y="2704274"/>
            <a:ext cx="1584176" cy="369332"/>
          </a:xfrm>
          <a:prstGeom prst="rect">
            <a:avLst/>
          </a:prstGeom>
          <a:noFill/>
        </p:spPr>
        <p:txBody>
          <a:bodyPr wrap="square" rtlCol="0">
            <a:spAutoFit/>
          </a:bodyPr>
          <a:lstStyle/>
          <a:p>
            <a:r>
              <a:rPr lang="en-US" altLang="zh-TW" dirty="0" err="1" smtClean="0"/>
              <a:t>Proface</a:t>
            </a:r>
            <a:r>
              <a:rPr lang="en-US" altLang="zh-TW" dirty="0"/>
              <a:t> </a:t>
            </a:r>
            <a:r>
              <a:rPr lang="en-US" altLang="zh-TW" dirty="0" smtClean="0"/>
              <a:t>5000</a:t>
            </a:r>
            <a:endParaRPr lang="zh-TW" altLang="en-US" dirty="0"/>
          </a:p>
        </p:txBody>
      </p:sp>
      <p:sp>
        <p:nvSpPr>
          <p:cNvPr id="2" name="文字方塊 1"/>
          <p:cNvSpPr txBox="1"/>
          <p:nvPr/>
        </p:nvSpPr>
        <p:spPr>
          <a:xfrm>
            <a:off x="3150642" y="4008401"/>
            <a:ext cx="6751042" cy="984885"/>
          </a:xfrm>
          <a:prstGeom prst="rect">
            <a:avLst/>
          </a:prstGeom>
          <a:noFill/>
        </p:spPr>
        <p:txBody>
          <a:bodyPr wrap="square" rtlCol="0">
            <a:spAutoFit/>
          </a:bodyPr>
          <a:lstStyle/>
          <a:p>
            <a:pPr algn="ctr"/>
            <a:r>
              <a:rPr lang="zh-TW" altLang="en-US" sz="2200" b="1" dirty="0">
                <a:latin typeface="微軟正黑體" panose="020B0604030504040204" pitchFamily="34" charset="-120"/>
                <a:ea typeface="微軟正黑體" panose="020B0604030504040204" pitchFamily="34" charset="-120"/>
              </a:rPr>
              <a:t>本結案</a:t>
            </a:r>
            <a:r>
              <a:rPr lang="zh-TW" altLang="en-US" sz="2200" b="1" dirty="0" smtClean="0">
                <a:latin typeface="微軟正黑體" panose="020B0604030504040204" pitchFamily="34" charset="-120"/>
                <a:ea typeface="微軟正黑體" panose="020B0604030504040204" pitchFamily="34" charset="-120"/>
              </a:rPr>
              <a:t>報告書中，此項頁面請以</a:t>
            </a:r>
            <a:r>
              <a:rPr lang="en-US" altLang="zh-TW" sz="2200" b="1" dirty="0" smtClean="0">
                <a:latin typeface="微軟正黑體" panose="020B0604030504040204" pitchFamily="34" charset="-120"/>
                <a:ea typeface="微軟正黑體" panose="020B0604030504040204" pitchFamily="34" charset="-120"/>
              </a:rPr>
              <a:t>(</a:t>
            </a:r>
            <a:r>
              <a:rPr lang="zh-TW" altLang="en-US" sz="2200" b="1" dirty="0" smtClean="0">
                <a:latin typeface="微軟正黑體" panose="020B0604030504040204" pitchFamily="34" charset="-120"/>
                <a:ea typeface="微軟正黑體" panose="020B0604030504040204" pitchFamily="34" charset="-120"/>
              </a:rPr>
              <a:t>二擇一呈現</a:t>
            </a:r>
            <a:r>
              <a:rPr lang="en-US" altLang="zh-TW" sz="2200" b="1" dirty="0" smtClean="0">
                <a:latin typeface="微軟正黑體" panose="020B0604030504040204" pitchFamily="34" charset="-120"/>
                <a:ea typeface="微軟正黑體" panose="020B0604030504040204" pitchFamily="34" charset="-120"/>
              </a:rPr>
              <a:t>)</a:t>
            </a:r>
          </a:p>
          <a:p>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其中一台</a:t>
            </a:r>
            <a:r>
              <a:rPr lang="zh-TW" altLang="en-US" dirty="0" smtClean="0">
                <a:latin typeface="微軟正黑體" panose="020B0604030504040204" pitchFamily="34" charset="-120"/>
                <a:ea typeface="微軟正黑體" panose="020B0604030504040204" pitchFamily="34" charset="-120"/>
              </a:rPr>
              <a:t>作範例照片</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須同型態機台，</a:t>
            </a:r>
            <a:r>
              <a:rPr lang="zh-TW" altLang="en-US" b="1" dirty="0" smtClean="0">
                <a:solidFill>
                  <a:srgbClr val="FF0000"/>
                </a:solidFill>
                <a:latin typeface="微軟正黑體" panose="020B0604030504040204" pitchFamily="34" charset="-120"/>
                <a:ea typeface="微軟正黑體" panose="020B0604030504040204" pitchFamily="34" charset="-120"/>
              </a:rPr>
              <a:t>並於附件放上全數照片</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多台連網照片</a:t>
            </a:r>
            <a:r>
              <a:rPr lang="en-US" altLang="zh-TW"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用於</a:t>
            </a:r>
            <a:r>
              <a:rPr lang="zh-TW" altLang="en-US" b="1" dirty="0" smtClean="0">
                <a:latin typeface="微軟正黑體" panose="020B0604030504040204" pitchFamily="34" charset="-120"/>
                <a:ea typeface="微軟正黑體" panose="020B0604030504040204" pitchFamily="34" charset="-120"/>
              </a:rPr>
              <a:t>不同型態機台，</a:t>
            </a:r>
            <a:r>
              <a:rPr lang="zh-TW" altLang="en-US" b="1" dirty="0" smtClean="0">
                <a:solidFill>
                  <a:srgbClr val="FF0000"/>
                </a:solidFill>
                <a:latin typeface="微軟正黑體" panose="020B0604030504040204" pitchFamily="34" charset="-120"/>
                <a:ea typeface="微軟正黑體" panose="020B0604030504040204" pitchFamily="34" charset="-120"/>
              </a:rPr>
              <a:t>可縮小圖示</a:t>
            </a:r>
            <a:r>
              <a:rPr lang="en-US" altLang="zh-TW" b="1" dirty="0" smtClean="0">
                <a:latin typeface="微軟正黑體" panose="020B0604030504040204" pitchFamily="34" charset="-120"/>
                <a:ea typeface="微軟正黑體" panose="020B0604030504040204" pitchFamily="34" charset="-120"/>
              </a:rPr>
              <a:t>)</a:t>
            </a:r>
            <a:endParaRPr lang="zh-TW" altLang="en-US" b="1" dirty="0" smtClean="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718993" y="5661248"/>
            <a:ext cx="5214119" cy="830997"/>
          </a:xfrm>
          <a:prstGeom prst="rect">
            <a:avLst/>
          </a:prstGeom>
          <a:noFill/>
          <a:ln w="25400" cmpd="sng">
            <a:solidFill>
              <a:srgbClr val="FF0000"/>
            </a:solidFill>
          </a:ln>
        </p:spPr>
        <p:txBody>
          <a:bodyPr wrap="square" rtlCol="0">
            <a:spAutoFit/>
          </a:bodyPr>
          <a:lstStyle/>
          <a:p>
            <a:pPr algn="ct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solidFill>
                  <a:srgbClr val="FF0000"/>
                </a:solidFill>
                <a:latin typeface="微軟正黑體" panose="020B0604030504040204" pitchFamily="34" charset="-120"/>
                <a:ea typeface="微軟正黑體" panose="020B0604030504040204" pitchFamily="34" charset="-120"/>
              </a:rPr>
              <a:t>重要</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必須</a:t>
            </a:r>
            <a:r>
              <a:rPr lang="zh-TW" altLang="en-US" sz="1600" b="1" dirty="0">
                <a:latin typeface="微軟正黑體" panose="020B0604030504040204" pitchFamily="34" charset="-120"/>
                <a:ea typeface="微軟正黑體" panose="020B0604030504040204" pitchFamily="34" charset="-120"/>
              </a:rPr>
              <a:t>放</a:t>
            </a:r>
            <a:r>
              <a:rPr lang="zh-TW" altLang="en-US" sz="1600" b="1" dirty="0" smtClean="0">
                <a:latin typeface="微軟正黑體" panose="020B0604030504040204" pitchFamily="34" charset="-120"/>
                <a:ea typeface="微軟正黑體" panose="020B0604030504040204" pitchFamily="34" charset="-120"/>
              </a:rPr>
              <a:t>上各案聯網台數之實際照片</a:t>
            </a:r>
            <a:r>
              <a:rPr lang="en-US" altLang="zh-TW" sz="1600" b="1" dirty="0" smtClean="0">
                <a:latin typeface="微軟正黑體" panose="020B0604030504040204" pitchFamily="34" charset="-120"/>
                <a:ea typeface="微軟正黑體" panose="020B0604030504040204" pitchFamily="34" charset="-120"/>
              </a:rPr>
              <a:t>(EX</a:t>
            </a:r>
            <a:r>
              <a:rPr lang="zh-TW" altLang="en-US" sz="1600" b="1" dirty="0" smtClean="0">
                <a:latin typeface="微軟正黑體" panose="020B0604030504040204" pitchFamily="34" charset="-120"/>
                <a:ea typeface="微軟正黑體" panose="020B0604030504040204" pitchFamily="34" charset="-120"/>
              </a:rPr>
              <a:t>連網</a:t>
            </a:r>
            <a:r>
              <a:rPr lang="en-US" altLang="zh-TW" sz="1600" b="1" dirty="0" smtClean="0">
                <a:latin typeface="微軟正黑體" panose="020B0604030504040204" pitchFamily="34" charset="-120"/>
                <a:ea typeface="微軟正黑體" panose="020B0604030504040204" pitchFamily="34" charset="-120"/>
              </a:rPr>
              <a:t>20</a:t>
            </a:r>
            <a:r>
              <a:rPr lang="zh-TW" altLang="en-US" sz="1600" b="1" dirty="0" smtClean="0">
                <a:latin typeface="微軟正黑體" panose="020B0604030504040204" pitchFamily="34" charset="-120"/>
                <a:ea typeface="微軟正黑體" panose="020B0604030504040204" pitchFamily="34" charset="-120"/>
              </a:rPr>
              <a:t>台，須於本報告中</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附錄</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放上</a:t>
            </a:r>
            <a:r>
              <a:rPr lang="en-US" altLang="zh-TW" sz="1600" b="1" dirty="0" smtClean="0">
                <a:latin typeface="微軟正黑體" panose="020B0604030504040204" pitchFamily="34" charset="-120"/>
                <a:ea typeface="微軟正黑體" panose="020B0604030504040204" pitchFamily="34" charset="-120"/>
              </a:rPr>
              <a:t>20</a:t>
            </a:r>
            <a:r>
              <a:rPr lang="zh-TW" altLang="en-US" sz="1600" b="1" dirty="0" smtClean="0">
                <a:latin typeface="微軟正黑體" panose="020B0604030504040204" pitchFamily="34" charset="-120"/>
                <a:ea typeface="微軟正黑體" panose="020B0604030504040204" pitchFamily="34" charset="-120"/>
              </a:rPr>
              <a:t>台照片，並列入相對名稱，</a:t>
            </a:r>
            <a:r>
              <a:rPr lang="zh-TW" altLang="en-US" sz="1600" b="1" dirty="0" smtClean="0">
                <a:solidFill>
                  <a:srgbClr val="FF0000"/>
                </a:solidFill>
                <a:latin typeface="微軟正黑體" panose="020B0604030504040204" pitchFamily="34" charset="-120"/>
                <a:ea typeface="微軟正黑體" panose="020B0604030504040204" pitchFamily="34" charset="-120"/>
              </a:rPr>
              <a:t>驗收依據</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a:t>
            </a:r>
          </a:p>
        </p:txBody>
      </p:sp>
      <p:cxnSp>
        <p:nvCxnSpPr>
          <p:cNvPr id="12" name="肘形接點 11"/>
          <p:cNvCxnSpPr>
            <a:endCxn id="6" idx="1"/>
          </p:cNvCxnSpPr>
          <p:nvPr/>
        </p:nvCxnSpPr>
        <p:spPr bwMode="auto">
          <a:xfrm rot="16200000" flipV="1">
            <a:off x="2038939" y="4396691"/>
            <a:ext cx="3151802" cy="208307"/>
          </a:xfrm>
          <a:prstGeom prst="bentConnector4">
            <a:avLst>
              <a:gd name="adj1" fmla="val -267"/>
              <a:gd name="adj2" fmla="val 563196"/>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0" name="文字方塊 19"/>
          <p:cNvSpPr txBox="1"/>
          <p:nvPr/>
        </p:nvSpPr>
        <p:spPr>
          <a:xfrm>
            <a:off x="7600964" y="1844824"/>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範例</a:t>
            </a:r>
          </a:p>
        </p:txBody>
      </p:sp>
      <p:sp>
        <p:nvSpPr>
          <p:cNvPr id="13" name="矩形 12"/>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8957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701509966"/>
              </p:ext>
            </p:extLst>
          </p:nvPr>
        </p:nvGraphicFramePr>
        <p:xfrm>
          <a:off x="558395" y="911578"/>
          <a:ext cx="9000999" cy="5946422"/>
        </p:xfrm>
        <a:graphic>
          <a:graphicData uri="http://schemas.openxmlformats.org/drawingml/2006/table">
            <a:tbl>
              <a:tblPr>
                <a:tableStyleId>{5C22544A-7EE6-4342-B048-85BDC9FD1C3A}</a:tableStyleId>
              </a:tblPr>
              <a:tblGrid>
                <a:gridCol w="1458582"/>
                <a:gridCol w="1267205"/>
                <a:gridCol w="6275212"/>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smtClean="0">
                          <a:effectLst/>
                          <a:latin typeface="微軟正黑體" panose="020B0604030504040204" pitchFamily="34" charset="-120"/>
                          <a:ea typeface="微軟正黑體" panose="020B0604030504040204" pitchFamily="34" charset="-120"/>
                        </a:rPr>
                        <a:t>5.</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smtClean="0">
                          <a:effectLst/>
                          <a:latin typeface="微軟正黑體" panose="020B0604030504040204" pitchFamily="34" charset="-120"/>
                          <a:ea typeface="微軟正黑體" panose="020B0604030504040204" pitchFamily="34" charset="-120"/>
                        </a:rPr>
                        <a:t>完成</a:t>
                      </a:r>
                      <a:r>
                        <a:rPr lang="en-US" altLang="zh-TW" sz="1600" kern="100" dirty="0" smtClean="0">
                          <a:effectLst/>
                          <a:latin typeface="微軟正黑體" panose="020B0604030504040204" pitchFamily="34" charset="-120"/>
                          <a:ea typeface="微軟正黑體" panose="020B0604030504040204" pitchFamily="34" charset="-120"/>
                        </a:rPr>
                        <a:t>SMB</a:t>
                      </a:r>
                      <a:r>
                        <a:rPr lang="zh-TW" altLang="en-US" sz="1600" kern="100" dirty="0" smtClean="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kern="100" dirty="0" smtClean="0">
                          <a:effectLst/>
                          <a:latin typeface="微軟正黑體" panose="020B0604030504040204" pitchFamily="34" charset="-120"/>
                          <a:ea typeface="微軟正黑體" panose="020B0604030504040204" pitchFamily="34" charset="-120"/>
                        </a:rPr>
                        <a:t>1.O(</a:t>
                      </a:r>
                      <a:r>
                        <a:rPr lang="zh-TW" altLang="en-US" sz="1600" kern="100" dirty="0" smtClean="0">
                          <a:effectLst/>
                          <a:latin typeface="微軟正黑體" panose="020B0604030504040204" pitchFamily="34" charset="-120"/>
                          <a:ea typeface="微軟正黑體" panose="020B0604030504040204" pitchFamily="34" charset="-120"/>
                        </a:rPr>
                        <a:t>月</a:t>
                      </a:r>
                      <a:r>
                        <a:rPr lang="en-US" altLang="zh-TW" sz="1600" kern="100" dirty="0" smtClean="0">
                          <a:effectLst/>
                          <a:latin typeface="微軟正黑體" panose="020B0604030504040204" pitchFamily="34" charset="-120"/>
                          <a:ea typeface="微軟正黑體" panose="020B0604030504040204" pitchFamily="34" charset="-120"/>
                        </a:rPr>
                        <a:t>)/O(</a:t>
                      </a:r>
                      <a:r>
                        <a:rPr lang="zh-TW" altLang="en-US" sz="1600" kern="100" dirty="0" smtClean="0">
                          <a:effectLst/>
                          <a:latin typeface="微軟正黑體" panose="020B0604030504040204" pitchFamily="34" charset="-120"/>
                          <a:ea typeface="微軟正黑體" panose="020B0604030504040204" pitchFamily="34" charset="-120"/>
                        </a:rPr>
                        <a:t>日</a:t>
                      </a:r>
                      <a:r>
                        <a:rPr lang="en-US" altLang="zh-TW" sz="1600" kern="100" dirty="0" smtClean="0">
                          <a:effectLst/>
                          <a:latin typeface="微軟正黑體" panose="020B0604030504040204" pitchFamily="34" charset="-120"/>
                          <a:ea typeface="微軟正黑體" panose="020B0604030504040204" pitchFamily="34" charset="-120"/>
                        </a:rPr>
                        <a:t>)</a:t>
                      </a:r>
                      <a:r>
                        <a:rPr lang="zh-TW" altLang="en-US" sz="1600" kern="100" dirty="0" smtClean="0">
                          <a:effectLst/>
                          <a:latin typeface="微軟正黑體" panose="020B0604030504040204" pitchFamily="34" charset="-120"/>
                          <a:ea typeface="微軟正黑體" panose="020B0604030504040204" pitchFamily="34" charset="-120"/>
                        </a:rPr>
                        <a:t>完成</a:t>
                      </a:r>
                      <a:r>
                        <a:rPr lang="zh-TW" altLang="zh-TW" sz="1600" dirty="0" smtClean="0">
                          <a:latin typeface="微軟正黑體" panose="020B0604030504040204" pitchFamily="34" charset="-120"/>
                          <a:ea typeface="微軟正黑體" panose="020B0604030504040204" pitchFamily="34" charset="-120"/>
                        </a:rPr>
                        <a:t>設備連線設定管理功能</a:t>
                      </a:r>
                      <a:r>
                        <a:rPr lang="zh-TW" altLang="en-US" sz="1600" dirty="0" smtClean="0">
                          <a:latin typeface="微軟正黑體" panose="020B0604030504040204" pitchFamily="34" charset="-120"/>
                          <a:ea typeface="微軟正黑體" panose="020B0604030504040204" pitchFamily="34" charset="-120"/>
                        </a:rPr>
                        <a:t>開發與導入</a:t>
                      </a:r>
                      <a:r>
                        <a:rPr lang="en-US" altLang="zh-TW" sz="1600" dirty="0" smtClean="0">
                          <a:latin typeface="微軟正黑體" panose="020B0604030504040204" pitchFamily="34" charset="-120"/>
                          <a:ea typeface="微軟正黑體" panose="020B0604030504040204" pitchFamily="34" charset="-120"/>
                        </a:rPr>
                        <a:t>:</a:t>
                      </a: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可</a:t>
                      </a:r>
                      <a:r>
                        <a:rPr kumimoji="1" lang="zh-TW"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設定</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之</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IP</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圖一</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smtClean="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smtClean="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透過乙太網路，開啟</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SCADA</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軟體，測試通訊是否正常</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圖二</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比較</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tag name(</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變數名稱</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讀值與</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位址數值是否一致</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圖三</a:t>
                      </a:r>
                      <a:r>
                        <a:rPr kumimoji="1" lang="en-US" altLang="zh-TW"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smtClean="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p>
                    <a:p>
                      <a:pPr marL="163195" marR="0" lvl="0" indent="-178435" defTabSz="914400" eaLnBrk="1" fontAlgn="auto" latinLnBrk="0" hangingPunct="1">
                        <a:lnSpc>
                          <a:spcPts val="2200"/>
                        </a:lnSpc>
                        <a:spcBef>
                          <a:spcPts val="0"/>
                        </a:spcBef>
                        <a:spcAft>
                          <a:spcPts val="0"/>
                        </a:spcAft>
                        <a:buClrTx/>
                        <a:buSzTx/>
                        <a:buFontTx/>
                        <a:buNone/>
                        <a:tabLst/>
                        <a:defRPr/>
                      </a:pPr>
                      <a:endParaRPr lang="en-US" altLang="zh-TW" sz="1600" kern="100" dirty="0" smtClean="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 name="Picture 2" descr="C:\Users\e9638\Desktop\勝源機械股份有限公司：智慧機上盒(Smart Machine Box)輔導計畫\SMB功能模組1：設備連線設定管理#2.PNG"/>
          <p:cNvPicPr>
            <a:picLocks noChangeAspect="1" noChangeArrowheads="1"/>
          </p:cNvPicPr>
          <p:nvPr/>
        </p:nvPicPr>
        <p:blipFill>
          <a:blip r:embed="rId2" cstate="print"/>
          <a:srcRect/>
          <a:stretch>
            <a:fillRect/>
          </a:stretch>
        </p:blipFill>
        <p:spPr bwMode="auto">
          <a:xfrm>
            <a:off x="3492386" y="4936102"/>
            <a:ext cx="3030612" cy="1704719"/>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3554871" y="3198986"/>
            <a:ext cx="1961309" cy="1371606"/>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3544285" y="2099228"/>
            <a:ext cx="3922085" cy="734320"/>
          </a:xfrm>
          <a:prstGeom prst="rect">
            <a:avLst/>
          </a:prstGeom>
          <a:noFill/>
          <a:ln w="9525">
            <a:noFill/>
            <a:miter lim="800000"/>
            <a:headEnd/>
            <a:tailEnd/>
          </a:ln>
        </p:spPr>
      </p:pic>
      <p:sp>
        <p:nvSpPr>
          <p:cNvPr id="10" name="文字方塊 9"/>
          <p:cNvSpPr txBox="1"/>
          <p:nvPr/>
        </p:nvSpPr>
        <p:spPr>
          <a:xfrm>
            <a:off x="7039074" y="191239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範例</a:t>
            </a:r>
          </a:p>
        </p:txBody>
      </p:sp>
      <p:sp>
        <p:nvSpPr>
          <p:cNvPr id="12" name="矩形 11"/>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smtClean="0">
                <a:solidFill>
                  <a:schemeClr val="tx2">
                    <a:lumMod val="75000"/>
                  </a:schemeClr>
                </a:solidFill>
                <a:latin typeface="微軟正黑體" panose="020B0604030504040204" pitchFamily="34" charset="-120"/>
                <a:ea typeface="微軟正黑體" panose="020B0604030504040204" pitchFamily="34" charset="-120"/>
              </a:rPr>
              <a:t>(Maker/User</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5479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391012295"/>
              </p:ext>
            </p:extLst>
          </p:nvPr>
        </p:nvGraphicFramePr>
        <p:xfrm>
          <a:off x="558395" y="911578"/>
          <a:ext cx="9000999" cy="5946422"/>
        </p:xfrm>
        <a:graphic>
          <a:graphicData uri="http://schemas.openxmlformats.org/drawingml/2006/table">
            <a:tbl>
              <a:tblPr>
                <a:tableStyleId>{5C22544A-7EE6-4342-B048-85BDC9FD1C3A}</a:tableStyleId>
              </a:tblPr>
              <a:tblGrid>
                <a:gridCol w="1458582"/>
                <a:gridCol w="1267205"/>
                <a:gridCol w="6275212"/>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smtClean="0">
                          <a:effectLst/>
                          <a:latin typeface="微軟正黑體" panose="020B0604030504040204" pitchFamily="34" charset="-120"/>
                          <a:ea typeface="微軟正黑體" panose="020B0604030504040204" pitchFamily="34" charset="-120"/>
                        </a:rPr>
                        <a:t>5.</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smtClean="0">
                          <a:effectLst/>
                          <a:latin typeface="微軟正黑體" panose="020B0604030504040204" pitchFamily="34" charset="-120"/>
                          <a:ea typeface="微軟正黑體" panose="020B0604030504040204" pitchFamily="34" charset="-120"/>
                        </a:rPr>
                        <a:t>完成</a:t>
                      </a:r>
                      <a:r>
                        <a:rPr lang="en-US" altLang="zh-TW" sz="1600" kern="100" dirty="0" smtClean="0">
                          <a:effectLst/>
                          <a:latin typeface="微軟正黑體" panose="020B0604030504040204" pitchFamily="34" charset="-120"/>
                          <a:ea typeface="微軟正黑體" panose="020B0604030504040204" pitchFamily="34" charset="-120"/>
                        </a:rPr>
                        <a:t>SMB</a:t>
                      </a:r>
                      <a:r>
                        <a:rPr lang="zh-TW" altLang="en-US" sz="1600" kern="100" dirty="0" smtClean="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2.O/O</a:t>
                      </a:r>
                      <a:r>
                        <a:rPr lang="zh-TW" altLang="en-US" sz="1600" dirty="0" smtClean="0">
                          <a:latin typeface="微軟正黑體" panose="020B0604030504040204" pitchFamily="34" charset="-120"/>
                          <a:ea typeface="微軟正黑體" panose="020B0604030504040204" pitchFamily="34" charset="-120"/>
                        </a:rPr>
                        <a:t>完成</a:t>
                      </a:r>
                      <a:r>
                        <a:rPr lang="zh-TW" altLang="zh-TW" sz="1600" dirty="0" smtClean="0">
                          <a:latin typeface="微軟正黑體" pitchFamily="34" charset="-120"/>
                          <a:ea typeface="微軟正黑體" pitchFamily="34" charset="-120"/>
                        </a:rPr>
                        <a:t>資料擷取與儲存管理功能</a:t>
                      </a:r>
                      <a:r>
                        <a:rPr lang="zh-TW" altLang="en-US" sz="1600" dirty="0" smtClean="0">
                          <a:latin typeface="微軟正黑體" pitchFamily="34" charset="-120"/>
                          <a:ea typeface="微軟正黑體" pitchFamily="34" charset="-120"/>
                        </a:rPr>
                        <a:t>與導入</a:t>
                      </a:r>
                      <a:endParaRPr lang="en-US" altLang="zh-TW" sz="1600" dirty="0" smtClean="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smtClean="0">
                          <a:solidFill>
                            <a:srgbClr val="FF0000"/>
                          </a:solidFill>
                          <a:latin typeface="微軟正黑體" pitchFamily="34" charset="-120"/>
                          <a:ea typeface="微軟正黑體" pitchFamily="34" charset="-120"/>
                          <a:cs typeface="+mn-cs"/>
                        </a:rPr>
                        <a:t> </a:t>
                      </a:r>
                      <a:r>
                        <a:rPr lang="zh-TW" altLang="en-US" sz="1600" dirty="0" smtClean="0">
                          <a:solidFill>
                            <a:srgbClr val="FF0000"/>
                          </a:solidFill>
                          <a:latin typeface="微軟正黑體" pitchFamily="34" charset="-120"/>
                          <a:ea typeface="微軟正黑體" pitchFamily="34" charset="-120"/>
                          <a:cs typeface="+mn-cs"/>
                        </a:rPr>
                        <a:t>功能說明與佐證照片</a:t>
                      </a:r>
                      <a:r>
                        <a:rPr lang="en-US" altLang="zh-TW" sz="1600" dirty="0" smtClean="0">
                          <a:solidFill>
                            <a:srgbClr val="FF0000"/>
                          </a:solidFill>
                          <a:latin typeface="微軟正黑體" pitchFamily="34" charset="-120"/>
                          <a:ea typeface="微軟正黑體" pitchFamily="34" charset="-120"/>
                          <a:cs typeface="+mn-cs"/>
                        </a:rPr>
                        <a:t>(</a:t>
                      </a:r>
                      <a:r>
                        <a:rPr lang="zh-TW" altLang="en-US" sz="1600" dirty="0" smtClean="0">
                          <a:solidFill>
                            <a:srgbClr val="FF0000"/>
                          </a:solidFill>
                          <a:latin typeface="微軟正黑體" pitchFamily="34" charset="-120"/>
                          <a:ea typeface="微軟正黑體" pitchFamily="34" charset="-120"/>
                          <a:cs typeface="+mn-cs"/>
                        </a:rPr>
                        <a:t>圖示</a:t>
                      </a:r>
                      <a:r>
                        <a:rPr lang="en-US" altLang="zh-TW" sz="1600" dirty="0" smtClean="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smtClean="0">
                          <a:latin typeface="微軟正黑體" pitchFamily="34" charset="-120"/>
                          <a:ea typeface="微軟正黑體" pitchFamily="34" charset="-120"/>
                        </a:rPr>
                        <a:t>3.</a:t>
                      </a:r>
                      <a:r>
                        <a:rPr lang="zh-TW" altLang="en-US" sz="1600" dirty="0" smtClean="0">
                          <a:latin typeface="微軟正黑體" pitchFamily="34" charset="-120"/>
                          <a:ea typeface="微軟正黑體" pitchFamily="34" charset="-120"/>
                        </a:rPr>
                        <a:t> </a:t>
                      </a:r>
                      <a:r>
                        <a:rPr lang="zh-TW" altLang="zh-TW" sz="1600" dirty="0" smtClean="0">
                          <a:latin typeface="微軟正黑體" pitchFamily="34" charset="-120"/>
                          <a:ea typeface="微軟正黑體" pitchFamily="34" charset="-120"/>
                        </a:rPr>
                        <a:t>設備稼動管理功能</a:t>
                      </a:r>
                      <a:endParaRPr lang="en-US" altLang="zh-TW" sz="1600" dirty="0" smtClean="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smtClean="0">
                          <a:solidFill>
                            <a:srgbClr val="FF0000"/>
                          </a:solidFill>
                          <a:latin typeface="微軟正黑體" pitchFamily="34" charset="-120"/>
                          <a:ea typeface="微軟正黑體" pitchFamily="34" charset="-120"/>
                          <a:cs typeface="+mn-cs"/>
                        </a:rPr>
                        <a:t>功能說明與佐證照片</a:t>
                      </a:r>
                      <a:r>
                        <a:rPr lang="en-US" altLang="zh-TW" sz="1600" dirty="0" smtClean="0">
                          <a:solidFill>
                            <a:srgbClr val="FF0000"/>
                          </a:solidFill>
                          <a:latin typeface="微軟正黑體" pitchFamily="34" charset="-120"/>
                          <a:ea typeface="微軟正黑體" pitchFamily="34" charset="-120"/>
                          <a:cs typeface="+mn-cs"/>
                        </a:rPr>
                        <a:t>(</a:t>
                      </a:r>
                      <a:r>
                        <a:rPr lang="zh-TW" altLang="en-US" sz="1600" dirty="0" smtClean="0">
                          <a:solidFill>
                            <a:srgbClr val="FF0000"/>
                          </a:solidFill>
                          <a:latin typeface="微軟正黑體" pitchFamily="34" charset="-120"/>
                          <a:ea typeface="微軟正黑體" pitchFamily="34" charset="-120"/>
                          <a:cs typeface="+mn-cs"/>
                        </a:rPr>
                        <a:t>圖示</a:t>
                      </a:r>
                      <a:r>
                        <a:rPr lang="en-US" altLang="zh-TW" sz="1600" dirty="0" smtClean="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smtClean="0">
                          <a:latin typeface="微軟正黑體" pitchFamily="34" charset="-120"/>
                          <a:ea typeface="微軟正黑體" pitchFamily="34" charset="-120"/>
                        </a:rPr>
                        <a:t>4.</a:t>
                      </a:r>
                      <a:r>
                        <a:rPr lang="zh-TW" altLang="en-US" sz="1600" dirty="0" smtClean="0">
                          <a:latin typeface="微軟正黑體" pitchFamily="34" charset="-120"/>
                          <a:ea typeface="微軟正黑體" pitchFamily="34" charset="-120"/>
                        </a:rPr>
                        <a:t> </a:t>
                      </a:r>
                      <a:r>
                        <a:rPr lang="zh-TW" altLang="zh-TW" sz="1600" dirty="0" smtClean="0">
                          <a:latin typeface="微軟正黑體" pitchFamily="34" charset="-120"/>
                          <a:ea typeface="微軟正黑體" pitchFamily="34" charset="-120"/>
                        </a:rPr>
                        <a:t>完工計量管理功能</a:t>
                      </a:r>
                      <a:endParaRPr lang="en-US" altLang="zh-TW" sz="1600" dirty="0" smtClean="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smtClean="0">
                          <a:solidFill>
                            <a:srgbClr val="FF0000"/>
                          </a:solidFill>
                          <a:latin typeface="微軟正黑體" pitchFamily="34" charset="-120"/>
                          <a:ea typeface="微軟正黑體" pitchFamily="34" charset="-120"/>
                          <a:cs typeface="+mn-cs"/>
                        </a:rPr>
                        <a:t>功能說明與佐證照片</a:t>
                      </a:r>
                      <a:r>
                        <a:rPr lang="en-US" altLang="zh-TW" sz="1600" dirty="0" smtClean="0">
                          <a:solidFill>
                            <a:srgbClr val="FF0000"/>
                          </a:solidFill>
                          <a:latin typeface="微軟正黑體" pitchFamily="34" charset="-120"/>
                          <a:ea typeface="微軟正黑體" pitchFamily="34" charset="-120"/>
                          <a:cs typeface="+mn-cs"/>
                        </a:rPr>
                        <a:t>(</a:t>
                      </a:r>
                      <a:r>
                        <a:rPr lang="zh-TW" altLang="en-US" sz="1600" dirty="0" smtClean="0">
                          <a:solidFill>
                            <a:srgbClr val="FF0000"/>
                          </a:solidFill>
                          <a:latin typeface="微軟正黑體" pitchFamily="34" charset="-120"/>
                          <a:ea typeface="微軟正黑體" pitchFamily="34" charset="-120"/>
                          <a:cs typeface="+mn-cs"/>
                        </a:rPr>
                        <a:t>圖示</a:t>
                      </a:r>
                      <a:r>
                        <a:rPr lang="en-US" altLang="zh-TW" sz="1600" dirty="0" smtClean="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smtClean="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smtClean="0">
                          <a:solidFill>
                            <a:schemeClr val="tx1"/>
                          </a:solidFill>
                          <a:latin typeface="微軟正黑體" panose="020B0604030504040204" pitchFamily="34" charset="-120"/>
                          <a:ea typeface="微軟正黑體" panose="020B0604030504040204" pitchFamily="34" charset="-120"/>
                          <a:cs typeface="+mn-cs"/>
                        </a:rPr>
                        <a:t>5.</a:t>
                      </a:r>
                      <a:r>
                        <a:rPr lang="zh-TW" altLang="en-US" sz="1600" dirty="0" smtClean="0">
                          <a:solidFill>
                            <a:schemeClr val="tx1"/>
                          </a:solidFill>
                          <a:latin typeface="微軟正黑體" panose="020B0604030504040204" pitchFamily="34" charset="-120"/>
                          <a:ea typeface="微軟正黑體" panose="020B0604030504040204" pitchFamily="34" charset="-120"/>
                          <a:cs typeface="+mn-cs"/>
                        </a:rPr>
                        <a:t>其他有提到的相關軟體功能</a:t>
                      </a:r>
                      <a:endParaRPr lang="en-US" altLang="zh-TW" sz="1600" dirty="0" smtClean="0">
                        <a:solidFill>
                          <a:schemeClr val="tx1"/>
                        </a:solidFill>
                        <a:latin typeface="微軟正黑體" panose="020B0604030504040204" pitchFamily="34" charset="-120"/>
                        <a:ea typeface="微軟正黑體" panose="020B0604030504040204"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smtClean="0">
                          <a:solidFill>
                            <a:srgbClr val="FF0000"/>
                          </a:solidFill>
                          <a:latin typeface="微軟正黑體" pitchFamily="34" charset="-120"/>
                          <a:ea typeface="微軟正黑體" pitchFamily="34" charset="-120"/>
                          <a:cs typeface="+mn-cs"/>
                        </a:rPr>
                        <a:t>功能說明與佐證照片</a:t>
                      </a:r>
                      <a:r>
                        <a:rPr lang="en-US" altLang="zh-TW" sz="1600" dirty="0" smtClean="0">
                          <a:solidFill>
                            <a:srgbClr val="FF0000"/>
                          </a:solidFill>
                          <a:latin typeface="微軟正黑體" pitchFamily="34" charset="-120"/>
                          <a:ea typeface="微軟正黑體" pitchFamily="34" charset="-120"/>
                          <a:cs typeface="+mn-cs"/>
                        </a:rPr>
                        <a:t>(</a:t>
                      </a:r>
                      <a:r>
                        <a:rPr lang="zh-TW" altLang="en-US" sz="1600" dirty="0" smtClean="0">
                          <a:solidFill>
                            <a:srgbClr val="FF0000"/>
                          </a:solidFill>
                          <a:latin typeface="微軟正黑體" pitchFamily="34" charset="-120"/>
                          <a:ea typeface="微軟正黑體" pitchFamily="34" charset="-120"/>
                          <a:cs typeface="+mn-cs"/>
                        </a:rPr>
                        <a:t>圖示</a:t>
                      </a:r>
                      <a:r>
                        <a:rPr lang="en-US" altLang="zh-TW" sz="1600" dirty="0" smtClean="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zh-TW" altLang="zh-TW" sz="1600" dirty="0" smtClean="0">
                        <a:solidFill>
                          <a:srgbClr val="FF0000"/>
                        </a:solidFill>
                        <a:latin typeface="+mj-ea"/>
                        <a:ea typeface="+mn-ea"/>
                        <a:cs typeface="+mn-c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矩形 6"/>
          <p:cNvSpPr/>
          <p:nvPr/>
        </p:nvSpPr>
        <p:spPr>
          <a:xfrm>
            <a:off x="3870723" y="2204864"/>
            <a:ext cx="432048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smtClean="0">
                <a:solidFill>
                  <a:schemeClr val="tx2">
                    <a:lumMod val="75000"/>
                  </a:schemeClr>
                </a:solidFill>
                <a:latin typeface="微軟正黑體" panose="020B0604030504040204" pitchFamily="34" charset="-120"/>
                <a:ea typeface="微軟正黑體" panose="020B0604030504040204" pitchFamily="34" charset="-120"/>
              </a:rPr>
              <a:t>(Maker/User</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6355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890710193"/>
              </p:ext>
            </p:extLst>
          </p:nvPr>
        </p:nvGraphicFramePr>
        <p:xfrm>
          <a:off x="558395" y="911578"/>
          <a:ext cx="9000999" cy="5946422"/>
        </p:xfrm>
        <a:graphic>
          <a:graphicData uri="http://schemas.openxmlformats.org/drawingml/2006/table">
            <a:tbl>
              <a:tblPr>
                <a:tableStyleId>{5C22544A-7EE6-4342-B048-85BDC9FD1C3A}</a:tableStyleId>
              </a:tblPr>
              <a:tblGrid>
                <a:gridCol w="1458582"/>
                <a:gridCol w="1267205"/>
                <a:gridCol w="6275212"/>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82522">
                <a:tc>
                  <a:txBody>
                    <a:bodyPr/>
                    <a:lstStyle/>
                    <a:p>
                      <a:pPr algn="just" fontAlgn="b">
                        <a:lnSpc>
                          <a:spcPts val="26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7.</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設備訂單</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出貨單 或</a:t>
                      </a:r>
                      <a:r>
                        <a:rPr lang="en-US" altLang="zh-TW" sz="1600" kern="100" dirty="0" smtClean="0">
                          <a:solidFill>
                            <a:schemeClr val="tx1"/>
                          </a:solidFill>
                          <a:effectLst/>
                          <a:latin typeface="微軟正黑體" panose="020B0604030504040204" pitchFamily="34" charset="-120"/>
                          <a:ea typeface="微軟正黑體" panose="020B0604030504040204" pitchFamily="34" charset="-120"/>
                        </a:rPr>
                        <a:t> SMB</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於整線系統運行測試</a:t>
                      </a:r>
                      <a:endParaRPr lang="zh-TW"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1.</a:t>
                      </a:r>
                      <a:r>
                        <a:rPr lang="zh-TW" altLang="en-US" sz="1600" kern="100" dirty="0" smtClean="0">
                          <a:effectLst/>
                          <a:latin typeface="微軟正黑體" panose="020B0604030504040204" pitchFamily="34" charset="-120"/>
                          <a:ea typeface="微軟正黑體" panose="020B0604030504040204" pitchFamily="34" charset="-120"/>
                        </a:rPr>
                        <a:t>提供設備出貨文件。</a:t>
                      </a:r>
                      <a:endParaRPr lang="en-US" altLang="zh-TW" sz="1600" kern="100" dirty="0" smtClean="0">
                        <a:effectLst/>
                        <a:latin typeface="微軟正黑體" panose="020B0604030504040204" pitchFamily="34" charset="-120"/>
                        <a:ea typeface="微軟正黑體" panose="020B0604030504040204" pitchFamily="34" charset="-120"/>
                      </a:endParaRPr>
                    </a:p>
                    <a:p>
                      <a:pPr>
                        <a:lnSpc>
                          <a:spcPts val="2600"/>
                        </a:lnSpc>
                        <a:spcAft>
                          <a:spcPts val="0"/>
                        </a:spcAft>
                      </a:pPr>
                      <a:r>
                        <a:rPr lang="en-US" altLang="zh-TW" sz="1600" kern="100" dirty="0" smtClean="0">
                          <a:effectLst/>
                          <a:latin typeface="微軟正黑體" panose="020B0604030504040204" pitchFamily="34" charset="-120"/>
                          <a:ea typeface="微軟正黑體" panose="020B0604030504040204" pitchFamily="34" charset="-120"/>
                        </a:rPr>
                        <a:t>2.</a:t>
                      </a:r>
                      <a:r>
                        <a:rPr lang="zh-TW" sz="1600" kern="100" dirty="0" smtClean="0">
                          <a:effectLst/>
                          <a:latin typeface="微軟正黑體" panose="020B0604030504040204" pitchFamily="34" charset="-120"/>
                          <a:ea typeface="微軟正黑體" panose="020B0604030504040204" pitchFamily="34" charset="-120"/>
                        </a:rPr>
                        <a:t>完成</a:t>
                      </a:r>
                      <a:r>
                        <a:rPr lang="zh-TW" altLang="en-US" sz="1600" kern="100" dirty="0" smtClean="0">
                          <a:effectLst/>
                          <a:latin typeface="微軟正黑體" panose="020B0604030504040204" pitchFamily="34" charset="-120"/>
                          <a:ea typeface="微軟正黑體" panose="020B0604030504040204" pitchFamily="34" charset="-120"/>
                        </a:rPr>
                        <a:t>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1.</a:t>
                      </a:r>
                      <a:r>
                        <a:rPr lang="zh-TW" altLang="en-US" sz="1600" dirty="0" smtClean="0">
                          <a:latin typeface="微軟正黑體" panose="020B0604030504040204" pitchFamily="34" charset="-120"/>
                          <a:ea typeface="微軟正黑體" panose="020B0604030504040204" pitchFamily="34" charset="-120"/>
                        </a:rPr>
                        <a:t>設備出貨單掃描檔</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優先，有必要可遮蔽出貨業者</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，若為訂單掃描檔</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次之，需同意於本年度</a:t>
                      </a:r>
                      <a:r>
                        <a:rPr lang="en-US" altLang="zh-TW" sz="1600" dirty="0" smtClean="0">
                          <a:latin typeface="微軟正黑體" panose="020B0604030504040204" pitchFamily="34" charset="-120"/>
                          <a:ea typeface="微軟正黑體" panose="020B0604030504040204" pitchFamily="34" charset="-120"/>
                        </a:rPr>
                        <a:t>10/31</a:t>
                      </a:r>
                      <a:r>
                        <a:rPr lang="zh-TW" altLang="en-US" sz="1600" dirty="0" smtClean="0">
                          <a:latin typeface="微軟正黑體" panose="020B0604030504040204" pitchFamily="34" charset="-120"/>
                          <a:ea typeface="微軟正黑體" panose="020B0604030504040204" pitchFamily="34" charset="-120"/>
                        </a:rPr>
                        <a:t>前</a:t>
                      </a:r>
                      <a:r>
                        <a:rPr lang="zh-TW" altLang="en-US" sz="1600" dirty="0" smtClean="0">
                          <a:latin typeface="微軟正黑體" panose="020B0604030504040204" pitchFamily="34" charset="-120"/>
                          <a:ea typeface="微軟正黑體" panose="020B0604030504040204" pitchFamily="34" charset="-120"/>
                        </a:rPr>
                        <a:t>提供出貨證明</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smtClean="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smtClean="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2.</a:t>
                      </a:r>
                      <a:r>
                        <a:rPr lang="zh-TW" altLang="en-US" sz="1600" dirty="0" smtClean="0">
                          <a:latin typeface="微軟正黑體" panose="020B0604030504040204" pitchFamily="34" charset="-120"/>
                          <a:ea typeface="微軟正黑體" panose="020B0604030504040204" pitchFamily="34" charset="-120"/>
                        </a:rPr>
                        <a:t>提供設備或系統之測試資料</a:t>
                      </a:r>
                      <a:endParaRPr lang="en-US" altLang="zh-TW" sz="1600" dirty="0" smtClean="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照片或測試報告</a:t>
                      </a:r>
                      <a:endParaRPr lang="en-US" altLang="zh-TW" sz="1600" dirty="0" smtClean="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smtClean="0">
                <a:solidFill>
                  <a:schemeClr val="tx2">
                    <a:lumMod val="75000"/>
                  </a:schemeClr>
                </a:solidFill>
                <a:latin typeface="微軟正黑體" panose="020B0604030504040204" pitchFamily="34" charset="-120"/>
                <a:ea typeface="微軟正黑體" panose="020B0604030504040204" pitchFamily="34" charset="-120"/>
              </a:rPr>
              <a:t>(Maker/User</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10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zh-TW" altLang="en-US" sz="3600" dirty="0" smtClean="0">
                <a:solidFill>
                  <a:srgbClr val="002060"/>
                </a:solidFill>
                <a:latin typeface="微軟正黑體" panose="020B0604030504040204" pitchFamily="34" charset="-120"/>
                <a:ea typeface="微軟正黑體" panose="020B0604030504040204" pitchFamily="34" charset="-120"/>
              </a:rPr>
              <a:t>智慧機上盒</a:t>
            </a:r>
            <a:r>
              <a:rPr lang="en-US" altLang="zh-TW" sz="3600" dirty="0" smtClean="0">
                <a:solidFill>
                  <a:srgbClr val="002060"/>
                </a:solidFill>
                <a:latin typeface="微軟正黑體" panose="020B0604030504040204" pitchFamily="34" charset="-120"/>
                <a:ea typeface="微軟正黑體" panose="020B0604030504040204" pitchFamily="34" charset="-120"/>
              </a:rPr>
              <a:t>(SMB)</a:t>
            </a:r>
            <a:r>
              <a:rPr lang="zh-TW" altLang="en-US" sz="3600" dirty="0" smtClean="0">
                <a:solidFill>
                  <a:srgbClr val="002060"/>
                </a:solidFill>
                <a:latin typeface="微軟正黑體" panose="020B0604030504040204" pitchFamily="34" charset="-120"/>
                <a:ea typeface="微軟正黑體" panose="020B0604030504040204" pitchFamily="34" charset="-120"/>
              </a:rPr>
              <a:t>輔導計畫</a:t>
            </a:r>
            <a:r>
              <a:rPr lang="en-US" altLang="zh-TW" sz="3600" dirty="0" smtClean="0">
                <a:solidFill>
                  <a:srgbClr val="002060"/>
                </a:solidFill>
                <a:latin typeface="微軟正黑體" panose="020B0604030504040204" pitchFamily="34" charset="-120"/>
                <a:ea typeface="微軟正黑體" panose="020B0604030504040204" pitchFamily="34" charset="-120"/>
              </a:rPr>
              <a:t/>
            </a:r>
            <a:br>
              <a:rPr lang="en-US" altLang="zh-TW" sz="3600" dirty="0" smtClean="0">
                <a:solidFill>
                  <a:srgbClr val="002060"/>
                </a:solidFill>
                <a:latin typeface="微軟正黑體" panose="020B0604030504040204" pitchFamily="34" charset="-120"/>
                <a:ea typeface="微軟正黑體" panose="020B0604030504040204" pitchFamily="34" charset="-120"/>
              </a:rPr>
            </a:br>
            <a:r>
              <a:rPr lang="zh-TW" altLang="en-US" sz="3600" dirty="0" smtClean="0">
                <a:solidFill>
                  <a:srgbClr val="002060"/>
                </a:solidFill>
                <a:latin typeface="微軟正黑體" panose="020B0604030504040204" pitchFamily="34" charset="-120"/>
                <a:ea typeface="微軟正黑體" panose="020B0604030504040204" pitchFamily="34" charset="-120"/>
              </a:rPr>
              <a:t>壹、</a:t>
            </a:r>
            <a:r>
              <a:rPr lang="zh-TW" altLang="en-US" sz="5000" dirty="0" smtClean="0">
                <a:solidFill>
                  <a:srgbClr val="002060"/>
                </a:solidFill>
                <a:latin typeface="微軟正黑體" panose="020B0604030504040204" pitchFamily="34" charset="-120"/>
                <a:ea typeface="微軟正黑體" panose="020B0604030504040204" pitchFamily="34" charset="-120"/>
              </a:rPr>
              <a:t>計畫</a:t>
            </a:r>
            <a:r>
              <a:rPr lang="zh-TW" altLang="en-US" sz="5000" dirty="0">
                <a:solidFill>
                  <a:srgbClr val="002060"/>
                </a:solidFill>
                <a:latin typeface="微軟正黑體" panose="020B0604030504040204" pitchFamily="34" charset="-120"/>
                <a:ea typeface="微軟正黑體" panose="020B0604030504040204" pitchFamily="34" charset="-120"/>
              </a:rPr>
              <a:t>簽約作業 </a:t>
            </a: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smtClean="0">
                <a:latin typeface="微軟正黑體" pitchFamily="34" charset="-120"/>
                <a:ea typeface="微軟正黑體" pitchFamily="34" charset="-120"/>
              </a:rPr>
              <a:t>主辦單位：經濟部工業局</a:t>
            </a:r>
            <a:endParaRPr lang="en-US" altLang="zh-TW" sz="2400"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執行單位：財團法人精密機械研究</a:t>
            </a:r>
            <a:r>
              <a:rPr lang="zh-TW" altLang="en-US" sz="2400" b="1" smtClean="0">
                <a:latin typeface="微軟正黑體" pitchFamily="34" charset="-120"/>
                <a:ea typeface="微軟正黑體" pitchFamily="34" charset="-120"/>
              </a:rPr>
              <a:t>發展中心</a:t>
            </a:r>
            <a:endParaRPr lang="en-US" altLang="zh-TW" sz="2400" b="1"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21691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471783201"/>
              </p:ext>
            </p:extLst>
          </p:nvPr>
        </p:nvGraphicFramePr>
        <p:xfrm>
          <a:off x="486346" y="945747"/>
          <a:ext cx="9000999" cy="5946422"/>
        </p:xfrm>
        <a:graphic>
          <a:graphicData uri="http://schemas.openxmlformats.org/drawingml/2006/table">
            <a:tbl>
              <a:tblPr>
                <a:tableStyleId>{5C22544A-7EE6-4342-B048-85BDC9FD1C3A}</a:tableStyleId>
              </a:tblPr>
              <a:tblGrid>
                <a:gridCol w="1458582"/>
                <a:gridCol w="1267205"/>
                <a:gridCol w="6275212"/>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82522">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其他效益評估驗證</a:t>
                      </a:r>
                      <a:endParaRPr lang="zh-TW"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CG Times"/>
                        </a:rPr>
                        <a:t>完成量化效益評估與驗證</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O/O</a:t>
                      </a:r>
                      <a:r>
                        <a:rPr lang="zh-TW" altLang="en-US" sz="1600" dirty="0" smtClean="0">
                          <a:latin typeface="微軟正黑體" panose="020B0604030504040204" pitchFamily="34" charset="-120"/>
                          <a:ea typeface="微軟正黑體" panose="020B0604030504040204" pitchFamily="34" charset="-120"/>
                        </a:rPr>
                        <a:t>完成生產管理之資訊獲取測試。</a:t>
                      </a:r>
                      <a:endParaRPr lang="en-US" altLang="zh-TW" sz="1600" dirty="0" smtClean="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設備稼動率由</a:t>
                      </a:r>
                      <a:r>
                        <a:rPr lang="en-US" altLang="zh-TW" sz="1600" dirty="0" smtClean="0">
                          <a:latin typeface="微軟正黑體" panose="020B0604030504040204" pitchFamily="34" charset="-120"/>
                          <a:ea typeface="微軟正黑體" panose="020B0604030504040204" pitchFamily="34" charset="-120"/>
                        </a:rPr>
                        <a:t>o%</a:t>
                      </a:r>
                      <a:r>
                        <a:rPr lang="en-US" altLang="zh-TW" sz="16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err="1" smtClean="0">
                          <a:latin typeface="微軟正黑體" panose="020B0604030504040204" pitchFamily="34" charset="-120"/>
                          <a:ea typeface="微軟正黑體" panose="020B0604030504040204" pitchFamily="34" charset="-120"/>
                          <a:sym typeface="Wingdings" panose="05000000000000000000" pitchFamily="2" charset="2"/>
                        </a:rPr>
                        <a:t>oo</a:t>
                      </a:r>
                      <a:r>
                        <a:rPr lang="en-US" altLang="zh-TW" sz="16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smtClean="0">
                          <a:latin typeface="微軟正黑體" panose="020B0604030504040204" pitchFamily="34" charset="-120"/>
                          <a:ea typeface="微軟正黑體" panose="020B0604030504040204" pitchFamily="34" charset="-120"/>
                          <a:sym typeface="Wingdings" panose="05000000000000000000" pitchFamily="2" charset="2"/>
                        </a:rPr>
                        <a:t>需含說明原估算法，導入後的實際值</a:t>
                      </a:r>
                      <a:r>
                        <a:rPr lang="en-US" altLang="zh-TW" sz="1600" dirty="0" smtClean="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取得生產管理資訊由</a:t>
                      </a:r>
                      <a:r>
                        <a:rPr lang="en-US" altLang="zh-TW" sz="1600" dirty="0" smtClean="0">
                          <a:latin typeface="微軟正黑體" panose="020B0604030504040204" pitchFamily="34" charset="-120"/>
                          <a:ea typeface="微軟正黑體" panose="020B0604030504040204" pitchFamily="34" charset="-120"/>
                        </a:rPr>
                        <a:t>XXX</a:t>
                      </a:r>
                      <a:r>
                        <a:rPr lang="zh-TW" altLang="en-US" sz="1600" dirty="0" smtClean="0">
                          <a:latin typeface="微軟正黑體" panose="020B0604030504040204" pitchFamily="34" charset="-120"/>
                          <a:ea typeface="微軟正黑體" panose="020B0604030504040204" pitchFamily="34" charset="-120"/>
                        </a:rPr>
                        <a:t>小時</a:t>
                      </a:r>
                      <a:r>
                        <a:rPr lang="en-US" altLang="zh-TW" sz="1600" dirty="0" smtClean="0">
                          <a:latin typeface="微軟正黑體" panose="020B0604030504040204" pitchFamily="34" charset="-120"/>
                          <a:ea typeface="微軟正黑體" panose="020B0604030504040204" pitchFamily="34" charset="-120"/>
                          <a:sym typeface="Wingdings" panose="05000000000000000000" pitchFamily="2" charset="2"/>
                        </a:rPr>
                        <a:t>X</a:t>
                      </a:r>
                      <a:r>
                        <a:rPr lang="zh-TW" altLang="en-US" sz="1600" dirty="0" smtClean="0">
                          <a:latin typeface="微軟正黑體" panose="020B0604030504040204" pitchFamily="34" charset="-120"/>
                          <a:ea typeface="微軟正黑體" panose="020B0604030504040204" pitchFamily="34" charset="-120"/>
                          <a:sym typeface="Wingdings" panose="05000000000000000000" pitchFamily="2" charset="2"/>
                        </a:rPr>
                        <a:t>小時。</a:t>
                      </a:r>
                      <a:r>
                        <a:rPr lang="en-US" altLang="zh-TW" sz="16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smtClean="0">
                          <a:latin typeface="微軟正黑體" panose="020B0604030504040204" pitchFamily="34" charset="-120"/>
                          <a:ea typeface="微軟正黑體" panose="020B0604030504040204" pitchFamily="34" charset="-120"/>
                          <a:sym typeface="Wingdings" panose="05000000000000000000" pitchFamily="2" charset="2"/>
                        </a:rPr>
                        <a:t>需含說明</a:t>
                      </a:r>
                      <a:r>
                        <a:rPr lang="en-US" altLang="zh-TW" sz="1600" dirty="0" smtClean="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sym typeface="Wingdings" panose="05000000000000000000" pitchFamily="2" charset="2"/>
                        </a:rPr>
                        <a:t>其他效益說明。</a:t>
                      </a:r>
                      <a:endParaRPr lang="en-US" altLang="zh-TW" sz="1600" dirty="0" smtClean="0">
                        <a:latin typeface="微軟正黑體" panose="020B0604030504040204" pitchFamily="34" charset="-120"/>
                        <a:ea typeface="微軟正黑體" panose="020B0604030504040204" pitchFamily="34" charset="-120"/>
                        <a:sym typeface="Wingdings" panose="05000000000000000000" pitchFamily="2" charset="2"/>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smtClean="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smtClean="0">
                <a:solidFill>
                  <a:schemeClr val="tx2">
                    <a:lumMod val="75000"/>
                  </a:schemeClr>
                </a:solidFill>
                <a:latin typeface="微軟正黑體" panose="020B0604030504040204" pitchFamily="34" charset="-120"/>
                <a:ea typeface="微軟正黑體" panose="020B0604030504040204" pitchFamily="34" charset="-120"/>
              </a:rPr>
              <a:t>(Maker/User</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3150642" y="4437112"/>
            <a:ext cx="6408712" cy="584775"/>
          </a:xfrm>
          <a:prstGeom prst="rect">
            <a:avLst/>
          </a:prstGeom>
        </p:spPr>
        <p:txBody>
          <a:bodyPr wrap="square">
            <a:spAutoFit/>
          </a:bodyPr>
          <a:lstStyle/>
          <a:p>
            <a:pPr lvl="0">
              <a:spcBef>
                <a:spcPts val="1200"/>
              </a:spcBef>
              <a:defRPr/>
            </a:pPr>
            <a:r>
              <a:rPr lang="en-US" altLang="zh-TW" sz="3200" kern="0" dirty="0" smtClean="0">
                <a:latin typeface="微軟正黑體" panose="020B0604030504040204" pitchFamily="34" charset="-120"/>
                <a:ea typeface="微軟正黑體" panose="020B0604030504040204" pitchFamily="34" charset="-120"/>
              </a:rPr>
              <a:t>(</a:t>
            </a:r>
            <a:r>
              <a:rPr lang="zh-TW" altLang="en-US" sz="3200" kern="0" dirty="0" smtClean="0">
                <a:latin typeface="微軟正黑體" panose="020B0604030504040204" pitchFamily="34" charset="-120"/>
                <a:ea typeface="微軟正黑體" panose="020B0604030504040204" pitchFamily="34" charset="-120"/>
              </a:rPr>
              <a:t>請依簽約計畫書提出，並作說明</a:t>
            </a:r>
            <a:r>
              <a:rPr lang="en-US" altLang="zh-TW" sz="3200" kern="0" dirty="0" smtClean="0">
                <a:latin typeface="微軟正黑體" panose="020B0604030504040204" pitchFamily="34" charset="-120"/>
                <a:ea typeface="微軟正黑體" panose="020B0604030504040204" pitchFamily="34" charset="-120"/>
              </a:rPr>
              <a:t>)</a:t>
            </a:r>
            <a:endParaRPr kumimoji="1" lang="en-US" altLang="zh-TW" sz="3200" b="1" kern="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7580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3445538"/>
              </p:ext>
            </p:extLst>
          </p:nvPr>
        </p:nvGraphicFramePr>
        <p:xfrm>
          <a:off x="558395" y="911650"/>
          <a:ext cx="9000999" cy="3228571"/>
        </p:xfrm>
        <a:graphic>
          <a:graphicData uri="http://schemas.openxmlformats.org/drawingml/2006/table">
            <a:tbl>
              <a:tblPr>
                <a:tableStyleId>{5C22544A-7EE6-4342-B048-85BDC9FD1C3A}</a:tableStyleId>
              </a:tblPr>
              <a:tblGrid>
                <a:gridCol w="1458582"/>
                <a:gridCol w="1267205"/>
                <a:gridCol w="6275212"/>
              </a:tblGrid>
              <a:tr h="27969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9771">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1600" kern="100" dirty="0" smtClean="0">
                          <a:solidFill>
                            <a:schemeClr val="tx1"/>
                          </a:solidFill>
                          <a:effectLst/>
                          <a:latin typeface="微軟正黑體" panose="020B0604030504040204" pitchFamily="34" charset="-120"/>
                          <a:ea typeface="微軟正黑體" panose="020B0604030504040204" pitchFamily="34" charset="-120"/>
                        </a:rPr>
                        <a:t>執行成果報告</a:t>
                      </a:r>
                      <a:endParaRPr lang="zh-TW" altLang="zh-TW" sz="16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CG Times"/>
                        </a:rPr>
                        <a:t>完成期末成果報告撰寫</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smtClean="0">
                          <a:latin typeface="微軟正黑體" panose="020B0604030504040204" pitchFamily="34" charset="-120"/>
                          <a:ea typeface="微軟正黑體" panose="020B0604030504040204" pitchFamily="34" charset="-120"/>
                        </a:rPr>
                        <a:t>O/O</a:t>
                      </a:r>
                      <a:r>
                        <a:rPr lang="zh-TW" altLang="en-US" sz="1600" dirty="0" smtClean="0">
                          <a:latin typeface="微軟正黑體" panose="020B0604030504040204" pitchFamily="34" charset="-120"/>
                          <a:ea typeface="微軟正黑體" panose="020B0604030504040204" pitchFamily="34" charset="-120"/>
                        </a:rPr>
                        <a:t>完成期末執行成果報告</a:t>
                      </a:r>
                      <a:endParaRPr lang="en-US" altLang="zh-TW" sz="1600" dirty="0" smtClean="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smtClean="0">
                <a:solidFill>
                  <a:schemeClr val="tx2">
                    <a:lumMod val="75000"/>
                  </a:schemeClr>
                </a:solidFill>
                <a:latin typeface="微軟正黑體" panose="020B0604030504040204" pitchFamily="34" charset="-120"/>
                <a:ea typeface="微軟正黑體" panose="020B0604030504040204" pitchFamily="34" charset="-120"/>
              </a:rPr>
              <a:t>(Maker/User</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4647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4339" y="908725"/>
            <a:ext cx="8263801" cy="2164695"/>
          </a:xfrm>
          <a:prstGeom prst="rect">
            <a:avLst/>
          </a:prstGeom>
        </p:spPr>
        <p:txBody>
          <a:bodyPr wrap="none">
            <a:spAutoFit/>
          </a:bodyPr>
          <a:lstStyle/>
          <a:p>
            <a:pPr>
              <a:lnSpc>
                <a:spcPts val="2800"/>
              </a:lnSpc>
            </a:pPr>
            <a:r>
              <a:rPr lang="en-US" altLang="zh-TW" sz="2000" b="1" kern="100" dirty="0" smtClean="0">
                <a:solidFill>
                  <a:srgbClr val="000000"/>
                </a:solidFill>
                <a:latin typeface="標楷體" panose="03000509000000000000" pitchFamily="65" charset="-120"/>
                <a:ea typeface="標楷體" panose="03000509000000000000" pitchFamily="65" charset="-120"/>
                <a:cs typeface="CG Times"/>
              </a:rPr>
              <a:t>(</a:t>
            </a:r>
            <a:r>
              <a:rPr lang="zh-TW" altLang="en-US" sz="2000" b="1" kern="100" dirty="0" smtClean="0">
                <a:solidFill>
                  <a:srgbClr val="000000"/>
                </a:solidFill>
                <a:latin typeface="標楷體" panose="03000509000000000000" pitchFamily="65" charset="-120"/>
                <a:ea typeface="標楷體" panose="03000509000000000000" pitchFamily="65" charset="-120"/>
                <a:cs typeface="CG Times"/>
              </a:rPr>
              <a:t>一</a:t>
            </a:r>
            <a:r>
              <a:rPr lang="en-US" altLang="zh-TW" sz="2000" b="1" kern="100" dirty="0" smtClean="0">
                <a:solidFill>
                  <a:srgbClr val="000000"/>
                </a:solidFill>
                <a:latin typeface="標楷體" panose="03000509000000000000" pitchFamily="65" charset="-120"/>
                <a:ea typeface="標楷體" panose="03000509000000000000" pitchFamily="65" charset="-120"/>
                <a:cs typeface="CG Times"/>
              </a:rPr>
              <a:t>)</a:t>
            </a:r>
            <a:r>
              <a:rPr lang="zh-TW" altLang="zh-TW" sz="2000" b="1" kern="100" dirty="0" smtClean="0">
                <a:solidFill>
                  <a:srgbClr val="000000"/>
                </a:solidFill>
                <a:latin typeface="標楷體" panose="03000509000000000000" pitchFamily="65" charset="-120"/>
                <a:ea typeface="標楷體" panose="03000509000000000000" pitchFamily="65" charset="-120"/>
                <a:cs typeface="CG Times"/>
              </a:rPr>
              <a:t>智</a:t>
            </a:r>
            <a:r>
              <a:rPr lang="zh-TW" altLang="zh-TW" sz="2000" b="1" kern="100" dirty="0">
                <a:solidFill>
                  <a:srgbClr val="000000"/>
                </a:solidFill>
                <a:latin typeface="標楷體" panose="03000509000000000000" pitchFamily="65" charset="-120"/>
                <a:ea typeface="標楷體" panose="03000509000000000000" pitchFamily="65" charset="-120"/>
                <a:cs typeface="CG Times"/>
              </a:rPr>
              <a:t>機產業化推動計畫 產業需求調查診斷</a:t>
            </a:r>
            <a:r>
              <a:rPr lang="zh-TW" altLang="zh-TW" sz="2000" b="1" kern="100" dirty="0" smtClean="0">
                <a:solidFill>
                  <a:srgbClr val="000000"/>
                </a:solidFill>
                <a:latin typeface="標楷體" panose="03000509000000000000" pitchFamily="65" charset="-120"/>
                <a:ea typeface="標楷體" panose="03000509000000000000" pitchFamily="65" charset="-120"/>
                <a:cs typeface="CG Times"/>
              </a:rPr>
              <a:t>表</a:t>
            </a:r>
            <a:endParaRPr lang="en-US" altLang="zh-TW" sz="2000" b="1" kern="100" dirty="0" smtClean="0">
              <a:solidFill>
                <a:srgbClr val="000000"/>
              </a:solidFill>
              <a:latin typeface="標楷體" panose="03000509000000000000" pitchFamily="65" charset="-120"/>
              <a:ea typeface="標楷體" panose="03000509000000000000" pitchFamily="65" charset="-120"/>
              <a:cs typeface="CG Times"/>
            </a:endParaRPr>
          </a:p>
          <a:p>
            <a:pPr>
              <a:lnSpc>
                <a:spcPts val="2800"/>
              </a:lnSpc>
            </a:pPr>
            <a:r>
              <a:rPr lang="en-US" altLang="zh-TW" sz="2000" b="1" kern="100" dirty="0" smtClean="0">
                <a:solidFill>
                  <a:srgbClr val="000000"/>
                </a:solidFill>
                <a:latin typeface="標楷體" panose="03000509000000000000" pitchFamily="65" charset="-120"/>
                <a:ea typeface="標楷體" panose="03000509000000000000" pitchFamily="65" charset="-120"/>
              </a:rPr>
              <a:t>(</a:t>
            </a:r>
            <a:r>
              <a:rPr lang="zh-TW" altLang="en-US" sz="2000" b="1" kern="100" dirty="0" smtClean="0">
                <a:solidFill>
                  <a:srgbClr val="000000"/>
                </a:solidFill>
                <a:latin typeface="標楷體" panose="03000509000000000000" pitchFamily="65" charset="-120"/>
                <a:ea typeface="標楷體" panose="03000509000000000000" pitchFamily="65" charset="-120"/>
              </a:rPr>
              <a:t>二</a:t>
            </a:r>
            <a:r>
              <a:rPr lang="en-US" altLang="zh-TW" sz="2000" b="1" kern="100" dirty="0" smtClean="0">
                <a:solidFill>
                  <a:srgbClr val="000000"/>
                </a:solidFill>
                <a:latin typeface="標楷體" panose="03000509000000000000" pitchFamily="65" charset="-120"/>
                <a:ea typeface="標楷體" panose="03000509000000000000" pitchFamily="65" charset="-120"/>
              </a:rPr>
              <a:t>)</a:t>
            </a:r>
            <a:r>
              <a:rPr lang="zh-TW" altLang="en-US" sz="2000" b="1" kern="100" dirty="0" smtClean="0">
                <a:solidFill>
                  <a:srgbClr val="000000"/>
                </a:solidFill>
                <a:latin typeface="標楷體" panose="03000509000000000000" pitchFamily="65" charset="-120"/>
                <a:ea typeface="標楷體" panose="03000509000000000000" pitchFamily="65" charset="-120"/>
              </a:rPr>
              <a:t>智</a:t>
            </a:r>
            <a:r>
              <a:rPr lang="zh-TW" altLang="zh-TW" sz="2000" b="1" dirty="0" smtClean="0">
                <a:latin typeface="標楷體" panose="03000509000000000000" pitchFamily="65" charset="-120"/>
                <a:ea typeface="標楷體" panose="03000509000000000000" pitchFamily="65" charset="-120"/>
              </a:rPr>
              <a:t>慧</a:t>
            </a:r>
            <a:r>
              <a:rPr lang="zh-TW" altLang="zh-TW" sz="2000" b="1" dirty="0">
                <a:latin typeface="標楷體" panose="03000509000000000000" pitchFamily="65" charset="-120"/>
                <a:ea typeface="標楷體" panose="03000509000000000000" pitchFamily="65" charset="-120"/>
              </a:rPr>
              <a:t>製造</a:t>
            </a:r>
            <a:r>
              <a:rPr lang="en-US" altLang="zh-TW" sz="2000" b="1" dirty="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智機產業化</a:t>
            </a:r>
            <a:r>
              <a:rPr lang="en-US" altLang="zh-TW" sz="2000" b="1" dirty="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能力評量</a:t>
            </a:r>
            <a:r>
              <a:rPr lang="zh-TW" altLang="zh-TW" sz="2000" b="1" dirty="0" smtClean="0">
                <a:latin typeface="標楷體" panose="03000509000000000000" pitchFamily="65" charset="-120"/>
                <a:ea typeface="標楷體" panose="03000509000000000000" pitchFamily="65" charset="-120"/>
              </a:rPr>
              <a:t>表</a:t>
            </a:r>
            <a:endParaRPr lang="en-US" altLang="zh-TW" sz="2000" b="1" dirty="0" smtClean="0">
              <a:latin typeface="標楷體" panose="03000509000000000000" pitchFamily="65" charset="-120"/>
              <a:ea typeface="標楷體" panose="03000509000000000000" pitchFamily="65" charset="-120"/>
            </a:endParaRPr>
          </a:p>
          <a:p>
            <a:pPr>
              <a:lnSpc>
                <a:spcPts val="2800"/>
              </a:lnSpc>
            </a:pP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三</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導入對象為生產線時  </a:t>
            </a:r>
            <a:r>
              <a:rPr lang="zh-TW" altLang="en-US" sz="2000" b="1" dirty="0" smtClean="0">
                <a:latin typeface="微軟正黑體" panose="020B0604030504040204" pitchFamily="34" charset="-120"/>
                <a:ea typeface="微軟正黑體" panose="020B0604030504040204" pitchFamily="34" charset="-120"/>
              </a:rPr>
              <a:t>：</a:t>
            </a:r>
            <a:r>
              <a:rPr lang="zh-TW" altLang="zh-TW" sz="2000" b="1" dirty="0" smtClean="0">
                <a:latin typeface="標楷體" panose="03000509000000000000" pitchFamily="65" charset="-120"/>
                <a:ea typeface="標楷體" panose="03000509000000000000" pitchFamily="65" charset="-120"/>
              </a:rPr>
              <a:t>中小企業</a:t>
            </a:r>
            <a:r>
              <a:rPr lang="zh-TW" altLang="zh-TW" sz="2000" b="1" dirty="0">
                <a:latin typeface="標楷體" panose="03000509000000000000" pitchFamily="65" charset="-120"/>
                <a:ea typeface="標楷體" panose="03000509000000000000" pitchFamily="65" charset="-120"/>
              </a:rPr>
              <a:t>「生產線」工業</a:t>
            </a:r>
            <a:r>
              <a:rPr lang="en-US" altLang="zh-TW" sz="2000" b="1" dirty="0">
                <a:latin typeface="標楷體" panose="03000509000000000000" pitchFamily="65" charset="-120"/>
                <a:ea typeface="標楷體" panose="03000509000000000000" pitchFamily="65" charset="-120"/>
              </a:rPr>
              <a:t>4.0</a:t>
            </a:r>
            <a:r>
              <a:rPr lang="zh-TW" altLang="zh-TW" sz="2000" b="1" dirty="0">
                <a:latin typeface="標楷體" panose="03000509000000000000" pitchFamily="65" charset="-120"/>
                <a:ea typeface="標楷體" panose="03000509000000000000" pitchFamily="65" charset="-120"/>
              </a:rPr>
              <a:t>等級評估</a:t>
            </a:r>
            <a:r>
              <a:rPr lang="zh-TW" altLang="zh-TW" sz="2000" b="1" dirty="0" smtClean="0">
                <a:latin typeface="標楷體" panose="03000509000000000000" pitchFamily="65" charset="-120"/>
                <a:ea typeface="標楷體" panose="03000509000000000000" pitchFamily="65" charset="-120"/>
              </a:rPr>
              <a:t>問卷</a:t>
            </a:r>
            <a:endParaRPr lang="en-US" altLang="zh-TW" sz="2000" b="1" dirty="0" smtClean="0">
              <a:latin typeface="標楷體" panose="03000509000000000000" pitchFamily="65" charset="-120"/>
              <a:ea typeface="標楷體" panose="03000509000000000000" pitchFamily="65" charset="-120"/>
            </a:endParaRPr>
          </a:p>
          <a:p>
            <a:pPr>
              <a:lnSpc>
                <a:spcPts val="2800"/>
              </a:lnSpc>
            </a:pPr>
            <a:r>
              <a:rPr lang="zh-TW" altLang="en-US" sz="2000" b="1" dirty="0">
                <a:latin typeface="標楷體" panose="03000509000000000000" pitchFamily="65" charset="-120"/>
                <a:ea typeface="標楷體" panose="03000509000000000000" pitchFamily="65" charset="-120"/>
              </a:rPr>
              <a:t> </a:t>
            </a:r>
            <a:r>
              <a:rPr lang="zh-TW" altLang="en-US" sz="2000" b="1" dirty="0" smtClean="0">
                <a:latin typeface="標楷體" panose="03000509000000000000" pitchFamily="65" charset="-120"/>
                <a:ea typeface="標楷體" panose="03000509000000000000" pitchFamily="65" charset="-120"/>
              </a:rPr>
              <a:t>   或</a:t>
            </a:r>
            <a:endParaRPr lang="en-US" altLang="zh-TW" sz="2000" b="1" dirty="0" smtClean="0">
              <a:latin typeface="標楷體" panose="03000509000000000000" pitchFamily="65" charset="-120"/>
              <a:ea typeface="標楷體" panose="03000509000000000000" pitchFamily="65" charset="-120"/>
            </a:endParaRPr>
          </a:p>
          <a:p>
            <a:pPr>
              <a:lnSpc>
                <a:spcPts val="2800"/>
              </a:lnSpc>
            </a:pPr>
            <a:r>
              <a:rPr lang="zh-TW" altLang="en-US" sz="2000" b="1" dirty="0" smtClean="0">
                <a:latin typeface="標楷體" panose="03000509000000000000" pitchFamily="65" charset="-120"/>
                <a:ea typeface="標楷體" panose="03000509000000000000" pitchFamily="65" charset="-120"/>
              </a:rPr>
              <a:t>    導入</a:t>
            </a:r>
            <a:r>
              <a:rPr lang="zh-TW" altLang="en-US" sz="2000" b="1" dirty="0">
                <a:latin typeface="標楷體" panose="03000509000000000000" pitchFamily="65" charset="-120"/>
                <a:ea typeface="標楷體" panose="03000509000000000000" pitchFamily="65" charset="-120"/>
              </a:rPr>
              <a:t>對象</a:t>
            </a:r>
            <a:r>
              <a:rPr lang="zh-TW" altLang="en-US" sz="2000" b="1" dirty="0" smtClean="0">
                <a:latin typeface="標楷體" panose="03000509000000000000" pitchFamily="65" charset="-120"/>
                <a:ea typeface="標楷體" panose="03000509000000000000" pitchFamily="65" charset="-120"/>
              </a:rPr>
              <a:t>為設備製造商</a:t>
            </a:r>
            <a:r>
              <a:rPr lang="zh-TW" altLang="en-US" sz="2000" b="1" dirty="0">
                <a:latin typeface="微軟正黑體" panose="020B0604030504040204" pitchFamily="34" charset="-120"/>
                <a:ea typeface="微軟正黑體" panose="020B0604030504040204" pitchFamily="34" charset="-120"/>
              </a:rPr>
              <a:t>：</a:t>
            </a:r>
            <a:r>
              <a:rPr lang="zh-TW" altLang="zh-TW" sz="2000" b="1" dirty="0" smtClean="0">
                <a:latin typeface="標楷體" panose="03000509000000000000" pitchFamily="65" charset="-120"/>
                <a:ea typeface="標楷體" panose="03000509000000000000" pitchFamily="65" charset="-120"/>
              </a:rPr>
              <a:t>中小企業</a:t>
            </a:r>
            <a:r>
              <a:rPr lang="zh-TW" altLang="zh-TW" sz="2000" b="1" dirty="0">
                <a:latin typeface="標楷體" panose="03000509000000000000" pitchFamily="65" charset="-120"/>
                <a:ea typeface="標楷體" panose="03000509000000000000" pitchFamily="65" charset="-120"/>
              </a:rPr>
              <a:t>「產品」工業</a:t>
            </a:r>
            <a:r>
              <a:rPr lang="en-US" altLang="zh-TW" sz="2000" b="1" dirty="0">
                <a:latin typeface="標楷體" panose="03000509000000000000" pitchFamily="65" charset="-120"/>
                <a:ea typeface="標楷體" panose="03000509000000000000" pitchFamily="65" charset="-120"/>
              </a:rPr>
              <a:t>4.0</a:t>
            </a:r>
            <a:r>
              <a:rPr lang="zh-TW" altLang="zh-TW" sz="2000" b="1" dirty="0">
                <a:latin typeface="標楷體" panose="03000509000000000000" pitchFamily="65" charset="-120"/>
                <a:ea typeface="標楷體" panose="03000509000000000000" pitchFamily="65" charset="-120"/>
              </a:rPr>
              <a:t>等級評估</a:t>
            </a:r>
            <a:r>
              <a:rPr lang="zh-TW" altLang="zh-TW" sz="2000" b="1" dirty="0" smtClean="0">
                <a:latin typeface="標楷體" panose="03000509000000000000" pitchFamily="65" charset="-120"/>
                <a:ea typeface="標楷體" panose="03000509000000000000" pitchFamily="65" charset="-120"/>
              </a:rPr>
              <a:t>問卷</a:t>
            </a:r>
            <a:r>
              <a:rPr lang="zh-TW" altLang="en-US" sz="2000" b="1" dirty="0">
                <a:latin typeface="標楷體" panose="03000509000000000000" pitchFamily="65" charset="-120"/>
                <a:ea typeface="標楷體" panose="03000509000000000000" pitchFamily="65" charset="-120"/>
              </a:rPr>
              <a:t>。</a:t>
            </a:r>
            <a:endParaRPr lang="zh-TW" altLang="zh-TW" sz="2000" dirty="0">
              <a:latin typeface="標楷體" panose="03000509000000000000" pitchFamily="65" charset="-120"/>
              <a:ea typeface="標楷體" panose="03000509000000000000" pitchFamily="65" charset="-120"/>
            </a:endParaRPr>
          </a:p>
          <a:p>
            <a:r>
              <a:rPr lang="zh-TW" altLang="en-US" dirty="0" smtClean="0"/>
              <a:t> </a:t>
            </a:r>
            <a:endParaRPr lang="zh-TW" altLang="en-US" dirty="0"/>
          </a:p>
        </p:txBody>
      </p:sp>
      <p:graphicFrame>
        <p:nvGraphicFramePr>
          <p:cNvPr id="5" name="圖表 7"/>
          <p:cNvGraphicFramePr>
            <a:graphicFrameLocks/>
          </p:cNvGraphicFramePr>
          <p:nvPr>
            <p:extLst>
              <p:ext uri="{D42A27DB-BD31-4B8C-83A1-F6EECF244321}">
                <p14:modId xmlns:p14="http://schemas.microsoft.com/office/powerpoint/2010/main" val="372205597"/>
              </p:ext>
            </p:extLst>
          </p:nvPr>
        </p:nvGraphicFramePr>
        <p:xfrm>
          <a:off x="-1241846" y="2651670"/>
          <a:ext cx="8058150" cy="3543300"/>
        </p:xfrm>
        <a:graphic>
          <a:graphicData uri="http://schemas.openxmlformats.org/presentationml/2006/ole">
            <mc:AlternateContent xmlns:mc="http://schemas.openxmlformats.org/markup-compatibility/2006">
              <mc:Choice xmlns:v="urn:schemas-microsoft-com:vml" Requires="v">
                <p:oleObj spid="_x0000_s7560" name="圖表" r:id="rId3" imgW="8065707" imgH="3554276" progId="Excel.Sheet.8">
                  <p:embed/>
                </p:oleObj>
              </mc:Choice>
              <mc:Fallback>
                <p:oleObj name="圖表" r:id="rId3" imgW="8065707" imgH="3554276" progId="Excel.Sheet.8">
                  <p:embed/>
                  <p:pic>
                    <p:nvPicPr>
                      <p:cNvPr id="0" name="Picture 37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846" y="2651670"/>
                        <a:ext cx="8058150" cy="354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圖表 11"/>
          <p:cNvGraphicFramePr>
            <a:graphicFrameLocks/>
          </p:cNvGraphicFramePr>
          <p:nvPr>
            <p:extLst>
              <p:ext uri="{D42A27DB-BD31-4B8C-83A1-F6EECF244321}">
                <p14:modId xmlns:p14="http://schemas.microsoft.com/office/powerpoint/2010/main" val="2323535501"/>
              </p:ext>
            </p:extLst>
          </p:nvPr>
        </p:nvGraphicFramePr>
        <p:xfrm>
          <a:off x="3078634" y="3073415"/>
          <a:ext cx="8107362" cy="3675062"/>
        </p:xfrm>
        <a:graphic>
          <a:graphicData uri="http://schemas.openxmlformats.org/presentationml/2006/ole">
            <mc:AlternateContent xmlns:mc="http://schemas.openxmlformats.org/markup-compatibility/2006">
              <mc:Choice xmlns:v="urn:schemas-microsoft-com:vml" Requires="v">
                <p:oleObj spid="_x0000_s7561" name="圖表" r:id="rId5" imgW="8114479" imgH="3682303" progId="Excel.Sheet.8">
                  <p:embed/>
                </p:oleObj>
              </mc:Choice>
              <mc:Fallback>
                <p:oleObj name="圖表" r:id="rId5" imgW="8114479" imgH="3682303" progId="Excel.Sheet.8">
                  <p:embed/>
                  <p:pic>
                    <p:nvPicPr>
                      <p:cNvPr id="0" name="Picture 37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8634" y="3073415"/>
                        <a:ext cx="8107362" cy="3675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smtClean="0">
                <a:solidFill>
                  <a:schemeClr val="tx2">
                    <a:lumMod val="75000"/>
                  </a:schemeClr>
                </a:solidFill>
                <a:latin typeface="微軟正黑體" panose="020B0604030504040204" pitchFamily="34" charset="-120"/>
                <a:ea typeface="微軟正黑體" panose="020B0604030504040204" pitchFamily="34" charset="-120"/>
              </a:rPr>
              <a:t>(Maker/User</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4382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436" y="620688"/>
            <a:ext cx="4828882" cy="648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4909973" y="6237312"/>
            <a:ext cx="4689808" cy="504056"/>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58354" y="892387"/>
            <a:ext cx="3377848"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smtClean="0">
                <a:latin typeface="微軟正黑體" panose="020B0604030504040204" pitchFamily="34" charset="-120"/>
                <a:ea typeface="微軟正黑體" panose="020B0604030504040204" pitchFamily="34" charset="-120"/>
                <a:cs typeface="Arial" panose="020B0604020202020204" pitchFamily="34" charset="0"/>
              </a:rPr>
              <a:t>)(1/2)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244104" y="1484784"/>
            <a:ext cx="4464496" cy="4708981"/>
          </a:xfrm>
          <a:prstGeom prst="rect">
            <a:avLst/>
          </a:prstGeom>
          <a:noFill/>
        </p:spPr>
        <p:txBody>
          <a:bodyPr wrap="square" rtlCol="0">
            <a:spAutoFit/>
          </a:bodyPr>
          <a:lstStyle/>
          <a:p>
            <a:pPr>
              <a:lnSpc>
                <a:spcPct val="150000"/>
              </a:lnSpc>
            </a:pPr>
            <a:r>
              <a:rPr lang="en-US" altLang="zh-TW" sz="2000" b="1" spc="300" dirty="0" smtClean="0">
                <a:solidFill>
                  <a:srgbClr val="FF0000"/>
                </a:solidFill>
                <a:latin typeface="微軟正黑體" panose="020B0604030504040204" pitchFamily="34" charset="-120"/>
                <a:ea typeface="微軟正黑體" panose="020B0604030504040204" pitchFamily="34" charset="-120"/>
              </a:rPr>
              <a:t>(</a:t>
            </a:r>
            <a:r>
              <a:rPr lang="zh-TW" altLang="en-US" sz="2000" b="1" spc="300" dirty="0" smtClean="0">
                <a:solidFill>
                  <a:srgbClr val="FF0000"/>
                </a:solidFill>
                <a:latin typeface="微軟正黑體" panose="020B0604030504040204" pitchFamily="34" charset="-120"/>
                <a:ea typeface="微軟正黑體" panose="020B0604030504040204" pitchFamily="34" charset="-120"/>
              </a:rPr>
              <a:t>重要</a:t>
            </a:r>
            <a:r>
              <a:rPr lang="en-US" altLang="zh-TW" sz="2000" b="1" spc="300" dirty="0" smtClean="0">
                <a:solidFill>
                  <a:srgbClr val="FF0000"/>
                </a:solidFill>
                <a:latin typeface="微軟正黑體" panose="020B0604030504040204" pitchFamily="34" charset="-120"/>
                <a:ea typeface="微軟正黑體" panose="020B0604030504040204" pitchFamily="34" charset="-120"/>
              </a:rPr>
              <a:t>!!!)</a:t>
            </a:r>
          </a:p>
          <a:p>
            <a:pPr>
              <a:lnSpc>
                <a:spcPct val="150000"/>
              </a:lnSpc>
            </a:pPr>
            <a:r>
              <a:rPr lang="zh-TW" altLang="en-US" sz="2000" b="1" spc="300" dirty="0" smtClean="0">
                <a:latin typeface="微軟正黑體" panose="020B0604030504040204" pitchFamily="34" charset="-120"/>
                <a:ea typeface="微軟正黑體" panose="020B0604030504040204" pitchFamily="34" charset="-120"/>
              </a:rPr>
              <a:t>此</a:t>
            </a:r>
            <a:r>
              <a:rPr lang="zh-TW" altLang="en-US" sz="2000" b="1" spc="300" dirty="0">
                <a:latin typeface="微軟正黑體" panose="020B0604030504040204" pitchFamily="34" charset="-120"/>
                <a:ea typeface="微軟正黑體" panose="020B0604030504040204" pitchFamily="34" charset="-120"/>
              </a:rPr>
              <a:t>頁為驗收委員</a:t>
            </a:r>
            <a:r>
              <a:rPr lang="zh-TW" altLang="en-US" sz="2000" b="1" spc="300" dirty="0" smtClean="0">
                <a:latin typeface="微軟正黑體" panose="020B0604030504040204" pitchFamily="34" charset="-120"/>
                <a:ea typeface="微軟正黑體" panose="020B0604030504040204" pitchFamily="34" charset="-120"/>
              </a:rPr>
              <a:t>決定</a:t>
            </a:r>
            <a:endParaRPr lang="en-US" altLang="zh-TW" sz="2000" b="1" spc="300" dirty="0" smtClean="0">
              <a:latin typeface="微軟正黑體" panose="020B0604030504040204" pitchFamily="34" charset="-120"/>
              <a:ea typeface="微軟正黑體" panose="020B0604030504040204" pitchFamily="34" charset="-120"/>
            </a:endParaRPr>
          </a:p>
          <a:p>
            <a:pPr>
              <a:lnSpc>
                <a:spcPct val="150000"/>
              </a:lnSpc>
            </a:pPr>
            <a:r>
              <a:rPr lang="en-US" altLang="zh-TW" sz="2000" b="1" spc="300" dirty="0" smtClean="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是否允以驗收</a:t>
            </a:r>
            <a:r>
              <a:rPr lang="en-US" altLang="zh-TW" sz="2000" b="1" spc="300" dirty="0" smtClean="0">
                <a:latin typeface="微軟正黑體" panose="020B0604030504040204" pitchFamily="34" charset="-120"/>
                <a:ea typeface="微軟正黑體" panose="020B0604030504040204" pitchFamily="34" charset="-120"/>
              </a:rPr>
              <a:t>”</a:t>
            </a:r>
            <a:r>
              <a:rPr lang="zh-TW" altLang="en-US" sz="2000" b="1" spc="300" dirty="0" smtClean="0">
                <a:latin typeface="微軟正黑體" panose="020B0604030504040204" pitchFamily="34" charset="-120"/>
                <a:ea typeface="微軟正黑體" panose="020B0604030504040204" pitchFamily="34" charset="-120"/>
              </a:rPr>
              <a:t>的依據之一</a:t>
            </a:r>
            <a:endParaRPr lang="en-US" altLang="zh-TW" sz="2000" b="1" spc="300" dirty="0" smtClean="0">
              <a:latin typeface="微軟正黑體" panose="020B0604030504040204" pitchFamily="34" charset="-120"/>
              <a:ea typeface="微軟正黑體" panose="020B0604030504040204" pitchFamily="34" charset="-120"/>
            </a:endParaRPr>
          </a:p>
          <a:p>
            <a:pPr>
              <a:lnSpc>
                <a:spcPct val="150000"/>
              </a:lnSpc>
            </a:pPr>
            <a:endParaRPr lang="en-US" altLang="zh-TW" sz="2000" b="1" spc="3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*驗收會議前，須於報告書內提供</a:t>
            </a: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掃描檔</a:t>
            </a:r>
            <a:r>
              <a:rPr lang="en-US" altLang="zh-TW" sz="2000" b="1" spc="300" dirty="0" smtClean="0">
                <a:solidFill>
                  <a:srgbClr val="FF0000"/>
                </a:solidFill>
                <a:latin typeface="微軟正黑體" panose="020B0604030504040204" pitchFamily="34" charset="-120"/>
                <a:ea typeface="微軟正黑體" panose="020B0604030504040204" pitchFamily="34" charset="-120"/>
              </a:rPr>
              <a:t>)</a:t>
            </a:r>
            <a:br>
              <a:rPr lang="en-US" altLang="zh-TW" sz="2000" b="1" spc="300" dirty="0" smtClean="0">
                <a:solidFill>
                  <a:srgbClr val="FF0000"/>
                </a:solidFill>
                <a:latin typeface="微軟正黑體" panose="020B0604030504040204" pitchFamily="34" charset="-120"/>
                <a:ea typeface="微軟正黑體" panose="020B0604030504040204" pitchFamily="34" charset="-120"/>
              </a:rPr>
            </a:br>
            <a:r>
              <a:rPr lang="en-US" altLang="zh-TW" sz="2000" b="1" spc="300" dirty="0" smtClean="0">
                <a:latin typeface="微軟正黑體" panose="020B0604030504040204" pitchFamily="34" charset="-120"/>
                <a:ea typeface="微軟正黑體" panose="020B0604030504040204" pitchFamily="34" charset="-120"/>
              </a:rPr>
              <a:t>1.</a:t>
            </a:r>
            <a:r>
              <a:rPr lang="zh-TW" altLang="en-US" sz="2000" b="1" spc="300" dirty="0" smtClean="0">
                <a:latin typeface="微軟正黑體" panose="020B0604030504040204" pitchFamily="34" charset="-120"/>
                <a:ea typeface="微軟正黑體" panose="020B0604030504040204" pitchFamily="34" charset="-120"/>
              </a:rPr>
              <a:t>表中項目</a:t>
            </a:r>
            <a:r>
              <a:rPr lang="zh-TW" altLang="en-US" sz="2000" b="1" spc="300" dirty="0" smtClean="0">
                <a:solidFill>
                  <a:srgbClr val="FF0000"/>
                </a:solidFill>
                <a:latin typeface="微軟正黑體" panose="020B0604030504040204" pitchFamily="34" charset="-120"/>
                <a:ea typeface="微軟正黑體" panose="020B0604030504040204" pitchFamily="34" charset="-120"/>
              </a:rPr>
              <a:t>需填寫完整</a:t>
            </a:r>
            <a:r>
              <a:rPr lang="en-US" altLang="zh-TW" sz="2000" b="1" spc="300" dirty="0" smtClean="0">
                <a:latin typeface="微軟正黑體" panose="020B0604030504040204" pitchFamily="34" charset="-120"/>
                <a:ea typeface="微軟正黑體" panose="020B0604030504040204" pitchFamily="34" charset="-120"/>
              </a:rPr>
              <a:t>(</a:t>
            </a:r>
            <a:r>
              <a:rPr lang="zh-TW" altLang="en-US" sz="2000" b="1" spc="300" dirty="0" smtClean="0">
                <a:latin typeface="微軟正黑體" panose="020B0604030504040204" pitchFamily="34" charset="-120"/>
                <a:ea typeface="微軟正黑體" panose="020B0604030504040204" pitchFamily="34" charset="-120"/>
              </a:rPr>
              <a:t>執行期間實際狀況</a:t>
            </a:r>
            <a:r>
              <a:rPr lang="en-US" altLang="zh-TW" sz="2000" b="1" spc="300" dirty="0" smtClean="0">
                <a:latin typeface="微軟正黑體" panose="020B0604030504040204" pitchFamily="34" charset="-120"/>
                <a:ea typeface="微軟正黑體" panose="020B0604030504040204" pitchFamily="34" charset="-120"/>
              </a:rPr>
              <a:t>)</a:t>
            </a:r>
          </a:p>
          <a:p>
            <a:pPr>
              <a:lnSpc>
                <a:spcPct val="150000"/>
              </a:lnSpc>
            </a:pPr>
            <a:r>
              <a:rPr lang="en-US" altLang="zh-TW" sz="2000" b="1" spc="300" dirty="0" smtClean="0">
                <a:latin typeface="微軟正黑體" panose="020B0604030504040204" pitchFamily="34" charset="-120"/>
                <a:ea typeface="微軟正黑體" panose="020B0604030504040204" pitchFamily="34" charset="-120"/>
              </a:rPr>
              <a:t>2.</a:t>
            </a:r>
            <a:r>
              <a:rPr lang="zh-TW" altLang="en-US" sz="2000" b="1" spc="300" dirty="0" smtClean="0">
                <a:latin typeface="微軟正黑體" panose="020B0604030504040204" pitchFamily="34" charset="-120"/>
                <a:ea typeface="微軟正黑體" panose="020B0604030504040204" pitchFamily="34" charset="-120"/>
              </a:rPr>
              <a:t>雙方</a:t>
            </a:r>
            <a:r>
              <a:rPr lang="zh-TW" altLang="en-US" sz="2000" b="1" spc="300" dirty="0" smtClean="0">
                <a:solidFill>
                  <a:srgbClr val="FF0000"/>
                </a:solidFill>
                <a:latin typeface="微軟正黑體" panose="020B0604030504040204" pitchFamily="34" charset="-120"/>
                <a:ea typeface="微軟正黑體" panose="020B0604030504040204" pitchFamily="34" charset="-120"/>
              </a:rPr>
              <a:t>需簽名</a:t>
            </a:r>
            <a:r>
              <a:rPr lang="en-US" altLang="zh-TW" sz="2000" b="1" spc="300" dirty="0" smtClean="0">
                <a:solidFill>
                  <a:srgbClr val="FF0000"/>
                </a:solidFill>
                <a:latin typeface="微軟正黑體" panose="020B0604030504040204" pitchFamily="34" charset="-120"/>
                <a:ea typeface="微軟正黑體" panose="020B0604030504040204" pitchFamily="34" charset="-120"/>
              </a:rPr>
              <a:t/>
            </a:r>
            <a:br>
              <a:rPr lang="en-US" altLang="zh-TW" sz="2000" b="1" spc="300" dirty="0" smtClean="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909973" y="4965952"/>
            <a:ext cx="4865405" cy="648072"/>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flipV="1">
            <a:off x="3654699" y="4869160"/>
            <a:ext cx="1255274" cy="42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p:nvPr/>
        </p:nvCxnSpPr>
        <p:spPr>
          <a:xfrm flipH="1" flipV="1">
            <a:off x="2247278" y="5445224"/>
            <a:ext cx="2593158"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4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58354" y="892387"/>
            <a:ext cx="4095993"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資訊安全檢核</a:t>
            </a:r>
            <a:r>
              <a:rPr lang="zh-TW" altLang="en-US" sz="2200" b="1" spc="600" dirty="0" smtClean="0">
                <a:latin typeface="微軟正黑體" panose="020B0604030504040204" pitchFamily="34" charset="-120"/>
                <a:ea typeface="微軟正黑體" panose="020B0604030504040204" pitchFamily="34" charset="-120"/>
                <a:cs typeface="Arial" panose="020B0604020202020204" pitchFamily="34" charset="0"/>
              </a:rPr>
              <a:t>表</a:t>
            </a:r>
            <a:r>
              <a:rPr lang="en-US" altLang="zh-TW" sz="2200" b="1" spc="600" dirty="0" smtClean="0">
                <a:latin typeface="微軟正黑體" panose="020B0604030504040204" pitchFamily="34" charset="-120"/>
                <a:ea typeface="微軟正黑體" panose="020B0604030504040204" pitchFamily="34" charset="-120"/>
                <a:cs typeface="Arial" panose="020B0604020202020204" pitchFamily="34" charset="0"/>
              </a:rPr>
              <a:t>)(2/2)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244104" y="1484784"/>
            <a:ext cx="4464496" cy="4247317"/>
          </a:xfrm>
          <a:prstGeom prst="rect">
            <a:avLst/>
          </a:prstGeom>
          <a:noFill/>
        </p:spPr>
        <p:txBody>
          <a:bodyPr wrap="square" rtlCol="0">
            <a:spAutoFit/>
          </a:bodyPr>
          <a:lstStyle/>
          <a:p>
            <a:pPr>
              <a:lnSpc>
                <a:spcPct val="150000"/>
              </a:lnSpc>
            </a:pPr>
            <a:r>
              <a:rPr lang="en-US" altLang="zh-TW" sz="2000" b="1" spc="300" dirty="0" smtClean="0">
                <a:solidFill>
                  <a:srgbClr val="FF0000"/>
                </a:solidFill>
                <a:latin typeface="微軟正黑體" panose="020B0604030504040204" pitchFamily="34" charset="-120"/>
                <a:ea typeface="微軟正黑體" panose="020B0604030504040204" pitchFamily="34" charset="-120"/>
              </a:rPr>
              <a:t>(</a:t>
            </a:r>
            <a:r>
              <a:rPr lang="zh-TW" altLang="en-US" sz="2000" b="1" spc="300" dirty="0" smtClean="0">
                <a:solidFill>
                  <a:srgbClr val="FF0000"/>
                </a:solidFill>
                <a:latin typeface="微軟正黑體" panose="020B0604030504040204" pitchFamily="34" charset="-120"/>
                <a:ea typeface="微軟正黑體" panose="020B0604030504040204" pitchFamily="34" charset="-120"/>
              </a:rPr>
              <a:t>重要</a:t>
            </a:r>
            <a:r>
              <a:rPr lang="en-US" altLang="zh-TW" sz="2000" b="1" spc="300" dirty="0" smtClean="0">
                <a:solidFill>
                  <a:srgbClr val="FF0000"/>
                </a:solidFill>
                <a:latin typeface="微軟正黑體" panose="020B0604030504040204" pitchFamily="34" charset="-120"/>
                <a:ea typeface="微軟正黑體" panose="020B0604030504040204" pitchFamily="34" charset="-120"/>
              </a:rPr>
              <a:t>!!!)</a:t>
            </a:r>
          </a:p>
          <a:p>
            <a:pPr>
              <a:lnSpc>
                <a:spcPct val="150000"/>
              </a:lnSpc>
            </a:pPr>
            <a:r>
              <a:rPr lang="zh-TW" altLang="en-US" sz="2000" b="1" spc="300" dirty="0" smtClean="0">
                <a:latin typeface="微軟正黑體" panose="020B0604030504040204" pitchFamily="34" charset="-120"/>
                <a:ea typeface="微軟正黑體" panose="020B0604030504040204" pitchFamily="34" charset="-120"/>
              </a:rPr>
              <a:t>此</a:t>
            </a:r>
            <a:r>
              <a:rPr lang="zh-TW" altLang="en-US" sz="2000" b="1" spc="300" dirty="0">
                <a:latin typeface="微軟正黑體" panose="020B0604030504040204" pitchFamily="34" charset="-120"/>
                <a:ea typeface="微軟正黑體" panose="020B0604030504040204" pitchFamily="34" charset="-120"/>
              </a:rPr>
              <a:t>頁為驗收委員</a:t>
            </a:r>
            <a:r>
              <a:rPr lang="zh-TW" altLang="en-US" sz="2000" b="1" spc="300" dirty="0" smtClean="0">
                <a:latin typeface="微軟正黑體" panose="020B0604030504040204" pitchFamily="34" charset="-120"/>
                <a:ea typeface="微軟正黑體" panose="020B0604030504040204" pitchFamily="34" charset="-120"/>
              </a:rPr>
              <a:t>決定</a:t>
            </a:r>
            <a:endParaRPr lang="en-US" altLang="zh-TW" sz="2000" b="1" spc="300" dirty="0" smtClean="0">
              <a:latin typeface="微軟正黑體" panose="020B0604030504040204" pitchFamily="34" charset="-120"/>
              <a:ea typeface="微軟正黑體" panose="020B0604030504040204" pitchFamily="34" charset="-120"/>
            </a:endParaRPr>
          </a:p>
          <a:p>
            <a:pPr>
              <a:lnSpc>
                <a:spcPct val="150000"/>
              </a:lnSpc>
            </a:pPr>
            <a:r>
              <a:rPr lang="en-US" altLang="zh-TW" sz="2000" b="1" spc="300" dirty="0" smtClean="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是否允以驗收</a:t>
            </a:r>
            <a:r>
              <a:rPr lang="en-US" altLang="zh-TW" sz="2000" b="1" spc="300" dirty="0" smtClean="0">
                <a:latin typeface="微軟正黑體" panose="020B0604030504040204" pitchFamily="34" charset="-120"/>
                <a:ea typeface="微軟正黑體" panose="020B0604030504040204" pitchFamily="34" charset="-120"/>
              </a:rPr>
              <a:t>”</a:t>
            </a:r>
            <a:r>
              <a:rPr lang="zh-TW" altLang="en-US" sz="2000" b="1" spc="300" dirty="0" smtClean="0">
                <a:latin typeface="微軟正黑體" panose="020B0604030504040204" pitchFamily="34" charset="-120"/>
                <a:ea typeface="微軟正黑體" panose="020B0604030504040204" pitchFamily="34" charset="-120"/>
              </a:rPr>
              <a:t>的依據之二</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endParaRPr lang="en-US" altLang="zh-TW" sz="2000" b="1" spc="3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*驗收會議前，須於報告書內提供</a:t>
            </a: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掃描檔</a:t>
            </a:r>
            <a:r>
              <a:rPr lang="en-US" altLang="zh-TW" sz="2000" b="1" spc="300" dirty="0" smtClean="0">
                <a:solidFill>
                  <a:srgbClr val="FF0000"/>
                </a:solidFill>
                <a:latin typeface="微軟正黑體" panose="020B0604030504040204" pitchFamily="34" charset="-120"/>
                <a:ea typeface="微軟正黑體" panose="020B0604030504040204" pitchFamily="34" charset="-120"/>
              </a:rPr>
              <a:t>)</a:t>
            </a:r>
            <a:br>
              <a:rPr lang="en-US" altLang="zh-TW" sz="2000" b="1" spc="300" dirty="0" smtClean="0">
                <a:solidFill>
                  <a:srgbClr val="FF0000"/>
                </a:solidFill>
                <a:latin typeface="微軟正黑體" panose="020B0604030504040204" pitchFamily="34" charset="-120"/>
                <a:ea typeface="微軟正黑體" panose="020B0604030504040204" pitchFamily="34" charset="-120"/>
              </a:rPr>
            </a:br>
            <a:r>
              <a:rPr lang="en-US" altLang="zh-TW" sz="2000" b="1" spc="300" dirty="0" smtClean="0">
                <a:latin typeface="微軟正黑體" panose="020B0604030504040204" pitchFamily="34" charset="-120"/>
                <a:ea typeface="微軟正黑體" panose="020B0604030504040204" pitchFamily="34" charset="-120"/>
              </a:rPr>
              <a:t>1.</a:t>
            </a:r>
            <a:r>
              <a:rPr lang="zh-TW" altLang="en-US" sz="2000" b="1" spc="300" dirty="0" smtClean="0">
                <a:latin typeface="微軟正黑體" panose="020B0604030504040204" pitchFamily="34" charset="-120"/>
                <a:ea typeface="微軟正黑體" panose="020B0604030504040204" pitchFamily="34" charset="-120"/>
              </a:rPr>
              <a:t>表中項目</a:t>
            </a:r>
            <a:r>
              <a:rPr lang="zh-TW" altLang="en-US" sz="2000" b="1" spc="300" dirty="0" smtClean="0">
                <a:solidFill>
                  <a:srgbClr val="FF0000"/>
                </a:solidFill>
                <a:latin typeface="微軟正黑體" panose="020B0604030504040204" pitchFamily="34" charset="-120"/>
                <a:ea typeface="微軟正黑體" panose="020B0604030504040204" pitchFamily="34" charset="-120"/>
              </a:rPr>
              <a:t>需勾選完成</a:t>
            </a:r>
            <a:endParaRPr lang="en-US" altLang="zh-TW" sz="2000" b="1" spc="300" dirty="0" smtClean="0">
              <a:latin typeface="微軟正黑體" panose="020B0604030504040204" pitchFamily="34" charset="-120"/>
              <a:ea typeface="微軟正黑體" panose="020B0604030504040204" pitchFamily="34" charset="-120"/>
            </a:endParaRPr>
          </a:p>
          <a:p>
            <a:pPr>
              <a:lnSpc>
                <a:spcPct val="150000"/>
              </a:lnSpc>
            </a:pPr>
            <a:r>
              <a:rPr lang="en-US" altLang="zh-TW" sz="2000" b="1" spc="300" dirty="0" smtClean="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廠商</a:t>
            </a:r>
            <a:r>
              <a:rPr lang="zh-TW" altLang="en-US" sz="2000" b="1" spc="300" dirty="0" smtClean="0">
                <a:solidFill>
                  <a:srgbClr val="FF0000"/>
                </a:solidFill>
                <a:latin typeface="微軟正黑體" panose="020B0604030504040204" pitchFamily="34" charset="-120"/>
                <a:ea typeface="微軟正黑體" panose="020B0604030504040204" pitchFamily="34" charset="-120"/>
              </a:rPr>
              <a:t>需簽名</a:t>
            </a:r>
            <a:r>
              <a:rPr lang="en-US" altLang="zh-TW" sz="2000" b="1" spc="300" dirty="0" smtClean="0">
                <a:solidFill>
                  <a:srgbClr val="FF0000"/>
                </a:solidFill>
                <a:latin typeface="微軟正黑體" panose="020B0604030504040204" pitchFamily="34" charset="-120"/>
                <a:ea typeface="微軟正黑體" panose="020B0604030504040204" pitchFamily="34" charset="-120"/>
              </a:rPr>
              <a:t/>
            </a:r>
            <a:br>
              <a:rPr lang="en-US" altLang="zh-TW" sz="2000" b="1" spc="300" dirty="0" smtClean="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115" y="601551"/>
            <a:ext cx="521025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5968" y="4072046"/>
            <a:ext cx="4896544"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878834" y="4072046"/>
            <a:ext cx="602283" cy="1589202"/>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7223032" y="5604216"/>
            <a:ext cx="2358695" cy="1077680"/>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 name="直線單箭頭接點 2"/>
          <p:cNvCxnSpPr>
            <a:stCxn id="8" idx="1"/>
          </p:cNvCxnSpPr>
          <p:nvPr/>
        </p:nvCxnSpPr>
        <p:spPr>
          <a:xfrm flipH="1" flipV="1">
            <a:off x="2286546" y="5229200"/>
            <a:ext cx="4936486" cy="913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1"/>
          </p:cNvCxnSpPr>
          <p:nvPr/>
        </p:nvCxnSpPr>
        <p:spPr>
          <a:xfrm flipH="1" flipV="1">
            <a:off x="3366666" y="4581128"/>
            <a:ext cx="1512168" cy="28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a:t>
            </a: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456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38369" y="836438"/>
            <a:ext cx="7042312" cy="584775"/>
          </a:xfrm>
          <a:prstGeom prst="rect">
            <a:avLst/>
          </a:prstGeom>
          <a:noFill/>
          <a:ln w="9525">
            <a:noFill/>
            <a:miter lim="800000"/>
            <a:headEnd/>
            <a:tailEnd/>
          </a:ln>
        </p:spPr>
        <p:txBody>
          <a:bodyPr wrap="none">
            <a:spAutoFit/>
          </a:bodyPr>
          <a:lstStyle/>
          <a:p>
            <a:pPr>
              <a:buFont typeface="Wingdings" pitchFamily="2" charset="2"/>
              <a:buNone/>
            </a:pPr>
            <a:r>
              <a:rPr lang="zh-TW" altLang="en-US" b="1" dirty="0" smtClean="0">
                <a:latin typeface="微軟正黑體" pitchFamily="34" charset="-120"/>
                <a:ea typeface="微軟正黑體" pitchFamily="34" charset="-120"/>
              </a:rPr>
              <a:t>本頁請置入期末報告之六、檢討與建議文字說明後</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應含圖片與說明</a:t>
            </a:r>
            <a:r>
              <a:rPr lang="en-US" altLang="zh-TW" b="1" dirty="0" smtClean="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buFont typeface="Wingdings" pitchFamily="2" charset="2"/>
              <a:buNone/>
            </a:pP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請依個案情況填寫，輔導前後以對比呈現，並依實際狀況調整內容）</a:t>
            </a:r>
            <a:endParaRPr lang="zh-TW" altLang="en-US" sz="1400" b="1" dirty="0">
              <a:latin typeface="微軟正黑體" pitchFamily="34" charset="-120"/>
              <a:ea typeface="微軟正黑體" pitchFamily="34" charset="-120"/>
            </a:endParaRPr>
          </a:p>
        </p:txBody>
      </p:sp>
      <p:sp>
        <p:nvSpPr>
          <p:cNvPr id="54274" name="Rectangle 2"/>
          <p:cNvSpPr>
            <a:spLocks noChangeArrowheads="1"/>
          </p:cNvSpPr>
          <p:nvPr/>
        </p:nvSpPr>
        <p:spPr bwMode="auto">
          <a:xfrm>
            <a:off x="0" y="31059"/>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sp>
        <p:nvSpPr>
          <p:cNvPr id="6" name="文字方塊 5"/>
          <p:cNvSpPr txBox="1"/>
          <p:nvPr/>
        </p:nvSpPr>
        <p:spPr>
          <a:xfrm>
            <a:off x="4203149" y="4962351"/>
            <a:ext cx="573442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40113" y="1484138"/>
            <a:ext cx="4283376"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4316512" y="2003251"/>
            <a:ext cx="38892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735083" y="1420638"/>
            <a:ext cx="5251319"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1753" name="文字方塊 12"/>
          <p:cNvSpPr txBox="1">
            <a:spLocks noChangeArrowheads="1"/>
          </p:cNvSpPr>
          <p:nvPr/>
        </p:nvSpPr>
        <p:spPr bwMode="auto">
          <a:xfrm>
            <a:off x="4660089" y="1779414"/>
            <a:ext cx="5110052" cy="307975"/>
          </a:xfrm>
          <a:prstGeom prst="rect">
            <a:avLst/>
          </a:prstGeom>
          <a:noFill/>
          <a:ln w="9525">
            <a:noFill/>
            <a:miter lim="800000"/>
            <a:headEnd/>
            <a:tailEnd/>
          </a:ln>
        </p:spPr>
        <p:txBody>
          <a:bodyPr>
            <a:spAutoFit/>
          </a:bodyPr>
          <a:lstStyle/>
          <a:p>
            <a:pPr marL="88900" indent="-88900" algn="just">
              <a:buFont typeface="Arial" charset="0"/>
              <a:buChar char="•"/>
            </a:pPr>
            <a:r>
              <a:rPr lang="zh-TW" altLang="en-US" sz="1400">
                <a:latin typeface="微軟正黑體" pitchFamily="34" charset="-120"/>
                <a:ea typeface="微軟正黑體" pitchFamily="34" charset="-120"/>
                <a:sym typeface="Wingdings" pitchFamily="2" charset="2"/>
              </a:rPr>
              <a:t>０００</a:t>
            </a:r>
            <a:endParaRPr lang="en-US" altLang="zh-TW" sz="1400">
              <a:latin typeface="微軟正黑體" pitchFamily="34" charset="-120"/>
              <a:ea typeface="微軟正黑體" pitchFamily="34" charset="-120"/>
              <a:sym typeface="Wingdings" pitchFamily="2" charset="2"/>
            </a:endParaRPr>
          </a:p>
        </p:txBody>
      </p:sp>
      <p:sp>
        <p:nvSpPr>
          <p:cNvPr id="31754" name="矩形 13"/>
          <p:cNvSpPr>
            <a:spLocks noChangeArrowheads="1"/>
          </p:cNvSpPr>
          <p:nvPr/>
        </p:nvSpPr>
        <p:spPr bwMode="auto">
          <a:xfrm>
            <a:off x="0" y="4581351"/>
            <a:ext cx="4152572" cy="2232025"/>
          </a:xfrm>
          <a:prstGeom prst="rect">
            <a:avLst/>
          </a:prstGeom>
          <a:noFill/>
          <a:ln w="9525" algn="ctr">
            <a:solidFill>
              <a:schemeClr val="tx1"/>
            </a:solidFill>
            <a:miter lim="800000"/>
            <a:headEnd/>
            <a:tailEnd/>
          </a:ln>
        </p:spPr>
        <p:txBody>
          <a:bodyPr wrap="none"/>
          <a:lstStyle/>
          <a:p>
            <a:pPr eaLnBrk="1" hangingPunct="1"/>
            <a:r>
              <a:rPr lang="zh-TW" altLang="en-US"/>
              <a:t>照片或圖示</a:t>
            </a:r>
          </a:p>
        </p:txBody>
      </p:sp>
      <p:sp>
        <p:nvSpPr>
          <p:cNvPr id="13" name="矩形 12"/>
          <p:cNvSpPr/>
          <p:nvPr/>
        </p:nvSpPr>
        <p:spPr>
          <a:xfrm>
            <a:off x="1854497" y="116704"/>
            <a:ext cx="7034298"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a:t>
            </a:r>
          </a:p>
        </p:txBody>
      </p:sp>
      <p:sp>
        <p:nvSpPr>
          <p:cNvPr id="3" name="文字方塊 2"/>
          <p:cNvSpPr txBox="1"/>
          <p:nvPr/>
        </p:nvSpPr>
        <p:spPr>
          <a:xfrm>
            <a:off x="2076284" y="3645024"/>
            <a:ext cx="6120681" cy="707886"/>
          </a:xfrm>
          <a:prstGeom prst="rect">
            <a:avLst/>
          </a:prstGeom>
          <a:solidFill>
            <a:schemeClr val="tx1"/>
          </a:solidFill>
        </p:spPr>
        <p:txBody>
          <a:bodyPr wrap="square" rtlCol="0">
            <a:spAutoFit/>
          </a:bodyPr>
          <a:lstStyle/>
          <a:p>
            <a:pPr algn="ctr"/>
            <a:r>
              <a:rPr lang="en-US" altLang="zh-TW" sz="4000" b="1" dirty="0" smtClean="0">
                <a:solidFill>
                  <a:schemeClr val="bg1"/>
                </a:solidFill>
                <a:latin typeface="微軟正黑體" panose="020B0604030504040204" pitchFamily="34" charset="-120"/>
                <a:ea typeface="微軟正黑體" panose="020B0604030504040204" pitchFamily="34" charset="-120"/>
              </a:rPr>
              <a:t>(</a:t>
            </a:r>
            <a:r>
              <a:rPr lang="zh-TW" altLang="en-US" sz="4000" b="1" dirty="0" smtClean="0">
                <a:solidFill>
                  <a:schemeClr val="bg1"/>
                </a:solidFill>
                <a:latin typeface="微軟正黑體" panose="020B0604030504040204" pitchFamily="34" charset="-120"/>
                <a:ea typeface="微軟正黑體" panose="020B0604030504040204" pitchFamily="34" charset="-120"/>
              </a:rPr>
              <a:t>範例</a:t>
            </a:r>
            <a:r>
              <a:rPr lang="zh-TW" altLang="en-US" sz="4000" b="1" kern="100" dirty="0">
                <a:solidFill>
                  <a:schemeClr val="bg1"/>
                </a:solidFill>
                <a:latin typeface="微軟正黑體" panose="020B0604030504040204" pitchFamily="34" charset="-120"/>
                <a:ea typeface="微軟正黑體" panose="020B0604030504040204" pitchFamily="34" charset="-120"/>
              </a:rPr>
              <a:t>請</a:t>
            </a:r>
            <a:r>
              <a:rPr lang="zh-TW" altLang="en-US" sz="4000" b="1" kern="100" dirty="0" smtClean="0">
                <a:solidFill>
                  <a:schemeClr val="bg1"/>
                </a:solidFill>
                <a:latin typeface="微軟正黑體" panose="020B0604030504040204" pitchFamily="34" charset="-120"/>
                <a:ea typeface="微軟正黑體" panose="020B0604030504040204" pitchFamily="34" charset="-120"/>
              </a:rPr>
              <a:t>參閱剪報</a:t>
            </a:r>
            <a:r>
              <a:rPr lang="en-US" altLang="zh-TW" sz="4000" b="1" kern="100" dirty="0" smtClean="0">
                <a:solidFill>
                  <a:schemeClr val="bg1"/>
                </a:solidFill>
                <a:latin typeface="微軟正黑體" panose="020B0604030504040204" pitchFamily="34" charset="-120"/>
                <a:ea typeface="微軟正黑體" panose="020B0604030504040204" pitchFamily="34" charset="-120"/>
              </a:rPr>
              <a:t>P.37)</a:t>
            </a:r>
            <a:endParaRPr lang="zh-TW" altLang="en-US" sz="4000" b="1" dirty="0" smtClean="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接點 19"/>
          <p:cNvCxnSpPr/>
          <p:nvPr/>
        </p:nvCxnSpPr>
        <p:spPr>
          <a:xfrm flipH="1" flipV="1">
            <a:off x="4944369" y="3284539"/>
            <a:ext cx="0" cy="18367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795" name="投影片編號版面配置區 2"/>
          <p:cNvSpPr>
            <a:spLocks noGrp="1"/>
          </p:cNvSpPr>
          <p:nvPr>
            <p:ph type="sldNum" sz="quarter" idx="10"/>
          </p:nvPr>
        </p:nvSpPr>
        <p:spPr>
          <a:xfrm>
            <a:off x="9182398" y="8256589"/>
            <a:ext cx="863302" cy="357187"/>
          </a:xfrm>
          <a:noFill/>
        </p:spPr>
        <p:txBody>
          <a:bodyPr/>
          <a:lstStyle/>
          <a:p>
            <a:fld id="{CFF06FDB-5501-4449-9D74-B4DE8C88BC83}" type="slidenum">
              <a:rPr lang="en-US" altLang="zh-TW" smtClean="0"/>
              <a:pPr/>
              <a:t>36</a:t>
            </a:fld>
            <a:endParaRPr lang="en-US" altLang="zh-TW" smtClean="0"/>
          </a:p>
        </p:txBody>
      </p:sp>
      <p:sp>
        <p:nvSpPr>
          <p:cNvPr id="33798" name="矩形 6"/>
          <p:cNvSpPr>
            <a:spLocks noChangeArrowheads="1"/>
          </p:cNvSpPr>
          <p:nvPr/>
        </p:nvSpPr>
        <p:spPr bwMode="auto">
          <a:xfrm>
            <a:off x="118595" y="1331913"/>
            <a:ext cx="3576620" cy="369332"/>
          </a:xfrm>
          <a:prstGeom prst="rect">
            <a:avLst/>
          </a:prstGeom>
          <a:noFill/>
          <a:ln w="9525">
            <a:noFill/>
            <a:miter lim="800000"/>
            <a:headEnd/>
            <a:tailEnd/>
          </a:ln>
        </p:spPr>
        <p:txBody>
          <a:bodyPr wrap="none">
            <a:spAutoFit/>
          </a:bodyPr>
          <a:lstStyle/>
          <a:p>
            <a:r>
              <a:rPr lang="zh-TW" altLang="en-US" sz="1800" b="1">
                <a:solidFill>
                  <a:srgbClr val="000000"/>
                </a:solidFill>
                <a:latin typeface="微軟正黑體" pitchFamily="34" charset="-120"/>
                <a:ea typeface="微軟正黑體" pitchFamily="34" charset="-120"/>
              </a:rPr>
              <a:t>受輔導業者：</a:t>
            </a:r>
            <a:r>
              <a:rPr lang="en-US" altLang="zh-TW" sz="1800" b="1" u="sng">
                <a:solidFill>
                  <a:srgbClr val="996633"/>
                </a:solidFill>
                <a:latin typeface="微軟正黑體" pitchFamily="34" charset="-120"/>
                <a:ea typeface="微軟正黑體" pitchFamily="34" charset="-120"/>
              </a:rPr>
              <a:t>00(</a:t>
            </a:r>
            <a:r>
              <a:rPr lang="zh-TW" altLang="en-US" sz="1800" b="1" u="sng">
                <a:solidFill>
                  <a:srgbClr val="996633"/>
                </a:solidFill>
                <a:latin typeface="微軟正黑體" pitchFamily="34" charset="-120"/>
                <a:ea typeface="微軟正黑體" pitchFamily="34" charset="-120"/>
              </a:rPr>
              <a:t>股</a:t>
            </a:r>
            <a:r>
              <a:rPr lang="en-US" altLang="zh-TW" sz="1800" b="1" u="sng">
                <a:solidFill>
                  <a:srgbClr val="996633"/>
                </a:solidFill>
                <a:latin typeface="微軟正黑體" pitchFamily="34" charset="-120"/>
                <a:ea typeface="微軟正黑體" pitchFamily="34" charset="-120"/>
              </a:rPr>
              <a:t>)</a:t>
            </a:r>
            <a:r>
              <a:rPr lang="zh-TW" altLang="en-US" sz="1800" b="1" u="sng">
                <a:solidFill>
                  <a:srgbClr val="996633"/>
                </a:solidFill>
                <a:latin typeface="微軟正黑體" pitchFamily="34" charset="-120"/>
                <a:ea typeface="微軟正黑體" pitchFamily="34" charset="-120"/>
              </a:rPr>
              <a:t>公司</a:t>
            </a:r>
            <a:r>
              <a:rPr lang="en-US" altLang="zh-TW" sz="1800">
                <a:latin typeface="微軟正黑體" pitchFamily="34" charset="-120"/>
                <a:ea typeface="微軟正黑體" pitchFamily="34" charset="-120"/>
              </a:rPr>
              <a:t>(00</a:t>
            </a:r>
            <a:r>
              <a:rPr lang="zh-TW" altLang="en-US" sz="1800">
                <a:latin typeface="微軟正黑體" pitchFamily="34" charset="-120"/>
                <a:ea typeface="微軟正黑體" pitchFamily="34" charset="-120"/>
              </a:rPr>
              <a:t>輔導</a:t>
            </a:r>
            <a:r>
              <a:rPr lang="en-US" altLang="zh-TW" sz="1800">
                <a:latin typeface="微軟正黑體" pitchFamily="34" charset="-120"/>
                <a:ea typeface="微軟正黑體" pitchFamily="34" charset="-120"/>
              </a:rPr>
              <a:t>)</a:t>
            </a:r>
          </a:p>
        </p:txBody>
      </p:sp>
      <p:sp>
        <p:nvSpPr>
          <p:cNvPr id="33799" name="矩形 7"/>
          <p:cNvSpPr>
            <a:spLocks noChangeArrowheads="1"/>
          </p:cNvSpPr>
          <p:nvPr/>
        </p:nvSpPr>
        <p:spPr bwMode="auto">
          <a:xfrm>
            <a:off x="0" y="1628775"/>
            <a:ext cx="12578054" cy="369888"/>
          </a:xfrm>
          <a:prstGeom prst="rect">
            <a:avLst/>
          </a:prstGeom>
          <a:noFill/>
          <a:ln w="9525">
            <a:noFill/>
            <a:miter lim="800000"/>
            <a:headEnd/>
            <a:tailEnd/>
          </a:ln>
        </p:spPr>
        <p:txBody>
          <a:bodyPr>
            <a:spAutoFit/>
          </a:bodyPr>
          <a:lstStyle/>
          <a:p>
            <a:pPr>
              <a:spcBef>
                <a:spcPts val="600"/>
              </a:spcBef>
            </a:pPr>
            <a:r>
              <a:rPr lang="zh-TW" altLang="en-US" sz="1800">
                <a:latin typeface="微軟正黑體" pitchFamily="34" charset="-120"/>
                <a:ea typeface="微軟正黑體" pitchFamily="34" charset="-120"/>
                <a:cs typeface="Times New Roman" pitchFamily="18" charset="0"/>
              </a:rPr>
              <a:t>･</a:t>
            </a:r>
            <a:r>
              <a:rPr lang="zh-TW" altLang="en-US" sz="1800" b="1">
                <a:latin typeface="微軟正黑體" pitchFamily="34" charset="-120"/>
                <a:ea typeface="微軟正黑體" pitchFamily="34" charset="-120"/>
                <a:cs typeface="Times New Roman" pitchFamily="18" charset="0"/>
              </a:rPr>
              <a:t>公司位置</a:t>
            </a:r>
            <a:r>
              <a:rPr lang="zh-TW" altLang="zh-TW" sz="1800">
                <a:latin typeface="微軟正黑體" pitchFamily="34" charset="-120"/>
                <a:ea typeface="微軟正黑體" pitchFamily="34" charset="-120"/>
                <a:cs typeface="Times New Roman" pitchFamily="18" charset="0"/>
              </a:rPr>
              <a:t>：</a:t>
            </a:r>
            <a:r>
              <a:rPr lang="en-US" altLang="zh-TW" sz="1800">
                <a:latin typeface="微軟正黑體" pitchFamily="34" charset="-120"/>
                <a:ea typeface="微軟正黑體" pitchFamily="34" charset="-120"/>
                <a:cs typeface="Times New Roman" pitchFamily="18" charset="0"/>
              </a:rPr>
              <a:t>00</a:t>
            </a:r>
            <a:r>
              <a:rPr lang="zh-TW" altLang="zh-TW" sz="1800">
                <a:latin typeface="微軟正黑體" pitchFamily="34" charset="-120"/>
                <a:ea typeface="微軟正黑體" pitchFamily="34" charset="-120"/>
                <a:cs typeface="Times New Roman" pitchFamily="18" charset="0"/>
              </a:rPr>
              <a:t>縣</a:t>
            </a:r>
            <a:r>
              <a:rPr lang="en-US" altLang="zh-TW" sz="1800">
                <a:latin typeface="微軟正黑體" pitchFamily="34" charset="-120"/>
                <a:ea typeface="微軟正黑體" pitchFamily="34" charset="-120"/>
                <a:cs typeface="Times New Roman" pitchFamily="18" charset="0"/>
              </a:rPr>
              <a:t>00</a:t>
            </a:r>
            <a:r>
              <a:rPr lang="zh-TW" altLang="en-US" sz="1800">
                <a:latin typeface="微軟正黑體" pitchFamily="34" charset="-120"/>
                <a:ea typeface="微軟正黑體" pitchFamily="34" charset="-120"/>
                <a:cs typeface="Times New Roman" pitchFamily="18" charset="0"/>
              </a:rPr>
              <a:t>區   ･</a:t>
            </a:r>
            <a:r>
              <a:rPr lang="zh-TW" altLang="zh-TW" sz="1800" b="1">
                <a:latin typeface="微軟正黑體" pitchFamily="34" charset="-120"/>
                <a:ea typeface="微軟正黑體" pitchFamily="34" charset="-120"/>
                <a:cs typeface="Times New Roman" pitchFamily="18" charset="0"/>
              </a:rPr>
              <a:t>資本額：</a:t>
            </a:r>
            <a:r>
              <a:rPr lang="zh-TW" altLang="en-US" sz="1800">
                <a:latin typeface="微軟正黑體" pitchFamily="34" charset="-120"/>
                <a:ea typeface="微軟正黑體" pitchFamily="34" charset="-120"/>
                <a:cs typeface="Times New Roman" pitchFamily="18" charset="0"/>
              </a:rPr>
              <a:t>０</a:t>
            </a:r>
            <a:r>
              <a:rPr lang="zh-TW" altLang="zh-TW" sz="1800">
                <a:latin typeface="微軟正黑體" pitchFamily="34" charset="-120"/>
                <a:ea typeface="微軟正黑體" pitchFamily="34" charset="-120"/>
                <a:cs typeface="Times New Roman" pitchFamily="18" charset="0"/>
              </a:rPr>
              <a:t>億元</a:t>
            </a:r>
            <a:r>
              <a:rPr lang="zh-TW" altLang="en-US" sz="1800">
                <a:latin typeface="微軟正黑體" pitchFamily="34" charset="-120"/>
                <a:ea typeface="微軟正黑體" pitchFamily="34" charset="-120"/>
                <a:cs typeface="Times New Roman" pitchFamily="18" charset="0"/>
              </a:rPr>
              <a:t>  ･</a:t>
            </a:r>
            <a:r>
              <a:rPr lang="zh-TW" altLang="zh-TW" sz="1800" b="1">
                <a:latin typeface="微軟正黑體" pitchFamily="34" charset="-120"/>
                <a:ea typeface="微軟正黑體" pitchFamily="34" charset="-120"/>
                <a:cs typeface="Times New Roman" pitchFamily="18" charset="0"/>
              </a:rPr>
              <a:t>員工人數：</a:t>
            </a:r>
            <a:r>
              <a:rPr lang="en-US" altLang="zh-TW" sz="1800" b="1">
                <a:latin typeface="微軟正黑體" pitchFamily="34" charset="-120"/>
                <a:ea typeface="微軟正黑體" pitchFamily="34" charset="-120"/>
                <a:cs typeface="Times New Roman" pitchFamily="18" charset="0"/>
              </a:rPr>
              <a:t> </a:t>
            </a:r>
            <a:r>
              <a:rPr lang="en-US" altLang="zh-TW" sz="1800">
                <a:latin typeface="微軟正黑體" pitchFamily="34" charset="-120"/>
                <a:ea typeface="微軟正黑體" pitchFamily="34" charset="-120"/>
                <a:cs typeface="Times New Roman" pitchFamily="18" charset="0"/>
              </a:rPr>
              <a:t>00</a:t>
            </a:r>
            <a:r>
              <a:rPr lang="zh-TW" altLang="zh-TW" sz="1800">
                <a:latin typeface="微軟正黑體" pitchFamily="34" charset="-120"/>
                <a:ea typeface="微軟正黑體" pitchFamily="34" charset="-120"/>
                <a:cs typeface="Times New Roman" pitchFamily="18" charset="0"/>
              </a:rPr>
              <a:t>人</a:t>
            </a:r>
            <a:r>
              <a:rPr lang="en-US" altLang="zh-TW" sz="1800">
                <a:latin typeface="微軟正黑體" pitchFamily="34" charset="-120"/>
                <a:ea typeface="微軟正黑體" pitchFamily="34" charset="-120"/>
                <a:cs typeface="Times New Roman" pitchFamily="18" charset="0"/>
              </a:rPr>
              <a:t> </a:t>
            </a:r>
            <a:r>
              <a:rPr lang="zh-TW" altLang="en-US" sz="1800">
                <a:latin typeface="微軟正黑體" pitchFamily="34" charset="-120"/>
                <a:ea typeface="微軟正黑體" pitchFamily="34" charset="-120"/>
                <a:cs typeface="Times New Roman" pitchFamily="18" charset="0"/>
              </a:rPr>
              <a:t> ･</a:t>
            </a:r>
            <a:r>
              <a:rPr lang="zh-TW" altLang="zh-TW" sz="1800" b="1">
                <a:latin typeface="微軟正黑體" pitchFamily="34" charset="-120"/>
                <a:ea typeface="微軟正黑體" pitchFamily="34" charset="-120"/>
                <a:cs typeface="Times New Roman" pitchFamily="18" charset="0"/>
              </a:rPr>
              <a:t>主要產品：</a:t>
            </a:r>
            <a:r>
              <a:rPr lang="zh-TW" altLang="zh-TW" sz="1800">
                <a:latin typeface="微軟正黑體" pitchFamily="34" charset="-120"/>
                <a:ea typeface="微軟正黑體" pitchFamily="34" charset="-120"/>
                <a:cs typeface="Times New Roman" pitchFamily="18" charset="0"/>
              </a:rPr>
              <a:t>全電腦織襪機</a:t>
            </a:r>
            <a:r>
              <a:rPr lang="zh-TW" altLang="en-US" sz="1800">
                <a:latin typeface="微軟正黑體" pitchFamily="34" charset="-120"/>
                <a:ea typeface="微軟正黑體" pitchFamily="34" charset="-120"/>
                <a:cs typeface="Times New Roman" pitchFamily="18" charset="0"/>
              </a:rPr>
              <a:t> </a:t>
            </a:r>
            <a:endParaRPr lang="zh-TW" altLang="zh-TW" sz="1800">
              <a:latin typeface="微軟正黑體" pitchFamily="34" charset="-120"/>
              <a:ea typeface="微軟正黑體" pitchFamily="34" charset="-120"/>
              <a:cs typeface="Times New Roman" pitchFamily="18" charset="0"/>
            </a:endParaRPr>
          </a:p>
        </p:txBody>
      </p:sp>
      <p:sp>
        <p:nvSpPr>
          <p:cNvPr id="9" name="矩形 8"/>
          <p:cNvSpPr/>
          <p:nvPr/>
        </p:nvSpPr>
        <p:spPr>
          <a:xfrm>
            <a:off x="5498975" y="2060575"/>
            <a:ext cx="4468244" cy="270033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tx1"/>
              </a:solidFill>
            </a:endParaRPr>
          </a:p>
        </p:txBody>
      </p:sp>
      <p:sp>
        <p:nvSpPr>
          <p:cNvPr id="10" name="矩形 9"/>
          <p:cNvSpPr/>
          <p:nvPr/>
        </p:nvSpPr>
        <p:spPr>
          <a:xfrm>
            <a:off x="2807913" y="5445126"/>
            <a:ext cx="4468244" cy="16240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118595" y="2060575"/>
            <a:ext cx="4468244" cy="2700338"/>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五邊形 12"/>
          <p:cNvSpPr/>
          <p:nvPr/>
        </p:nvSpPr>
        <p:spPr>
          <a:xfrm>
            <a:off x="118596" y="2060575"/>
            <a:ext cx="4482196" cy="431800"/>
          </a:xfrm>
          <a:prstGeom prst="homePlate">
            <a:avLst>
              <a:gd name="adj" fmla="val 0"/>
            </a:avLst>
          </a:prstGeom>
          <a:solidFill>
            <a:srgbClr val="33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面臨問題</a:t>
            </a:r>
            <a:endPar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五邊形 13"/>
          <p:cNvSpPr/>
          <p:nvPr/>
        </p:nvSpPr>
        <p:spPr>
          <a:xfrm>
            <a:off x="2788729" y="5013325"/>
            <a:ext cx="4468244" cy="431800"/>
          </a:xfrm>
          <a:prstGeom prst="homePlate">
            <a:avLst>
              <a:gd name="adj" fmla="val 0"/>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b="1" dirty="0">
                <a:latin typeface="微軟正黑體" panose="020B0604030504040204" pitchFamily="34" charset="-120"/>
                <a:ea typeface="微軟正黑體" panose="020B0604030504040204" pitchFamily="34" charset="-120"/>
              </a:rPr>
              <a:t>解決方案</a:t>
            </a:r>
          </a:p>
        </p:txBody>
      </p:sp>
      <p:sp>
        <p:nvSpPr>
          <p:cNvPr id="15" name="五邊形 14"/>
          <p:cNvSpPr/>
          <p:nvPr/>
        </p:nvSpPr>
        <p:spPr>
          <a:xfrm>
            <a:off x="5498975" y="2060575"/>
            <a:ext cx="4468244" cy="431800"/>
          </a:xfrm>
          <a:prstGeom prst="homePlate">
            <a:avLst>
              <a:gd name="adj" fmla="val 0"/>
            </a:avLst>
          </a:prstGeom>
          <a:solidFill>
            <a:schemeClr val="accent6">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b="1" dirty="0">
                <a:latin typeface="微軟正黑體" panose="020B0604030504040204" pitchFamily="34" charset="-120"/>
                <a:ea typeface="微軟正黑體" panose="020B0604030504040204" pitchFamily="34" charset="-120"/>
              </a:rPr>
              <a:t>導入效益</a:t>
            </a:r>
          </a:p>
        </p:txBody>
      </p:sp>
      <p:sp>
        <p:nvSpPr>
          <p:cNvPr id="33806" name="矩形 15"/>
          <p:cNvSpPr>
            <a:spLocks noChangeArrowheads="1"/>
          </p:cNvSpPr>
          <p:nvPr/>
        </p:nvSpPr>
        <p:spPr bwMode="auto">
          <a:xfrm>
            <a:off x="5497230" y="2492375"/>
            <a:ext cx="6447735" cy="425758"/>
          </a:xfrm>
          <a:prstGeom prst="rect">
            <a:avLst/>
          </a:prstGeom>
          <a:noFill/>
          <a:ln w="9525">
            <a:noFill/>
            <a:miter lim="800000"/>
            <a:headEnd/>
            <a:tailEnd/>
          </a:ln>
        </p:spPr>
        <p:txBody>
          <a:bodyPr>
            <a:spAutoFit/>
          </a:bodyPr>
          <a:lstStyle/>
          <a:p>
            <a:pPr marL="177800" indent="-177800" algn="just">
              <a:lnSpc>
                <a:spcPts val="2600"/>
              </a:lnSpc>
              <a:buFont typeface="Arial" charset="0"/>
              <a:buChar char="•"/>
            </a:pPr>
            <a:r>
              <a:rPr lang="en-US" altLang="zh-TW" sz="1700">
                <a:latin typeface="微軟正黑體" pitchFamily="34" charset="-120"/>
                <a:ea typeface="微軟正黑體" pitchFamily="34" charset="-120"/>
                <a:sym typeface="Wingdings" pitchFamily="2" charset="2"/>
              </a:rPr>
              <a:t>000</a:t>
            </a:r>
          </a:p>
        </p:txBody>
      </p:sp>
      <p:sp>
        <p:nvSpPr>
          <p:cNvPr id="17" name="矩形 16"/>
          <p:cNvSpPr/>
          <p:nvPr/>
        </p:nvSpPr>
        <p:spPr>
          <a:xfrm>
            <a:off x="2807913" y="5445125"/>
            <a:ext cx="4593815" cy="412750"/>
          </a:xfrm>
          <a:prstGeom prst="rect">
            <a:avLst/>
          </a:prstGeom>
        </p:spPr>
        <p:txBody>
          <a:bodyPr>
            <a:spAutoFit/>
          </a:bodyPr>
          <a:lstStyle/>
          <a:p>
            <a:pPr marL="88900" indent="-88900" algn="just">
              <a:lnSpc>
                <a:spcPts val="2500"/>
              </a:lnSpc>
              <a:buFont typeface="Arial" pitchFamily="34" charset="0"/>
              <a:buChar char="•"/>
              <a:defRPr/>
            </a:pPr>
            <a:r>
              <a:rPr lang="en-US" altLang="zh-TW" kern="0" dirty="0">
                <a:solidFill>
                  <a:sysClr val="windowText" lastClr="000000"/>
                </a:solidFill>
                <a:latin typeface="微軟正黑體" pitchFamily="34" charset="-120"/>
                <a:ea typeface="微軟正黑體" pitchFamily="34" charset="-120"/>
              </a:rPr>
              <a:t>000</a:t>
            </a:r>
            <a:endParaRPr lang="en-US" altLang="zh-TW" kern="0" dirty="0">
              <a:latin typeface="微軟正黑體" pitchFamily="34" charset="-120"/>
              <a:ea typeface="微軟正黑體" pitchFamily="34" charset="-120"/>
            </a:endParaRPr>
          </a:p>
        </p:txBody>
      </p:sp>
      <p:sp>
        <p:nvSpPr>
          <p:cNvPr id="18" name="矩形 17"/>
          <p:cNvSpPr/>
          <p:nvPr/>
        </p:nvSpPr>
        <p:spPr>
          <a:xfrm>
            <a:off x="118596" y="2492375"/>
            <a:ext cx="5690820" cy="412934"/>
          </a:xfrm>
          <a:prstGeom prst="rect">
            <a:avLst/>
          </a:prstGeom>
        </p:spPr>
        <p:txBody>
          <a:bodyPr>
            <a:spAutoFit/>
          </a:bodyPr>
          <a:lstStyle/>
          <a:p>
            <a:pPr marL="87313" indent="-87313" algn="just">
              <a:lnSpc>
                <a:spcPts val="2500"/>
              </a:lnSpc>
              <a:buFont typeface="Arial" panose="020B0604020202020204" pitchFamily="34" charset="0"/>
              <a:buChar char="•"/>
              <a:defRPr/>
            </a:pPr>
            <a:r>
              <a:rPr lang="en-US" altLang="zh-TW" sz="1700" kern="0" dirty="0">
                <a:solidFill>
                  <a:sysClr val="windowText" lastClr="000000"/>
                </a:solidFill>
                <a:latin typeface="微軟正黑體" pitchFamily="34" charset="-120"/>
                <a:ea typeface="微軟正黑體" pitchFamily="34" charset="-120"/>
              </a:rPr>
              <a:t>000</a:t>
            </a:r>
          </a:p>
        </p:txBody>
      </p:sp>
      <p:sp>
        <p:nvSpPr>
          <p:cNvPr id="19" name="向右箭號 18"/>
          <p:cNvSpPr/>
          <p:nvPr/>
        </p:nvSpPr>
        <p:spPr>
          <a:xfrm>
            <a:off x="4707178" y="2924176"/>
            <a:ext cx="676690"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流程圖: 替代處理程序 23"/>
          <p:cNvSpPr/>
          <p:nvPr/>
        </p:nvSpPr>
        <p:spPr>
          <a:xfrm>
            <a:off x="7474977" y="4941889"/>
            <a:ext cx="1381284" cy="358775"/>
          </a:xfrm>
          <a:prstGeom prst="flowChartAlternateProcess">
            <a:avLst/>
          </a:prstGeom>
          <a:solidFill>
            <a:srgbClr val="33660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altLang="zh-TW" sz="2000" b="1" dirty="0">
                <a:latin typeface="微軟正黑體" panose="020B0604030504040204" pitchFamily="34" charset="-120"/>
                <a:ea typeface="微軟正黑體" panose="020B0604030504040204" pitchFamily="34" charset="-120"/>
              </a:rPr>
              <a:t>After</a:t>
            </a:r>
            <a:endParaRPr lang="zh-TW" altLang="en-US" sz="2000" b="1" dirty="0">
              <a:latin typeface="微軟正黑體" panose="020B0604030504040204" pitchFamily="34" charset="-120"/>
              <a:ea typeface="微軟正黑體" panose="020B0604030504040204" pitchFamily="34" charset="-120"/>
            </a:endParaRPr>
          </a:p>
        </p:txBody>
      </p:sp>
      <p:sp>
        <p:nvSpPr>
          <p:cNvPr id="27" name="流程圖: 替代處理程序 26"/>
          <p:cNvSpPr/>
          <p:nvPr/>
        </p:nvSpPr>
        <p:spPr>
          <a:xfrm>
            <a:off x="1226065" y="4941889"/>
            <a:ext cx="1376051" cy="358775"/>
          </a:xfrm>
          <a:prstGeom prst="flowChartAlternateProcess">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altLang="zh-TW" sz="2000" b="1" dirty="0">
                <a:latin typeface="微軟正黑體" panose="020B0604030504040204" pitchFamily="34" charset="-120"/>
                <a:ea typeface="微軟正黑體" panose="020B0604030504040204" pitchFamily="34" charset="-120"/>
              </a:rPr>
              <a:t>Before</a:t>
            </a:r>
            <a:endParaRPr lang="zh-TW" altLang="en-US" sz="2000" b="1" dirty="0">
              <a:latin typeface="微軟正黑體" panose="020B0604030504040204" pitchFamily="34" charset="-120"/>
              <a:ea typeface="微軟正黑體" panose="020B0604030504040204" pitchFamily="34" charset="-120"/>
            </a:endParaRPr>
          </a:p>
        </p:txBody>
      </p:sp>
      <p:sp>
        <p:nvSpPr>
          <p:cNvPr id="33812" name="矩形 28"/>
          <p:cNvSpPr>
            <a:spLocks noChangeArrowheads="1"/>
          </p:cNvSpPr>
          <p:nvPr/>
        </p:nvSpPr>
        <p:spPr bwMode="auto">
          <a:xfrm>
            <a:off x="514494" y="5661026"/>
            <a:ext cx="2094598" cy="936625"/>
          </a:xfrm>
          <a:prstGeom prst="rect">
            <a:avLst/>
          </a:prstGeom>
          <a:noFill/>
          <a:ln w="9525" algn="ctr">
            <a:solidFill>
              <a:schemeClr val="tx1"/>
            </a:solidFill>
            <a:miter lim="800000"/>
            <a:headEnd/>
            <a:tailEnd/>
          </a:ln>
        </p:spPr>
        <p:txBody>
          <a:bodyPr wrap="none"/>
          <a:lstStyle/>
          <a:p>
            <a:pPr algn="ctr" eaLnBrk="1" hangingPunct="1"/>
            <a:r>
              <a:rPr lang="zh-TW" altLang="en-US"/>
              <a:t>照片或圖示</a:t>
            </a:r>
          </a:p>
        </p:txBody>
      </p:sp>
      <p:sp>
        <p:nvSpPr>
          <p:cNvPr id="33813" name="矩形 29"/>
          <p:cNvSpPr>
            <a:spLocks noChangeArrowheads="1"/>
          </p:cNvSpPr>
          <p:nvPr/>
        </p:nvSpPr>
        <p:spPr bwMode="auto">
          <a:xfrm>
            <a:off x="7474978" y="5589589"/>
            <a:ext cx="2096342" cy="935037"/>
          </a:xfrm>
          <a:prstGeom prst="rect">
            <a:avLst/>
          </a:prstGeom>
          <a:noFill/>
          <a:ln w="9525" algn="ctr">
            <a:solidFill>
              <a:schemeClr val="tx1"/>
            </a:solidFill>
            <a:miter lim="800000"/>
            <a:headEnd/>
            <a:tailEnd/>
          </a:ln>
        </p:spPr>
        <p:txBody>
          <a:bodyPr wrap="none"/>
          <a:lstStyle/>
          <a:p>
            <a:pPr algn="ctr" eaLnBrk="1" hangingPunct="1"/>
            <a:r>
              <a:rPr lang="zh-TW" altLang="en-US"/>
              <a:t>照片或圖示</a:t>
            </a:r>
          </a:p>
        </p:txBody>
      </p:sp>
      <p:sp>
        <p:nvSpPr>
          <p:cNvPr id="22" name="矩形 1"/>
          <p:cNvSpPr>
            <a:spLocks noChangeArrowheads="1"/>
          </p:cNvSpPr>
          <p:nvPr/>
        </p:nvSpPr>
        <p:spPr bwMode="auto">
          <a:xfrm>
            <a:off x="38369" y="755993"/>
            <a:ext cx="7042312" cy="584775"/>
          </a:xfrm>
          <a:prstGeom prst="rect">
            <a:avLst/>
          </a:prstGeom>
          <a:noFill/>
          <a:ln w="9525">
            <a:noFill/>
            <a:miter lim="800000"/>
            <a:headEnd/>
            <a:tailEnd/>
          </a:ln>
        </p:spPr>
        <p:txBody>
          <a:bodyPr wrap="none">
            <a:spAutoFit/>
          </a:bodyPr>
          <a:lstStyle/>
          <a:p>
            <a:pPr>
              <a:buFont typeface="Wingdings" pitchFamily="2" charset="2"/>
              <a:buNone/>
            </a:pPr>
            <a:r>
              <a:rPr lang="zh-TW" altLang="en-US" b="1" dirty="0" smtClean="0">
                <a:latin typeface="微軟正黑體" pitchFamily="34" charset="-120"/>
                <a:ea typeface="微軟正黑體" pitchFamily="34" charset="-120"/>
              </a:rPr>
              <a:t>本頁請置入期末報告之六、檢討與建議文字說明後</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應含圖片與說明</a:t>
            </a:r>
            <a:r>
              <a:rPr lang="en-US" altLang="zh-TW" b="1" dirty="0" smtClean="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buFont typeface="Wingdings" pitchFamily="2" charset="2"/>
              <a:buNone/>
            </a:pP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請依個案情況填寫，輔導前後以對比呈現，並依實際狀況調整內容）</a:t>
            </a:r>
            <a:endParaRPr lang="zh-TW" altLang="en-US" sz="1400" b="1" dirty="0">
              <a:latin typeface="微軟正黑體" pitchFamily="34" charset="-120"/>
              <a:ea typeface="微軟正黑體" pitchFamily="34" charset="-120"/>
            </a:endParaRPr>
          </a:p>
        </p:txBody>
      </p:sp>
      <p:sp>
        <p:nvSpPr>
          <p:cNvPr id="23" name="矩形 22"/>
          <p:cNvSpPr/>
          <p:nvPr/>
        </p:nvSpPr>
        <p:spPr>
          <a:xfrm>
            <a:off x="1854497" y="116704"/>
            <a:ext cx="7034298"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(2/2</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a:t>
            </a:r>
          </a:p>
        </p:txBody>
      </p:sp>
      <p:sp>
        <p:nvSpPr>
          <p:cNvPr id="26" name="文字方塊 25"/>
          <p:cNvSpPr txBox="1"/>
          <p:nvPr/>
        </p:nvSpPr>
        <p:spPr>
          <a:xfrm>
            <a:off x="2076285" y="3665646"/>
            <a:ext cx="6120681" cy="707886"/>
          </a:xfrm>
          <a:prstGeom prst="rect">
            <a:avLst/>
          </a:prstGeom>
          <a:solidFill>
            <a:schemeClr val="tx1"/>
          </a:solidFill>
        </p:spPr>
        <p:txBody>
          <a:bodyPr wrap="square" rtlCol="0">
            <a:spAutoFit/>
          </a:bodyPr>
          <a:lstStyle/>
          <a:p>
            <a:pPr algn="ctr"/>
            <a:r>
              <a:rPr lang="en-US" altLang="zh-TW" sz="4000" b="1" dirty="0" smtClean="0">
                <a:solidFill>
                  <a:schemeClr val="bg1"/>
                </a:solidFill>
                <a:latin typeface="微軟正黑體" panose="020B0604030504040204" pitchFamily="34" charset="-120"/>
                <a:ea typeface="微軟正黑體" panose="020B0604030504040204" pitchFamily="34" charset="-120"/>
              </a:rPr>
              <a:t>(</a:t>
            </a:r>
            <a:r>
              <a:rPr lang="zh-TW" altLang="en-US" sz="4000" b="1" dirty="0" smtClean="0">
                <a:solidFill>
                  <a:schemeClr val="bg1"/>
                </a:solidFill>
                <a:latin typeface="微軟正黑體" panose="020B0604030504040204" pitchFamily="34" charset="-120"/>
                <a:ea typeface="微軟正黑體" panose="020B0604030504040204" pitchFamily="34" charset="-120"/>
              </a:rPr>
              <a:t>範例</a:t>
            </a:r>
            <a:r>
              <a:rPr lang="zh-TW" altLang="en-US" sz="4000" b="1" kern="100" dirty="0">
                <a:solidFill>
                  <a:schemeClr val="bg1"/>
                </a:solidFill>
                <a:latin typeface="微軟正黑體" panose="020B0604030504040204" pitchFamily="34" charset="-120"/>
                <a:ea typeface="微軟正黑體" panose="020B0604030504040204" pitchFamily="34" charset="-120"/>
              </a:rPr>
              <a:t>請</a:t>
            </a:r>
            <a:r>
              <a:rPr lang="zh-TW" altLang="en-US" sz="4000" b="1" kern="100" dirty="0" smtClean="0">
                <a:solidFill>
                  <a:schemeClr val="bg1"/>
                </a:solidFill>
                <a:latin typeface="微軟正黑體" panose="020B0604030504040204" pitchFamily="34" charset="-120"/>
                <a:ea typeface="微軟正黑體" panose="020B0604030504040204" pitchFamily="34" charset="-120"/>
              </a:rPr>
              <a:t>參閱剪報</a:t>
            </a:r>
            <a:r>
              <a:rPr lang="en-US" altLang="zh-TW" sz="4000" b="1" kern="100" dirty="0" smtClean="0">
                <a:solidFill>
                  <a:schemeClr val="bg1"/>
                </a:solidFill>
                <a:latin typeface="微軟正黑體" panose="020B0604030504040204" pitchFamily="34" charset="-120"/>
                <a:ea typeface="微軟正黑體" panose="020B0604030504040204" pitchFamily="34" charset="-120"/>
              </a:rPr>
              <a:t>P.38)</a:t>
            </a:r>
            <a:endParaRPr lang="zh-TW" altLang="en-US" sz="4000" b="1" dirty="0" smtClean="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84666"/>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pic>
        <p:nvPicPr>
          <p:cNvPr id="30725" name="Picture 1"/>
          <p:cNvPicPr>
            <a:picLocks noChangeAspect="1" noChangeArrowheads="1"/>
          </p:cNvPicPr>
          <p:nvPr/>
        </p:nvPicPr>
        <p:blipFill>
          <a:blip r:embed="rId3" cstate="print"/>
          <a:srcRect/>
          <a:stretch>
            <a:fillRect/>
          </a:stretch>
        </p:blipFill>
        <p:spPr bwMode="auto">
          <a:xfrm>
            <a:off x="-18870" y="1124745"/>
            <a:ext cx="10226296" cy="5184575"/>
          </a:xfrm>
          <a:prstGeom prst="rect">
            <a:avLst/>
          </a:prstGeom>
          <a:noFill/>
          <a:ln w="9525">
            <a:noFill/>
            <a:miter lim="800000"/>
            <a:headEnd/>
            <a:tailEnd/>
          </a:ln>
        </p:spPr>
      </p:pic>
      <p:sp>
        <p:nvSpPr>
          <p:cNvPr id="6" name="矩形 5"/>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543130" y="908720"/>
            <a:ext cx="1627110" cy="769441"/>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400" b="1" dirty="0" smtClean="0">
                <a:solidFill>
                  <a:schemeClr val="bg1"/>
                </a:solidFill>
                <a:latin typeface="微軟正黑體" panose="020B0604030504040204" pitchFamily="34" charset="-120"/>
                <a:ea typeface="微軟正黑體" panose="020B0604030504040204" pitchFamily="34" charset="-120"/>
              </a:rPr>
              <a:t>範例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2"/>
          <p:cNvSpPr>
            <a:spLocks noGrp="1"/>
          </p:cNvSpPr>
          <p:nvPr>
            <p:ph type="sldNum" sz="quarter" idx="10"/>
          </p:nvPr>
        </p:nvSpPr>
        <p:spPr>
          <a:noFill/>
        </p:spPr>
        <p:txBody>
          <a:bodyPr/>
          <a:lstStyle/>
          <a:p>
            <a:endParaRPr lang="en-US" altLang="zh-TW" dirty="0" smtClean="0"/>
          </a:p>
        </p:txBody>
      </p:sp>
      <p:sp>
        <p:nvSpPr>
          <p:cNvPr id="6" name="文字方塊 5"/>
          <p:cNvSpPr txBox="1"/>
          <p:nvPr/>
        </p:nvSpPr>
        <p:spPr>
          <a:xfrm>
            <a:off x="7615138" y="668015"/>
            <a:ext cx="1627110" cy="769441"/>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400" b="1" dirty="0" smtClean="0">
                <a:solidFill>
                  <a:schemeClr val="bg1"/>
                </a:solidFill>
                <a:latin typeface="微軟正黑體" panose="020B0604030504040204" pitchFamily="34" charset="-120"/>
                <a:ea typeface="微軟正黑體" panose="020B0604030504040204" pitchFamily="34" charset="-120"/>
              </a:rPr>
              <a:t>範例</a:t>
            </a:r>
          </a:p>
        </p:txBody>
      </p:sp>
      <p:sp>
        <p:nvSpPr>
          <p:cNvPr id="8" name="矩形 7"/>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997" y="1557971"/>
            <a:ext cx="931545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214538" y="2824703"/>
            <a:ext cx="5256584" cy="1323439"/>
          </a:xfrm>
          <a:prstGeom prst="rect">
            <a:avLst/>
          </a:prstGeom>
          <a:noFill/>
        </p:spPr>
        <p:txBody>
          <a:bodyPr wrap="square" rtlCol="0">
            <a:spAutoFit/>
          </a:bodyPr>
          <a:lstStyle/>
          <a:p>
            <a:pPr algn="ctr"/>
            <a:r>
              <a:rPr lang="en-US" altLang="zh-TW" sz="8000" b="1" dirty="0" smtClean="0">
                <a:latin typeface="微軟正黑體" panose="020B0604030504040204" pitchFamily="34" charset="-120"/>
                <a:ea typeface="微軟正黑體" panose="020B0604030504040204" pitchFamily="34" charset="-120"/>
              </a:rPr>
              <a:t>Q</a:t>
            </a:r>
            <a:r>
              <a:rPr lang="zh-TW" altLang="en-US" sz="8000" b="1" dirty="0" smtClean="0">
                <a:latin typeface="微軟正黑體" panose="020B0604030504040204" pitchFamily="34" charset="-120"/>
                <a:ea typeface="微軟正黑體" panose="020B0604030504040204" pitchFamily="34" charset="-120"/>
              </a:rPr>
              <a:t>＆</a:t>
            </a:r>
            <a:r>
              <a:rPr lang="en-US" altLang="zh-TW" sz="8000" b="1" dirty="0" smtClean="0">
                <a:latin typeface="微軟正黑體" panose="020B0604030504040204" pitchFamily="34" charset="-120"/>
                <a:ea typeface="微軟正黑體" panose="020B0604030504040204" pitchFamily="34" charset="-120"/>
              </a:rPr>
              <a:t>A</a:t>
            </a:r>
            <a:endParaRPr lang="zh-TW" altLang="en-US" sz="8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756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340768"/>
            <a:ext cx="7344815" cy="4721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lvl="0" indent="0" algn="just">
              <a:spcAft>
                <a:spcPts val="0"/>
              </a:spcAft>
              <a:buNone/>
            </a:pPr>
            <a:r>
              <a:rPr lang="zh-TW" altLang="en-US" spc="600" dirty="0" smtClean="0">
                <a:solidFill>
                  <a:schemeClr val="tx1"/>
                </a:solidFill>
                <a:latin typeface="微軟正黑體" panose="020B0604030504040204" pitchFamily="34" charset="-120"/>
                <a:ea typeface="微軟正黑體" panose="020B0604030504040204" pitchFamily="34" charset="-120"/>
              </a:rPr>
              <a:t>一、簽約流程</a:t>
            </a:r>
            <a:endParaRPr lang="en-US" altLang="zh-TW" spc="600" dirty="0" smtClean="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smtClean="0">
                <a:solidFill>
                  <a:schemeClr val="tx1"/>
                </a:solidFill>
                <a:latin typeface="微軟正黑體" panose="020B0604030504040204" pitchFamily="34" charset="-120"/>
                <a:ea typeface="微軟正黑體" panose="020B0604030504040204" pitchFamily="34" charset="-120"/>
              </a:rPr>
              <a:t>二、簽約要點</a:t>
            </a:r>
            <a:endParaRPr lang="en-US" altLang="zh-TW" spc="600" dirty="0" smtClean="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三</a:t>
            </a:r>
            <a:r>
              <a:rPr lang="zh-TW" altLang="en-US" spc="600" dirty="0" smtClean="0">
                <a:solidFill>
                  <a:schemeClr val="tx1"/>
                </a:solidFill>
                <a:latin typeface="微軟正黑體" panose="020B0604030504040204" pitchFamily="34" charset="-120"/>
                <a:ea typeface="微軟正黑體" panose="020B0604030504040204" pitchFamily="34" charset="-120"/>
              </a:rPr>
              <a:t>、</a:t>
            </a:r>
            <a:r>
              <a:rPr lang="zh-TW" altLang="en-US" spc="600" dirty="0">
                <a:solidFill>
                  <a:schemeClr val="tx1"/>
                </a:solidFill>
                <a:latin typeface="微軟正黑體" panose="020B0604030504040204" pitchFamily="34" charset="-120"/>
                <a:ea typeface="微軟正黑體" panose="020B0604030504040204" pitchFamily="34" charset="-120"/>
              </a:rPr>
              <a:t>簽約必備</a:t>
            </a:r>
            <a:r>
              <a:rPr lang="zh-TW" altLang="en-US" spc="600" dirty="0" smtClean="0">
                <a:solidFill>
                  <a:schemeClr val="tx1"/>
                </a:solidFill>
                <a:latin typeface="微軟正黑體" panose="020B0604030504040204" pitchFamily="34" charset="-120"/>
                <a:ea typeface="微軟正黑體" panose="020B0604030504040204" pitchFamily="34" charset="-120"/>
              </a:rPr>
              <a:t>文件</a:t>
            </a:r>
            <a:endParaRPr lang="en-US" altLang="zh-TW" spc="600" dirty="0" smtClean="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四</a:t>
            </a:r>
            <a:r>
              <a:rPr lang="zh-TW" altLang="en-US" spc="600" dirty="0" smtClean="0">
                <a:solidFill>
                  <a:schemeClr val="tx1"/>
                </a:solidFill>
                <a:latin typeface="微軟正黑體" panose="020B0604030504040204" pitchFamily="34" charset="-120"/>
                <a:ea typeface="微軟正黑體" panose="020B0604030504040204" pitchFamily="34" charset="-120"/>
              </a:rPr>
              <a:t>、</a:t>
            </a:r>
            <a:r>
              <a:rPr lang="zh-TW" altLang="en-US" spc="600" dirty="0">
                <a:solidFill>
                  <a:schemeClr val="tx1"/>
                </a:solidFill>
                <a:latin typeface="微軟正黑體" panose="020B0604030504040204" pitchFamily="34" charset="-120"/>
                <a:ea typeface="微軟正黑體" panose="020B0604030504040204" pitchFamily="34" charset="-120"/>
              </a:rPr>
              <a:t>委辦契約</a:t>
            </a:r>
            <a:r>
              <a:rPr lang="zh-TW" altLang="en-US" spc="600" dirty="0" smtClean="0">
                <a:solidFill>
                  <a:schemeClr val="tx1"/>
                </a:solidFill>
                <a:latin typeface="微軟正黑體" panose="020B0604030504040204" pitchFamily="34" charset="-120"/>
                <a:ea typeface="微軟正黑體" panose="020B0604030504040204" pitchFamily="34" charset="-120"/>
              </a:rPr>
              <a:t>書</a:t>
            </a:r>
            <a:endParaRPr lang="en-US" altLang="zh-TW" spc="600" dirty="0" smtClean="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五、膠裝方式 </a:t>
            </a:r>
            <a:endParaRPr lang="en-US" altLang="zh-TW" spc="600" dirty="0" smtClean="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六、用印方式</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七、檢附文件</a:t>
            </a:r>
            <a:endParaRPr lang="zh-TW" altLang="en-US" dirty="0"/>
          </a:p>
          <a:p>
            <a:pPr marL="0" lvl="0" indent="0" algn="just">
              <a:spcAft>
                <a:spcPts val="0"/>
              </a:spcAft>
              <a:buNone/>
            </a:pPr>
            <a:r>
              <a:rPr lang="zh-TW" altLang="en-US" spc="600" dirty="0" smtClean="0">
                <a:solidFill>
                  <a:schemeClr val="tx1"/>
                </a:solidFill>
                <a:latin typeface="微軟正黑體" panose="020B0604030504040204" pitchFamily="34" charset="-120"/>
                <a:ea typeface="微軟正黑體" panose="020B0604030504040204" pitchFamily="34" charset="-120"/>
              </a:rPr>
              <a:t>八、</a:t>
            </a:r>
            <a:r>
              <a:rPr lang="zh-TW" altLang="en-US" spc="600" dirty="0">
                <a:solidFill>
                  <a:schemeClr val="tx1"/>
                </a:solidFill>
                <a:latin typeface="微軟正黑體" panose="020B0604030504040204" pitchFamily="34" charset="-120"/>
                <a:ea typeface="微軟正黑體" panose="020B0604030504040204" pitchFamily="34" charset="-120"/>
              </a:rPr>
              <a:t>經費編列</a:t>
            </a:r>
            <a:r>
              <a:rPr lang="zh-TW" altLang="en-US" spc="600" dirty="0" smtClean="0">
                <a:solidFill>
                  <a:schemeClr val="tx1"/>
                </a:solidFill>
                <a:latin typeface="微軟正黑體" panose="020B0604030504040204" pitchFamily="34" charset="-120"/>
                <a:ea typeface="微軟正黑體" panose="020B0604030504040204" pitchFamily="34" charset="-120"/>
              </a:rPr>
              <a:t>原則</a:t>
            </a:r>
            <a:endParaRPr lang="zh-TW" altLang="en-US" dirty="0"/>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smtClean="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41761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a:xfrm>
            <a:off x="722035" y="2146300"/>
            <a:ext cx="8699297" cy="2044700"/>
          </a:xfrm>
        </p:spPr>
        <p:txBody>
          <a:bodyPr/>
          <a:lstStyle/>
          <a:p>
            <a:pPr>
              <a:defRPr/>
            </a:pPr>
            <a:r>
              <a:rPr lang="zh-TW" altLang="en-US" sz="3000" b="1" dirty="0">
                <a:solidFill>
                  <a:schemeClr val="accent2"/>
                </a:solidFill>
                <a:latin typeface="+mj-ea"/>
              </a:rPr>
              <a:t>智慧機上盒</a:t>
            </a:r>
            <a:r>
              <a:rPr lang="en-US" altLang="zh-TW" sz="3000" b="1" dirty="0">
                <a:solidFill>
                  <a:schemeClr val="accent2"/>
                </a:solidFill>
                <a:latin typeface="+mj-ea"/>
              </a:rPr>
              <a:t>(Smart Machine Box)</a:t>
            </a:r>
            <a:r>
              <a:rPr lang="zh-TW" altLang="en-US" sz="3000" b="1" dirty="0">
                <a:solidFill>
                  <a:schemeClr val="accent2"/>
                </a:solidFill>
                <a:latin typeface="+mj-ea"/>
              </a:rPr>
              <a:t>輔導</a:t>
            </a:r>
            <a:r>
              <a:rPr lang="zh-TW" altLang="en-US" sz="3000" b="1" dirty="0" smtClean="0">
                <a:solidFill>
                  <a:schemeClr val="accent2"/>
                </a:solidFill>
                <a:latin typeface="+mj-ea"/>
              </a:rPr>
              <a:t>計畫</a:t>
            </a:r>
            <a:r>
              <a:rPr lang="en-US" altLang="zh-TW" sz="3600" b="1" dirty="0" smtClean="0">
                <a:solidFill>
                  <a:schemeClr val="accent2"/>
                </a:solidFill>
                <a:latin typeface="+mj-ea"/>
              </a:rPr>
              <a:t/>
            </a:r>
            <a:br>
              <a:rPr lang="en-US" altLang="zh-TW" sz="3600" b="1" dirty="0" smtClean="0">
                <a:solidFill>
                  <a:schemeClr val="accent2"/>
                </a:solidFill>
                <a:latin typeface="+mj-ea"/>
              </a:rPr>
            </a:br>
            <a:r>
              <a:rPr lang="en-US" altLang="zh-TW" sz="3600" b="1" dirty="0" smtClean="0">
                <a:solidFill>
                  <a:schemeClr val="accent2"/>
                </a:solidFill>
                <a:latin typeface="+mj-ea"/>
              </a:rPr>
              <a:t/>
            </a:r>
            <a:br>
              <a:rPr lang="en-US" altLang="zh-TW" sz="3600" b="1" dirty="0" smtClean="0">
                <a:solidFill>
                  <a:schemeClr val="accent2"/>
                </a:solidFill>
                <a:latin typeface="+mj-ea"/>
              </a:rPr>
            </a:br>
            <a:r>
              <a:rPr lang="zh-TW" altLang="zh-TW" sz="3600" b="1" dirty="0" smtClean="0">
                <a:solidFill>
                  <a:schemeClr val="accent2"/>
                </a:solidFill>
                <a:latin typeface="+mj-ea"/>
              </a:rPr>
              <a:t>會計</a:t>
            </a:r>
            <a:r>
              <a:rPr lang="zh-TW" altLang="zh-TW" sz="3600" b="1" dirty="0">
                <a:solidFill>
                  <a:schemeClr val="accent2"/>
                </a:solidFill>
                <a:latin typeface="+mj-ea"/>
              </a:rPr>
              <a:t>作業</a:t>
            </a:r>
            <a:r>
              <a:rPr lang="zh-TW" altLang="en-US" sz="3600" b="1" dirty="0">
                <a:solidFill>
                  <a:schemeClr val="accent2"/>
                </a:solidFill>
                <a:latin typeface="+mj-ea"/>
              </a:rPr>
              <a:t>說明</a:t>
            </a:r>
          </a:p>
        </p:txBody>
      </p:sp>
      <p:sp>
        <p:nvSpPr>
          <p:cNvPr id="3075" name="副標題 2"/>
          <p:cNvSpPr>
            <a:spLocks noGrp="1"/>
          </p:cNvSpPr>
          <p:nvPr>
            <p:ph type="subTitle" idx="1"/>
          </p:nvPr>
        </p:nvSpPr>
        <p:spPr>
          <a:xfrm>
            <a:off x="1738814" y="4933950"/>
            <a:ext cx="7031990" cy="1257300"/>
          </a:xfrm>
        </p:spPr>
        <p:txBody>
          <a:bodyPr/>
          <a:lstStyle/>
          <a:p>
            <a:pPr algn="r">
              <a:defRPr/>
            </a:pPr>
            <a:r>
              <a:rPr lang="zh-TW" altLang="en-US" sz="1600" b="1" dirty="0" smtClean="0">
                <a:solidFill>
                  <a:schemeClr val="accent2"/>
                </a:solidFill>
                <a:latin typeface="+mj-ea"/>
                <a:ea typeface="+mj-ea"/>
                <a:cs typeface="+mj-cs"/>
              </a:rPr>
              <a:t>報告人：何秀祺</a:t>
            </a:r>
            <a:endParaRPr lang="zh-TW" altLang="en-US" sz="1600" b="1" dirty="0">
              <a:solidFill>
                <a:schemeClr val="accent2"/>
              </a:solidFill>
              <a:latin typeface="+mj-ea"/>
              <a:ea typeface="+mj-ea"/>
              <a:cs typeface="+mj-cs"/>
            </a:endParaRPr>
          </a:p>
          <a:p>
            <a:pPr algn="r">
              <a:defRPr/>
            </a:pPr>
            <a:r>
              <a:rPr lang="zh-TW" altLang="en-US" sz="1600" b="1" dirty="0">
                <a:solidFill>
                  <a:schemeClr val="accent2"/>
                </a:solidFill>
                <a:latin typeface="+mj-ea"/>
                <a:ea typeface="+mj-ea"/>
                <a:cs typeface="+mj-cs"/>
              </a:rPr>
              <a:t>日期：</a:t>
            </a:r>
            <a:r>
              <a:rPr lang="en-US" altLang="zh-TW" sz="1600" b="1" dirty="0" smtClean="0">
                <a:solidFill>
                  <a:schemeClr val="accent2"/>
                </a:solidFill>
                <a:latin typeface="+mj-ea"/>
                <a:ea typeface="+mj-ea"/>
                <a:cs typeface="+mj-cs"/>
              </a:rPr>
              <a:t>109.03.19</a:t>
            </a:r>
            <a:endParaRPr lang="en-US" altLang="zh-TW" sz="1600" b="1" dirty="0">
              <a:solidFill>
                <a:schemeClr val="accent2"/>
              </a:solidFill>
              <a:latin typeface="+mj-ea"/>
              <a:ea typeface="+mj-ea"/>
              <a:cs typeface="+mj-cs"/>
            </a:endParaRPr>
          </a:p>
        </p:txBody>
      </p:sp>
    </p:spTree>
    <p:extLst>
      <p:ext uri="{BB962C8B-B14F-4D97-AF65-F5344CB8AC3E}">
        <p14:creationId xmlns:p14="http://schemas.microsoft.com/office/powerpoint/2010/main" val="338728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86346" y="-34889"/>
            <a:ext cx="9208558" cy="1182687"/>
          </a:xfrm>
        </p:spPr>
        <p:txBody>
          <a:bodyPr/>
          <a:lstStyle/>
          <a:p>
            <a:r>
              <a:rPr lang="zh-TW" altLang="en-US" sz="4000" b="1" dirty="0" smtClean="0">
                <a:solidFill>
                  <a:schemeClr val="accent2"/>
                </a:solidFill>
              </a:rPr>
              <a:t>大綱</a:t>
            </a:r>
          </a:p>
        </p:txBody>
      </p:sp>
      <p:sp>
        <p:nvSpPr>
          <p:cNvPr id="6147" name="內容版面配置區 2"/>
          <p:cNvSpPr>
            <a:spLocks noGrp="1"/>
          </p:cNvSpPr>
          <p:nvPr>
            <p:ph idx="1"/>
          </p:nvPr>
        </p:nvSpPr>
        <p:spPr>
          <a:xfrm>
            <a:off x="1039451" y="1525588"/>
            <a:ext cx="8629535" cy="4152900"/>
          </a:xfrm>
        </p:spPr>
        <p:txBody>
          <a:bodyPr/>
          <a:lstStyle/>
          <a:p>
            <a:pPr marL="0" indent="0">
              <a:buFontTx/>
              <a:buNone/>
            </a:pPr>
            <a:r>
              <a:rPr lang="zh-TW" altLang="en-US" b="1" smtClean="0">
                <a:solidFill>
                  <a:schemeClr val="accent2"/>
                </a:solidFill>
              </a:rPr>
              <a:t>壹、</a:t>
            </a:r>
            <a:r>
              <a:rPr lang="zh-TW" altLang="en-US" b="1" smtClean="0">
                <a:solidFill>
                  <a:schemeClr val="accent2"/>
                </a:solidFill>
                <a:latin typeface="標楷體" pitchFamily="65" charset="-120"/>
              </a:rPr>
              <a:t>計畫預算編列規定說明</a:t>
            </a:r>
            <a:endParaRPr lang="en-US" altLang="zh-TW" b="1" smtClean="0">
              <a:solidFill>
                <a:schemeClr val="accent2"/>
              </a:solidFill>
              <a:latin typeface="標楷體" pitchFamily="65" charset="-120"/>
            </a:endParaRPr>
          </a:p>
          <a:p>
            <a:pPr marL="0" indent="0">
              <a:buFontTx/>
              <a:buNone/>
            </a:pPr>
            <a:endParaRPr lang="en-US" altLang="zh-TW" b="1" smtClean="0">
              <a:solidFill>
                <a:schemeClr val="accent2"/>
              </a:solidFill>
              <a:latin typeface="標楷體" pitchFamily="65" charset="-120"/>
            </a:endParaRPr>
          </a:p>
          <a:p>
            <a:pPr marL="0" indent="0">
              <a:buFontTx/>
              <a:buNone/>
            </a:pPr>
            <a:r>
              <a:rPr lang="zh-TW" altLang="en-US" b="1" smtClean="0">
                <a:solidFill>
                  <a:schemeClr val="accent2"/>
                </a:solidFill>
              </a:rPr>
              <a:t>貳、計畫會計作業說明</a:t>
            </a:r>
            <a:endParaRPr lang="en-US" altLang="zh-TW" b="1" smtClean="0">
              <a:solidFill>
                <a:schemeClr val="accent2"/>
              </a:solidFill>
            </a:endParaRPr>
          </a:p>
          <a:p>
            <a:pPr marL="0" indent="0">
              <a:buFontTx/>
              <a:buNone/>
            </a:pPr>
            <a:endParaRPr lang="en-US" altLang="zh-TW" b="1" smtClean="0">
              <a:solidFill>
                <a:schemeClr val="accent2"/>
              </a:solidFill>
            </a:endParaRPr>
          </a:p>
          <a:p>
            <a:pPr marL="0" indent="0">
              <a:buFontTx/>
              <a:buNone/>
            </a:pPr>
            <a:r>
              <a:rPr lang="zh-TW" altLang="en-US" b="1" smtClean="0">
                <a:solidFill>
                  <a:schemeClr val="accent2"/>
                </a:solidFill>
              </a:rPr>
              <a:t>參、會計報表編列及範例</a:t>
            </a:r>
            <a:endParaRPr lang="en-US" altLang="zh-TW" b="1" smtClean="0">
              <a:solidFill>
                <a:schemeClr val="accent2"/>
              </a:solidFill>
            </a:endParaRPr>
          </a:p>
          <a:p>
            <a:pPr marL="0" indent="0">
              <a:buFontTx/>
              <a:buNone/>
            </a:pPr>
            <a:endParaRPr lang="en-US" altLang="zh-TW" b="1" smtClean="0">
              <a:solidFill>
                <a:schemeClr val="accent2"/>
              </a:solidFill>
            </a:endParaRPr>
          </a:p>
          <a:p>
            <a:pPr marL="0" indent="0">
              <a:buFontTx/>
              <a:buNone/>
            </a:pPr>
            <a:endParaRPr lang="zh-TW" altLang="en-US" b="1" smtClean="0"/>
          </a:p>
          <a:p>
            <a:pPr marL="0" indent="0">
              <a:buFontTx/>
              <a:buNone/>
            </a:pPr>
            <a:endParaRPr lang="zh-TW" altLang="en-US" b="1" smtClean="0">
              <a:latin typeface="標楷體" pitchFamily="65" charset="-120"/>
            </a:endParaRPr>
          </a:p>
          <a:p>
            <a:pPr marL="0" indent="0">
              <a:buFontTx/>
              <a:buNone/>
            </a:pPr>
            <a:endParaRPr lang="zh-TW" altLang="en-US" smtClean="0"/>
          </a:p>
        </p:txBody>
      </p:sp>
      <p:sp>
        <p:nvSpPr>
          <p:cNvPr id="9" name="日期版面配置區 8"/>
          <p:cNvSpPr>
            <a:spLocks noGrp="1"/>
          </p:cNvSpPr>
          <p:nvPr>
            <p:ph type="dt" sz="quarter" idx="4294967295"/>
          </p:nvPr>
        </p:nvSpPr>
        <p:spPr>
          <a:xfrm>
            <a:off x="198314" y="6525344"/>
            <a:ext cx="1988211" cy="236537"/>
          </a:xfrm>
          <a:prstGeom prst="rect">
            <a:avLst/>
          </a:prstGeom>
        </p:spPr>
        <p:txBody>
          <a:bodyPr/>
          <a:lstStyle/>
          <a:p>
            <a:pPr>
              <a:defRPr/>
            </a:pPr>
            <a:fld id="{71588DA1-9AE4-4B3F-8FCC-9430D8C6DDEE}" type="datetime1">
              <a:rPr lang="zh-TW" altLang="en-US"/>
              <a:pPr>
                <a:defRPr/>
              </a:pPr>
              <a:t>2021/1/11</a:t>
            </a:fld>
            <a:endParaRPr lang="en-US" altLang="zh-TW" dirty="0"/>
          </a:p>
        </p:txBody>
      </p:sp>
    </p:spTree>
    <p:extLst>
      <p:ext uri="{BB962C8B-B14F-4D97-AF65-F5344CB8AC3E}">
        <p14:creationId xmlns:p14="http://schemas.microsoft.com/office/powerpoint/2010/main" val="133170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46386" y="0"/>
            <a:ext cx="8713250" cy="1143000"/>
          </a:xfrm>
        </p:spPr>
        <p:txBody>
          <a:bodyPr/>
          <a:lstStyle/>
          <a:p>
            <a:pPr eaLnBrk="1" hangingPunct="1"/>
            <a:r>
              <a:rPr lang="zh-TW" altLang="en-US" sz="2800" b="1" dirty="0" smtClean="0">
                <a:solidFill>
                  <a:schemeClr val="accent2"/>
                </a:solidFill>
              </a:rPr>
              <a:t>一、工業局政府專案計畫服務費用</a:t>
            </a:r>
          </a:p>
        </p:txBody>
      </p:sp>
      <p:graphicFrame>
        <p:nvGraphicFramePr>
          <p:cNvPr id="9248" name="Group 32"/>
          <p:cNvGraphicFramePr>
            <a:graphicFrameLocks noGrp="1"/>
          </p:cNvGraphicFramePr>
          <p:nvPr>
            <p:ph idx="1"/>
          </p:nvPr>
        </p:nvGraphicFramePr>
        <p:xfrm>
          <a:off x="908649" y="1484313"/>
          <a:ext cx="8228404" cy="3097212"/>
        </p:xfrm>
        <a:graphic>
          <a:graphicData uri="http://schemas.openxmlformats.org/drawingml/2006/table">
            <a:tbl>
              <a:tblPr/>
              <a:tblGrid>
                <a:gridCol w="1351634"/>
                <a:gridCol w="1806831"/>
                <a:gridCol w="2694550"/>
                <a:gridCol w="2375389"/>
              </a:tblGrid>
              <a:tr h="109378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經費來源</a:t>
                      </a:r>
                    </a:p>
                  </a:txBody>
                  <a:tcPr marL="100457" marR="1004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計費模式</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法源依據</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採用原則</a:t>
                      </a:r>
                    </a:p>
                  </a:txBody>
                  <a:tcPr marL="100457" marR="1004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3424">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smtClean="0">
                          <a:ln>
                            <a:noFill/>
                          </a:ln>
                          <a:solidFill>
                            <a:schemeClr val="accent2"/>
                          </a:solidFill>
                          <a:effectLst/>
                          <a:latin typeface="微軟正黑體" pitchFamily="34" charset="-120"/>
                          <a:ea typeface="微軟正黑體" pitchFamily="34" charset="-120"/>
                        </a:rPr>
                        <a:t>工業局</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accent2"/>
                          </a:solidFill>
                          <a:effectLst/>
                          <a:latin typeface="微軟正黑體" pitchFamily="34" charset="-120"/>
                          <a:ea typeface="微軟正黑體" pitchFamily="34" charset="-120"/>
                        </a:rPr>
                        <a:t>(</a:t>
                      </a:r>
                      <a:r>
                        <a:rPr kumimoji="1" lang="zh-TW" altLang="en-US" sz="1800" b="1" i="0" u="none" strike="noStrike" cap="none" normalizeH="0" baseline="0" smtClean="0">
                          <a:ln>
                            <a:noFill/>
                          </a:ln>
                          <a:solidFill>
                            <a:schemeClr val="accent2"/>
                          </a:solidFill>
                          <a:effectLst/>
                          <a:latin typeface="微軟正黑體" pitchFamily="34" charset="-120"/>
                          <a:ea typeface="微軟正黑體" pitchFamily="34" charset="-120"/>
                        </a:rPr>
                        <a:t>推廣計畫</a:t>
                      </a:r>
                      <a:r>
                        <a:rPr kumimoji="1" lang="en-US" altLang="zh-TW" sz="1800" b="1" i="0" u="none" strike="noStrike" cap="none" normalizeH="0" baseline="0" dirty="0" smtClean="0">
                          <a:ln>
                            <a:noFill/>
                          </a:ln>
                          <a:solidFill>
                            <a:schemeClr val="accent2"/>
                          </a:solidFill>
                          <a:effectLst/>
                          <a:latin typeface="微軟正黑體" pitchFamily="34" charset="-120"/>
                          <a:ea typeface="微軟正黑體" pitchFamily="34" charset="-120"/>
                        </a:rPr>
                        <a:t>)</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zh-TW" sz="1800" b="1" i="0" u="none" strike="noStrike" cap="none" normalizeH="0" baseline="0" dirty="0" smtClean="0">
                        <a:ln>
                          <a:noFill/>
                        </a:ln>
                        <a:solidFill>
                          <a:schemeClr val="accent2"/>
                        </a:solidFill>
                        <a:effectLst/>
                        <a:latin typeface="微軟正黑體" pitchFamily="34" charset="-120"/>
                        <a:ea typeface="微軟正黑體" pitchFamily="34" charset="-120"/>
                      </a:endParaRPr>
                    </a:p>
                  </a:txBody>
                  <a:tcPr marL="100457" marR="1004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服務成本加</a:t>
                      </a:r>
                      <a:endParaRPr kumimoji="1" lang="en-US" altLang="zh-TW" sz="1800" b="1" i="0" u="none" strike="noStrike" cap="none" normalizeH="0" baseline="0" dirty="0" smtClean="0">
                        <a:ln>
                          <a:noFill/>
                        </a:ln>
                        <a:solidFill>
                          <a:schemeClr val="accent2"/>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公費法</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92075" indent="-92075"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accent2"/>
                          </a:solidFill>
                          <a:effectLst/>
                          <a:latin typeface="微軟正黑體" pitchFamily="34" charset="-120"/>
                          <a:ea typeface="微軟正黑體" pitchFamily="34" charset="-120"/>
                        </a:rPr>
                        <a:t>1.</a:t>
                      </a: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政府採購法</a:t>
                      </a:r>
                    </a:p>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accent2"/>
                          </a:solidFill>
                          <a:effectLst/>
                          <a:latin typeface="微軟正黑體" pitchFamily="34" charset="-120"/>
                          <a:ea typeface="微軟正黑體" pitchFamily="34" charset="-120"/>
                        </a:rPr>
                        <a:t>2.</a:t>
                      </a: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機關委託專業服務廠商評選及計費辦法</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accent2"/>
                          </a:solidFill>
                          <a:effectLst/>
                          <a:latin typeface="微軟正黑體" pitchFamily="34" charset="-120"/>
                          <a:ea typeface="微軟正黑體" pitchFamily="34" charset="-120"/>
                        </a:rPr>
                        <a:t>適用於計畫性質複雜，服務費用不易確實預估或履約成果不確定之服務案件。</a:t>
                      </a:r>
                    </a:p>
                  </a:txBody>
                  <a:tcPr marL="100457" marR="1004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4797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idx="4294967295"/>
          </p:nvPr>
        </p:nvSpPr>
        <p:spPr>
          <a:xfrm>
            <a:off x="495309" y="0"/>
            <a:ext cx="8919047" cy="935038"/>
          </a:xfrm>
        </p:spPr>
        <p:txBody>
          <a:bodyPr/>
          <a:lstStyle/>
          <a:p>
            <a:pPr eaLnBrk="1" hangingPunct="1"/>
            <a:r>
              <a:rPr lang="zh-TW" altLang="en-US" sz="3600" b="1" smtClean="0">
                <a:solidFill>
                  <a:schemeClr val="accent2"/>
                </a:solidFill>
              </a:rPr>
              <a:t>壹、計畫預算編列規定說明</a:t>
            </a:r>
            <a:endParaRPr lang="zh-TW" altLang="en-US" sz="3600" smtClean="0"/>
          </a:p>
        </p:txBody>
      </p:sp>
      <p:sp>
        <p:nvSpPr>
          <p:cNvPr id="8" name="圓角矩形圖說文字 7"/>
          <p:cNvSpPr/>
          <p:nvPr/>
        </p:nvSpPr>
        <p:spPr>
          <a:xfrm>
            <a:off x="7786289" y="177801"/>
            <a:ext cx="1846943" cy="669925"/>
          </a:xfrm>
          <a:prstGeom prst="wedgeRoundRectCallout">
            <a:avLst>
              <a:gd name="adj1" fmla="val -128730"/>
              <a:gd name="adj2" fmla="val 73195"/>
              <a:gd name="adj3" fmla="val 16667"/>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zh-TW" altLang="en-US" sz="1400" b="1" dirty="0">
                <a:solidFill>
                  <a:schemeClr val="tx1"/>
                </a:solidFill>
                <a:latin typeface="標楷體" pitchFamily="65" charset="-120"/>
                <a:ea typeface="標楷體" pitchFamily="65" charset="-120"/>
              </a:rPr>
              <a:t>附件</a:t>
            </a:r>
            <a:r>
              <a:rPr lang="en-US" altLang="zh-TW" sz="1400" b="1" dirty="0">
                <a:solidFill>
                  <a:schemeClr val="tx1"/>
                </a:solidFill>
                <a:latin typeface="標楷體" pitchFamily="65" charset="-120"/>
                <a:ea typeface="標楷體" pitchFamily="65" charset="-120"/>
              </a:rPr>
              <a:t>2</a:t>
            </a:r>
            <a:r>
              <a:rPr lang="zh-TW" altLang="en-US" sz="1400" b="1" dirty="0">
                <a:solidFill>
                  <a:schemeClr val="tx1"/>
                </a:solidFill>
                <a:latin typeface="標楷體" pitchFamily="65" charset="-120"/>
                <a:ea typeface="標楷體" pitchFamily="65" charset="-120"/>
              </a:rPr>
              <a:t> 計畫書格式</a:t>
            </a:r>
            <a:endParaRPr lang="en-US" altLang="zh-TW" sz="1400" b="1" dirty="0">
              <a:solidFill>
                <a:schemeClr val="tx1"/>
              </a:solidFill>
              <a:latin typeface="標楷體" pitchFamily="65" charset="-120"/>
              <a:ea typeface="標楷體" pitchFamily="65" charset="-120"/>
            </a:endParaRPr>
          </a:p>
          <a:p>
            <a:pPr>
              <a:spcBef>
                <a:spcPts val="600"/>
              </a:spcBef>
              <a:defRPr/>
            </a:pPr>
            <a:r>
              <a:rPr lang="zh-TW" altLang="en-US" sz="1400" b="1" dirty="0">
                <a:solidFill>
                  <a:schemeClr val="tx1"/>
                </a:solidFill>
                <a:latin typeface="標楷體" pitchFamily="65" charset="-120"/>
                <a:ea typeface="標楷體" pitchFamily="65" charset="-120"/>
              </a:rPr>
              <a:t>第</a:t>
            </a:r>
            <a:r>
              <a:rPr lang="en-US" altLang="zh-TW" sz="1400" b="1" dirty="0">
                <a:solidFill>
                  <a:schemeClr val="tx1"/>
                </a:solidFill>
                <a:latin typeface="標楷體" pitchFamily="65" charset="-120"/>
                <a:ea typeface="標楷體" pitchFamily="65" charset="-120"/>
              </a:rPr>
              <a:t>17</a:t>
            </a:r>
            <a:r>
              <a:rPr lang="zh-TW" altLang="en-US" sz="1400" b="1" dirty="0">
                <a:solidFill>
                  <a:schemeClr val="tx1"/>
                </a:solidFill>
                <a:latin typeface="標楷體" pitchFamily="65" charset="-120"/>
                <a:ea typeface="標楷體" pitchFamily="65" charset="-120"/>
              </a:rPr>
              <a:t>頁</a:t>
            </a:r>
          </a:p>
        </p:txBody>
      </p:sp>
      <p:pic>
        <p:nvPicPr>
          <p:cNvPr id="81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849" y="3929064"/>
            <a:ext cx="351948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920" y="4614864"/>
            <a:ext cx="351948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p:cNvPicPr>
            <a:picLocks noChangeAspect="1" noChangeArrowheads="1"/>
          </p:cNvPicPr>
          <p:nvPr/>
        </p:nvPicPr>
        <p:blipFill>
          <a:blip r:embed="rId4">
            <a:extLst>
              <a:ext uri="{28A0092B-C50C-407E-A947-70E740481C1C}">
                <a14:useLocalDpi xmlns:a14="http://schemas.microsoft.com/office/drawing/2010/main" val="0"/>
              </a:ext>
            </a:extLst>
          </a:blip>
          <a:srcRect t="948"/>
          <a:stretch>
            <a:fillRect/>
          </a:stretch>
        </p:blipFill>
        <p:spPr bwMode="auto">
          <a:xfrm>
            <a:off x="177893" y="771526"/>
            <a:ext cx="6257634"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7848" y="1079501"/>
            <a:ext cx="350204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6456" y="5305426"/>
            <a:ext cx="358924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74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標題 1"/>
          <p:cNvSpPr>
            <a:spLocks noGrp="1"/>
          </p:cNvSpPr>
          <p:nvPr>
            <p:ph type="title"/>
          </p:nvPr>
        </p:nvSpPr>
        <p:spPr/>
        <p:txBody>
          <a:bodyPr/>
          <a:lstStyle/>
          <a:p>
            <a:pPr eaLnBrk="1" hangingPunct="1"/>
            <a:r>
              <a:rPr lang="zh-TW" altLang="en-US" sz="2800" b="1" smtClean="0">
                <a:solidFill>
                  <a:schemeClr val="accent2"/>
                </a:solidFill>
              </a:rPr>
              <a:t>二、服務成本加公費法</a:t>
            </a:r>
          </a:p>
        </p:txBody>
      </p:sp>
      <p:graphicFrame>
        <p:nvGraphicFramePr>
          <p:cNvPr id="10266" name="Group 26"/>
          <p:cNvGraphicFramePr>
            <a:graphicFrameLocks noGrp="1"/>
          </p:cNvGraphicFramePr>
          <p:nvPr/>
        </p:nvGraphicFramePr>
        <p:xfrm>
          <a:off x="685410" y="949326"/>
          <a:ext cx="8711505" cy="5427665"/>
        </p:xfrm>
        <a:graphic>
          <a:graphicData uri="http://schemas.openxmlformats.org/drawingml/2006/table">
            <a:tbl>
              <a:tblPr/>
              <a:tblGrid>
                <a:gridCol w="2661413"/>
                <a:gridCol w="6050092"/>
              </a:tblGrid>
              <a:tr h="360363">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200" b="1" i="0" u="sng"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會計科目名稱</a:t>
                      </a:r>
                      <a:endParaRPr kumimoji="0" lang="zh-TW" altLang="en-US" sz="1200" b="0"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200" b="1" i="0" u="sng"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內　涵　說　明</a:t>
                      </a:r>
                      <a:endParaRPr kumimoji="0" lang="zh-TW" altLang="en-US" sz="1200" b="0"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r>
              <a:tr h="328613">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smtClean="0">
                          <a:ln>
                            <a:noFill/>
                          </a:ln>
                          <a:solidFill>
                            <a:schemeClr val="accent2"/>
                          </a:solidFill>
                          <a:effectLst/>
                          <a:latin typeface="新細明體" pitchFamily="18" charset="-120"/>
                          <a:ea typeface="新細明體" pitchFamily="18" charset="-120"/>
                          <a:cs typeface="Times New Roman" pitchFamily="18" charset="0"/>
                        </a:rPr>
                        <a:t>一、直接費用</a:t>
                      </a:r>
                      <a:endParaRPr kumimoji="0" lang="zh-TW" altLang="en-US" sz="1200" b="0" i="0" u="none" strike="noStrike" cap="none" normalizeH="0" baseline="0" smtClean="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zh-TW" sz="1200" b="0"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r>
              <a:tr h="327025">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一</a:t>
                      </a: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直接薪資</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r>
              <a:tr h="352425">
                <a:tc>
                  <a:txBody>
                    <a:bodyPr/>
                    <a:lstStyle>
                      <a:lvl1pPr marL="4572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smtClean="0">
                          <a:ln>
                            <a:noFill/>
                          </a:ln>
                          <a:solidFill>
                            <a:schemeClr val="accent2"/>
                          </a:solidFill>
                          <a:effectLst/>
                          <a:latin typeface="新細明體" pitchFamily="18" charset="-120"/>
                          <a:ea typeface="新細明體" pitchFamily="18" charset="-120"/>
                          <a:cs typeface="Times New Roman" pitchFamily="18" charset="0"/>
                        </a:rPr>
                        <a:t>薪資</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契約所載直接從事專業服務工作人員之實際薪資，</a:t>
                      </a:r>
                      <a:r>
                        <a:rPr kumimoji="0" lang="zh-TW" altLang="zh-TW" sz="1200" b="1" i="0" u="none" strike="noStrike" kern="1200"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須為輔導單位之正式人員</a:t>
                      </a:r>
                      <a:r>
                        <a:rPr kumimoji="0" lang="zh-TW" altLang="en-US" sz="1200" b="1" i="0" u="none" strike="noStrike" kern="1200"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p>
                  </a:txBody>
                  <a:tcPr marL="9611" marR="9611" marT="0" marB="0" horzOverflow="overflow">
                    <a:lnL>
                      <a:noFill/>
                    </a:lnL>
                    <a:lnR>
                      <a:noFill/>
                    </a:lnR>
                    <a:lnT>
                      <a:noFill/>
                    </a:lnT>
                    <a:lnB>
                      <a:noFill/>
                    </a:lnB>
                    <a:lnTlToBr>
                      <a:noFill/>
                    </a:lnTlToBr>
                    <a:lnBlToTr>
                      <a:noFill/>
                    </a:lnBlToTr>
                    <a:noFill/>
                  </a:tcPr>
                </a:tc>
              </a:tr>
              <a:tr h="1154113">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二</a:t>
                      </a: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管理費用</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未在直接薪資項下開支之管理及會計人員之薪資、保險費及退休金、辦公室費用、水電及冷暖氣費用、機器設備及傢俱等之折舊或租金、辦公事務費、機器設備之搬運費、郵電費、業務承攬費、廣告費、準備及結束工作所需費用、參加國內外專業會議費用、業務及人力發展費用、研究費用或專業聯繫費用及有關之稅捐等。</a:t>
                      </a:r>
                    </a:p>
                  </a:txBody>
                  <a:tcPr marL="9611" marR="9611" marT="0" marB="0" horzOverflow="overflow">
                    <a:lnL>
                      <a:noFill/>
                    </a:lnL>
                    <a:lnR>
                      <a:noFill/>
                    </a:lnR>
                    <a:lnT>
                      <a:noFill/>
                    </a:lnT>
                    <a:lnB>
                      <a:noFill/>
                    </a:lnB>
                    <a:lnTlToBr>
                      <a:noFill/>
                    </a:lnTlToBr>
                    <a:lnBlToTr>
                      <a:noFill/>
                    </a:lnBlToTr>
                    <a:noFill/>
                  </a:tcPr>
                </a:tc>
              </a:tr>
              <a:tr h="865188">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smtClean="0">
                          <a:ln>
                            <a:noFill/>
                          </a:ln>
                          <a:solidFill>
                            <a:schemeClr val="accent2"/>
                          </a:solidFill>
                          <a:effectLst/>
                          <a:latin typeface="新細明體" pitchFamily="18" charset="-120"/>
                          <a:ea typeface="新細明體" pitchFamily="18" charset="-120"/>
                          <a:cs typeface="Times New Roman" pitchFamily="18" charset="0"/>
                        </a:rPr>
                        <a:t>三</a:t>
                      </a: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smtClean="0">
                          <a:ln>
                            <a:noFill/>
                          </a:ln>
                          <a:solidFill>
                            <a:schemeClr val="accent2"/>
                          </a:solidFill>
                          <a:effectLst/>
                          <a:latin typeface="新細明體" pitchFamily="18" charset="-120"/>
                          <a:ea typeface="新細明體" pitchFamily="18" charset="-120"/>
                          <a:cs typeface="Times New Roman" pitchFamily="18" charset="0"/>
                        </a:rPr>
                        <a:t>其他直接費用</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執行委辦案件工作時所需直接薪資以外之各項直接費用。如差旅費、加班費、資料收集費、專利費、外聘顧問之報酬、電腦軟體費、圖表報告之複製印刷費及有關之各項稅捐、會計師簽證費用等。</a:t>
                      </a:r>
                    </a:p>
                  </a:txBody>
                  <a:tcPr marL="9611" marR="9611" marT="0" marB="0" horzOverflow="overflow">
                    <a:lnL>
                      <a:noFill/>
                    </a:lnL>
                    <a:lnR>
                      <a:noFill/>
                    </a:lnR>
                    <a:lnT>
                      <a:noFill/>
                    </a:lnT>
                    <a:lnB>
                      <a:noFill/>
                    </a:lnB>
                    <a:lnTlToBr>
                      <a:noFill/>
                    </a:lnTlToBr>
                    <a:lnBlToTr>
                      <a:noFill/>
                    </a:lnBlToTr>
                    <a:noFill/>
                  </a:tcPr>
                </a:tc>
              </a:tr>
              <a:tr h="327025">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smtClean="0">
                          <a:ln>
                            <a:noFill/>
                          </a:ln>
                          <a:solidFill>
                            <a:schemeClr val="accent2"/>
                          </a:solidFill>
                          <a:effectLst/>
                          <a:latin typeface="新細明體" pitchFamily="18" charset="-120"/>
                          <a:ea typeface="新細明體" pitchFamily="18" charset="-120"/>
                          <a:cs typeface="Times New Roman" pitchFamily="18" charset="0"/>
                        </a:rPr>
                        <a:t>二、公費</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指廠商提供專業服務所得之報酬，包括風險、利潤及有關之稅捐等。</a:t>
                      </a:r>
                    </a:p>
                  </a:txBody>
                  <a:tcPr marL="9611" marR="9611" marT="0" marB="0" horzOverflow="overflow">
                    <a:lnL>
                      <a:noFill/>
                    </a:lnL>
                    <a:lnR>
                      <a:noFill/>
                    </a:lnR>
                    <a:lnT>
                      <a:noFill/>
                    </a:lnT>
                    <a:lnB>
                      <a:noFill/>
                    </a:lnB>
                    <a:lnTlToBr>
                      <a:noFill/>
                    </a:lnTlToBr>
                    <a:lnBlToTr>
                      <a:noFill/>
                    </a:lnBlToTr>
                    <a:noFill/>
                  </a:tcPr>
                </a:tc>
              </a:tr>
              <a:tr h="558800">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三、營業稅</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直接薪資</a:t>
                      </a: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管理費用</a:t>
                      </a: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其他直接費用</a:t>
                      </a: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公費</a:t>
                      </a: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 * </a:t>
                      </a:r>
                      <a:r>
                        <a:rPr kumimoji="0" lang="en-US" altLang="zh-TW"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rPr>
                        <a:t>5%</a:t>
                      </a:r>
                    </a:p>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r>
              <a:tr h="1154113">
                <a:tc gridSpan="2">
                  <a:txBody>
                    <a:bodyPr/>
                    <a:lstStyle>
                      <a:lvl1pPr marL="342900" indent="-342900" eaLnBrk="0" hangingPunct="0">
                        <a:spcBef>
                          <a:spcPct val="20000"/>
                        </a:spcBef>
                        <a:buClr>
                          <a:schemeClr val="accent1"/>
                        </a:buClr>
                        <a:buFont typeface="Wingdings" pitchFamily="2" charset="2"/>
                        <a:tabLst>
                          <a:tab pos="522288" algn="l"/>
                        </a:tabLst>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tabLst>
                          <a:tab pos="522288" algn="l"/>
                        </a:tabLst>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tabLst>
                          <a:tab pos="522288" algn="l"/>
                        </a:tabLst>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tabLst>
                          <a:tab pos="522288" algn="l"/>
                        </a:tabLst>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tabLst>
                          <a:tab pos="522288"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cap="none" normalizeH="0" baseline="0" dirty="0" smtClean="0">
                          <a:ln>
                            <a:noFill/>
                          </a:ln>
                          <a:solidFill>
                            <a:srgbClr val="800000"/>
                          </a:solidFill>
                          <a:effectLst/>
                          <a:latin typeface="新細明體" pitchFamily="18" charset="-120"/>
                          <a:ea typeface="新細明體" pitchFamily="18" charset="-120"/>
                          <a:cs typeface="Times New Roman" pitchFamily="18" charset="0"/>
                        </a:rPr>
                        <a:t>直接薪資不得超過總經費之百分之七十五。</a:t>
                      </a:r>
                      <a:endParaRPr kumimoji="0" lang="en-US" altLang="zh-TW" sz="1200" b="1" i="0" u="none" strike="noStrike" cap="none" normalizeH="0" baseline="0" dirty="0" smtClean="0">
                        <a:ln>
                          <a:noFill/>
                        </a:ln>
                        <a:solidFill>
                          <a:srgbClr val="800000"/>
                        </a:solidFill>
                        <a:effectLst/>
                        <a:latin typeface="新細明體" pitchFamily="18" charset="-120"/>
                        <a:ea typeface="新細明體" pitchFamily="18" charset="-120"/>
                        <a:cs typeface="Times New Roman" pitchFamily="18" charset="0"/>
                      </a:endParaRP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cap="none" normalizeH="0" baseline="0" dirty="0" smtClean="0">
                          <a:ln>
                            <a:noFill/>
                          </a:ln>
                          <a:solidFill>
                            <a:srgbClr val="800000"/>
                          </a:solidFill>
                          <a:effectLst/>
                          <a:latin typeface="新細明體" pitchFamily="18" charset="-120"/>
                          <a:ea typeface="新細明體" pitchFamily="18" charset="-120"/>
                          <a:cs typeface="Times New Roman" pitchFamily="18" charset="0"/>
                        </a:rPr>
                        <a:t>管理費用不得超過直接薪資之百分之一百，須合理且有系統的分攤。</a:t>
                      </a: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公費編列以政府款之</a:t>
                      </a:r>
                      <a:r>
                        <a:rPr kumimoji="0" lang="en-US" altLang="zh-TW"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a:t>
                      </a:r>
                      <a:r>
                        <a:rPr kumimoji="0" lang="zh-TW" altLang="zh-TW"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直接薪資</a:t>
                      </a:r>
                      <a:r>
                        <a:rPr kumimoji="0" lang="en-US" altLang="zh-TW"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a:t>
                      </a:r>
                      <a:r>
                        <a:rPr kumimoji="0" lang="zh-TW" altLang="zh-TW"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管理費用</a:t>
                      </a:r>
                      <a:r>
                        <a:rPr kumimoji="0" lang="en-US" altLang="zh-TW"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)*3.6%</a:t>
                      </a:r>
                      <a:r>
                        <a:rPr kumimoji="0" lang="zh-TW" altLang="zh-TW"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為上限</a:t>
                      </a:r>
                      <a:r>
                        <a:rPr kumimoji="0" lang="zh-TW" altLang="en-US"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 ，僅限政府款部分編列，廠商自籌款不得編列。</a:t>
                      </a:r>
                      <a:endParaRPr kumimoji="0" lang="en-US" altLang="zh-TW"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endParaRP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kern="1200" cap="none" normalizeH="0" baseline="0" dirty="0" smtClean="0">
                          <a:ln>
                            <a:noFill/>
                          </a:ln>
                          <a:solidFill>
                            <a:srgbClr val="800000"/>
                          </a:solidFill>
                          <a:effectLst/>
                          <a:latin typeface="新細明體" pitchFamily="18" charset="-120"/>
                          <a:ea typeface="新細明體" pitchFamily="18" charset="-120"/>
                          <a:cs typeface="Times New Roman" pitchFamily="18" charset="0"/>
                        </a:rPr>
                        <a:t>政府款及自籌款合計數，須與審查核定數一致。</a:t>
                      </a:r>
                    </a:p>
                  </a:txBody>
                  <a:tcPr marL="9611" marR="9611" marT="0" marB="0" horzOverflow="overflow">
                    <a:lnL>
                      <a:noFill/>
                    </a:lnL>
                    <a:lnR>
                      <a:noFill/>
                    </a:lnR>
                    <a:lnT>
                      <a:noFill/>
                    </a:lnT>
                    <a:lnB>
                      <a:noFill/>
                    </a:lnB>
                    <a:lnTlToBr>
                      <a:noFill/>
                    </a:lnTlToBr>
                    <a:lnBlToTr>
                      <a:noFill/>
                    </a:lnBlToTr>
                    <a:noFill/>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934808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標題 1"/>
          <p:cNvSpPr>
            <a:spLocks noGrp="1"/>
          </p:cNvSpPr>
          <p:nvPr>
            <p:ph type="title"/>
          </p:nvPr>
        </p:nvSpPr>
        <p:spPr>
          <a:xfrm>
            <a:off x="751684" y="79375"/>
            <a:ext cx="8713250" cy="1143000"/>
          </a:xfrm>
        </p:spPr>
        <p:txBody>
          <a:bodyPr/>
          <a:lstStyle/>
          <a:p>
            <a:pPr eaLnBrk="1" hangingPunct="1"/>
            <a:r>
              <a:rPr lang="zh-TW" altLang="en-US" sz="2800" b="1" smtClean="0">
                <a:solidFill>
                  <a:schemeClr val="accent2"/>
                </a:solidFill>
              </a:rPr>
              <a:t>三、經費預算科目</a:t>
            </a:r>
          </a:p>
        </p:txBody>
      </p:sp>
      <p:graphicFrame>
        <p:nvGraphicFramePr>
          <p:cNvPr id="11500" name="Group 236"/>
          <p:cNvGraphicFramePr>
            <a:graphicFrameLocks noGrp="1"/>
          </p:cNvGraphicFramePr>
          <p:nvPr>
            <p:ph type="tbl" idx="1"/>
          </p:nvPr>
        </p:nvGraphicFramePr>
        <p:xfrm>
          <a:off x="751684" y="979489"/>
          <a:ext cx="8352234" cy="3968747"/>
        </p:xfrm>
        <a:graphic>
          <a:graphicData uri="http://schemas.openxmlformats.org/drawingml/2006/table">
            <a:tbl>
              <a:tblPr/>
              <a:tblGrid>
                <a:gridCol w="2509682"/>
                <a:gridCol w="2052741"/>
                <a:gridCol w="3789811"/>
              </a:tblGrid>
              <a:tr h="435227">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服務成本加公費法</a:t>
                      </a:r>
                    </a:p>
                  </a:txBody>
                  <a:tcPr marL="100457" marR="100457"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tr>
              <a:tr h="278962">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服務費用</a:t>
                      </a:r>
                    </a:p>
                  </a:txBody>
                  <a:tcPr marL="100457" marR="100457"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CFF"/>
                    </a:solidFill>
                  </a:tcPr>
                </a:tc>
                <a:tc hMerge="1">
                  <a:txBody>
                    <a:bodyPr/>
                    <a:lstStyle/>
                    <a:p>
                      <a:endParaRPr lang="zh-TW" altLang="en-US"/>
                    </a:p>
                  </a:txBody>
                  <a:tcPr/>
                </a:tc>
                <a:tc hMerge="1">
                  <a:txBody>
                    <a:bodyPr/>
                    <a:lstStyle/>
                    <a:p>
                      <a:endParaRPr lang="zh-TW" altLang="en-US"/>
                    </a:p>
                  </a:txBody>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一、直接薪資</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薪資</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專業研究人員人事費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accent2"/>
                          </a:solidFill>
                          <a:effectLst/>
                          <a:latin typeface="微軟正黑體" panose="020B0604030504040204" pitchFamily="34" charset="-120"/>
                          <a:ea typeface="微軟正黑體" panose="020B0604030504040204" pitchFamily="34" charset="-120"/>
                        </a:rPr>
                        <a:t>二、管理費用</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管理費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管理費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accent2"/>
                          </a:solidFill>
                          <a:effectLst/>
                          <a:latin typeface="微軟正黑體" panose="020B0604030504040204" pitchFamily="34" charset="-120"/>
                          <a:ea typeface="微軟正黑體" panose="020B0604030504040204" pitchFamily="34" charset="-120"/>
                        </a:rPr>
                        <a:t>三、其他直接費用</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人事費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加班費  </a:t>
                      </a: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臨時人員  </a:t>
                      </a: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派遣人力</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46493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業務費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設備租金 </a:t>
                      </a: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郵電費 </a:t>
                      </a: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文具紙張 </a:t>
                      </a: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(4)</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印刷費 </a:t>
                      </a:r>
                      <a:endPar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(5)</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資訊耗材費 </a:t>
                      </a: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(6)</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代辦加工費 </a:t>
                      </a: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(7)</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雜支</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維護費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設備維護費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4.</a:t>
                      </a:r>
                      <a:r>
                        <a:rPr kumimoji="0" lang="zh-TW" altLang="en-US" sz="1200" b="1" i="0" u="none" strike="noStrike" cap="none" normalizeH="0" baseline="0" smtClean="0">
                          <a:ln>
                            <a:noFill/>
                          </a:ln>
                          <a:solidFill>
                            <a:schemeClr val="accent2"/>
                          </a:solidFill>
                          <a:effectLst/>
                          <a:latin typeface="微軟正黑體" panose="020B0604030504040204" pitchFamily="34" charset="-120"/>
                          <a:ea typeface="微軟正黑體" panose="020B0604030504040204" pitchFamily="34" charset="-120"/>
                        </a:rPr>
                        <a:t>旅運費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國內差旅費 </a:t>
                      </a: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運費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5.</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材料費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材料費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6.</a:t>
                      </a: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設備使用費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設備使用費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四、公費</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rPr>
                        <a:t>五、營業稅</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smtClean="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r>
            </a:tbl>
          </a:graphicData>
        </a:graphic>
      </p:graphicFrame>
      <p:sp>
        <p:nvSpPr>
          <p:cNvPr id="11499" name="標題 1"/>
          <p:cNvSpPr>
            <a:spLocks/>
          </p:cNvSpPr>
          <p:nvPr/>
        </p:nvSpPr>
        <p:spPr bwMode="auto">
          <a:xfrm>
            <a:off x="729011" y="5029201"/>
            <a:ext cx="8697554" cy="1171575"/>
          </a:xfrm>
          <a:prstGeom prst="rect">
            <a:avLst/>
          </a:prstGeom>
          <a:noFill/>
          <a:ln>
            <a:noFill/>
          </a:ln>
          <a:extLst/>
        </p:spPr>
        <p:txBody>
          <a:bodyPr anchor="ctr"/>
          <a:lstStyle>
            <a:lvl1pPr eaLnBrk="0" hangingPunct="0">
              <a:defRPr kumimoji="1" sz="3800">
                <a:solidFill>
                  <a:schemeClr val="tx2"/>
                </a:solidFill>
                <a:latin typeface="Arial" charset="0"/>
                <a:ea typeface="新細明體" pitchFamily="18" charset="-120"/>
              </a:defRPr>
            </a:lvl1pPr>
            <a:lvl2pPr eaLnBrk="0" hangingPunct="0">
              <a:defRPr kumimoji="1" sz="3800">
                <a:solidFill>
                  <a:schemeClr val="tx2"/>
                </a:solidFill>
                <a:latin typeface="Arial" charset="0"/>
                <a:ea typeface="新細明體" pitchFamily="18" charset="-120"/>
              </a:defRPr>
            </a:lvl2pPr>
            <a:lvl3pPr eaLnBrk="0" hangingPunct="0">
              <a:defRPr kumimoji="1" sz="3800">
                <a:solidFill>
                  <a:schemeClr val="tx2"/>
                </a:solidFill>
                <a:latin typeface="Arial" charset="0"/>
                <a:ea typeface="新細明體" pitchFamily="18" charset="-120"/>
              </a:defRPr>
            </a:lvl3pPr>
            <a:lvl4pPr eaLnBrk="0" hangingPunct="0">
              <a:defRPr kumimoji="1" sz="3800">
                <a:solidFill>
                  <a:schemeClr val="tx2"/>
                </a:solidFill>
                <a:latin typeface="Arial" charset="0"/>
                <a:ea typeface="新細明體" pitchFamily="18" charset="-120"/>
              </a:defRPr>
            </a:lvl4pPr>
            <a:lvl5pPr eaLnBrk="0" hangingPunct="0">
              <a:defRPr kumimoji="1" sz="3800">
                <a:solidFill>
                  <a:schemeClr val="tx2"/>
                </a:solidFill>
                <a:latin typeface="Arial" charset="0"/>
                <a:ea typeface="新細明體" pitchFamily="18" charset="-120"/>
              </a:defRPr>
            </a:lvl5pPr>
            <a:lvl6pPr marL="457200" eaLnBrk="0" fontAlgn="base" hangingPunct="0">
              <a:spcBef>
                <a:spcPct val="0"/>
              </a:spcBef>
              <a:spcAft>
                <a:spcPct val="0"/>
              </a:spcAft>
              <a:defRPr kumimoji="1" sz="3800">
                <a:solidFill>
                  <a:schemeClr val="tx2"/>
                </a:solidFill>
                <a:latin typeface="Arial" charset="0"/>
                <a:ea typeface="新細明體" pitchFamily="18" charset="-120"/>
              </a:defRPr>
            </a:lvl6pPr>
            <a:lvl7pPr marL="914400" eaLnBrk="0" fontAlgn="base" hangingPunct="0">
              <a:spcBef>
                <a:spcPct val="0"/>
              </a:spcBef>
              <a:spcAft>
                <a:spcPct val="0"/>
              </a:spcAft>
              <a:defRPr kumimoji="1" sz="3800">
                <a:solidFill>
                  <a:schemeClr val="tx2"/>
                </a:solidFill>
                <a:latin typeface="Arial" charset="0"/>
                <a:ea typeface="新細明體" pitchFamily="18" charset="-120"/>
              </a:defRPr>
            </a:lvl7pPr>
            <a:lvl8pPr marL="1371600" eaLnBrk="0" fontAlgn="base" hangingPunct="0">
              <a:spcBef>
                <a:spcPct val="0"/>
              </a:spcBef>
              <a:spcAft>
                <a:spcPct val="0"/>
              </a:spcAft>
              <a:defRPr kumimoji="1" sz="3800">
                <a:solidFill>
                  <a:schemeClr val="tx2"/>
                </a:solidFill>
                <a:latin typeface="Arial" charset="0"/>
                <a:ea typeface="新細明體" pitchFamily="18" charset="-120"/>
              </a:defRPr>
            </a:lvl8pPr>
            <a:lvl9pPr marL="1828800" eaLnBrk="0" fontAlgn="base" hangingPunct="0">
              <a:spcBef>
                <a:spcPct val="0"/>
              </a:spcBef>
              <a:spcAft>
                <a:spcPct val="0"/>
              </a:spcAft>
              <a:defRPr kumimoji="1" sz="3800">
                <a:solidFill>
                  <a:schemeClr val="tx2"/>
                </a:solidFill>
                <a:latin typeface="Arial" charset="0"/>
                <a:ea typeface="新細明體" pitchFamily="18" charset="-120"/>
              </a:defRPr>
            </a:lvl9pPr>
          </a:lstStyle>
          <a:p>
            <a:pPr eaLnBrk="1" hangingPunct="1">
              <a:spcBef>
                <a:spcPts val="1200"/>
              </a:spcBef>
              <a:defRPr/>
            </a:pPr>
            <a:r>
              <a:rPr lang="zh-TW" altLang="en-US" sz="1600" b="1" dirty="0" smtClean="0">
                <a:solidFill>
                  <a:schemeClr val="accent2"/>
                </a:solidFill>
                <a:latin typeface="+mn-ea"/>
                <a:ea typeface="+mn-ea"/>
              </a:rPr>
              <a:t>說明：</a:t>
            </a:r>
            <a:r>
              <a:rPr lang="en-US" altLang="zh-TW" sz="1600" b="1" dirty="0" smtClean="0">
                <a:solidFill>
                  <a:schemeClr val="accent2"/>
                </a:solidFill>
                <a:latin typeface="+mn-ea"/>
                <a:ea typeface="+mn-ea"/>
              </a:rPr>
              <a:t>1.</a:t>
            </a:r>
            <a:r>
              <a:rPr lang="zh-TW" altLang="en-US" sz="1600" b="1" dirty="0" smtClean="0">
                <a:solidFill>
                  <a:schemeClr val="accent2"/>
                </a:solidFill>
                <a:latin typeface="+mn-ea"/>
                <a:ea typeface="+mn-ea"/>
              </a:rPr>
              <a:t>計畫經費預算科目及內容說明，請詳計畫申請須知</a:t>
            </a:r>
            <a:r>
              <a:rPr lang="en-US" altLang="zh-TW" sz="1600" b="1" dirty="0" smtClean="0">
                <a:solidFill>
                  <a:schemeClr val="accent2"/>
                </a:solidFill>
                <a:latin typeface="+mn-ea"/>
                <a:ea typeface="+mn-ea"/>
              </a:rPr>
              <a:t>-</a:t>
            </a:r>
            <a:r>
              <a:rPr lang="zh-TW" altLang="en-US" sz="1600" b="1" dirty="0" smtClean="0">
                <a:solidFill>
                  <a:schemeClr val="accent2"/>
                </a:solidFill>
                <a:latin typeface="+mn-ea"/>
                <a:ea typeface="+mn-ea"/>
              </a:rPr>
              <a:t>附件</a:t>
            </a:r>
            <a:r>
              <a:rPr lang="en-US" altLang="zh-TW" sz="1600" b="1" dirty="0" smtClean="0">
                <a:solidFill>
                  <a:schemeClr val="accent2"/>
                </a:solidFill>
                <a:latin typeface="+mn-ea"/>
                <a:ea typeface="+mn-ea"/>
              </a:rPr>
              <a:t>5</a:t>
            </a:r>
            <a:r>
              <a:rPr lang="zh-TW" altLang="zh-TW" sz="1600" b="1" dirty="0" smtClean="0">
                <a:solidFill>
                  <a:schemeClr val="accent2"/>
                </a:solidFill>
                <a:latin typeface="+mn-ea"/>
                <a:ea typeface="+mn-ea"/>
              </a:rPr>
              <a:t>會計作業報核說明</a:t>
            </a:r>
            <a:r>
              <a:rPr lang="zh-TW" altLang="en-US" sz="1600" b="1" dirty="0" smtClean="0">
                <a:solidFill>
                  <a:schemeClr val="accent2"/>
                </a:solidFill>
                <a:latin typeface="+mn-ea"/>
                <a:ea typeface="+mn-ea"/>
              </a:rPr>
              <a:t>。</a:t>
            </a:r>
            <a:endParaRPr lang="en-US" altLang="zh-TW" sz="1600" b="1" dirty="0" smtClean="0">
              <a:solidFill>
                <a:schemeClr val="accent2"/>
              </a:solidFill>
              <a:latin typeface="+mn-ea"/>
              <a:ea typeface="+mn-ea"/>
            </a:endParaRPr>
          </a:p>
          <a:p>
            <a:pPr eaLnBrk="1" hangingPunct="1">
              <a:spcBef>
                <a:spcPts val="1200"/>
              </a:spcBef>
              <a:defRPr/>
            </a:pPr>
            <a:r>
              <a:rPr lang="zh-TW" altLang="en-US" sz="1600" b="1" dirty="0" smtClean="0">
                <a:solidFill>
                  <a:schemeClr val="accent2"/>
                </a:solidFill>
                <a:latin typeface="+mn-ea"/>
                <a:ea typeface="+mn-ea"/>
              </a:rPr>
              <a:t>            </a:t>
            </a:r>
            <a:r>
              <a:rPr lang="en-US" altLang="zh-TW" sz="1600" b="1" dirty="0" smtClean="0">
                <a:solidFill>
                  <a:srgbClr val="C00000"/>
                </a:solidFill>
                <a:latin typeface="+mn-ea"/>
                <a:ea typeface="+mn-ea"/>
              </a:rPr>
              <a:t>2.</a:t>
            </a:r>
            <a:r>
              <a:rPr kumimoji="0" lang="en-US" altLang="zh-TW" sz="1600" b="1" dirty="0" smtClean="0">
                <a:solidFill>
                  <a:srgbClr val="C00000"/>
                </a:solidFill>
                <a:latin typeface="+mn-ea"/>
                <a:ea typeface="+mn-ea"/>
              </a:rPr>
              <a:t> </a:t>
            </a:r>
            <a:r>
              <a:rPr kumimoji="0" lang="zh-TW" altLang="en-US" sz="1600" b="1" dirty="0" smtClean="0">
                <a:solidFill>
                  <a:srgbClr val="C00000"/>
                </a:solidFill>
                <a:latin typeface="+mn-ea"/>
                <a:ea typeface="+mn-ea"/>
              </a:rPr>
              <a:t>費用科目一、二、三、、四、五間不可流用，但其個別細項費用間可流用。</a:t>
            </a:r>
            <a:endParaRPr lang="zh-TW" altLang="en-US" sz="1600" b="1" dirty="0" smtClean="0">
              <a:solidFill>
                <a:srgbClr val="C00000"/>
              </a:solidFill>
              <a:latin typeface="+mn-ea"/>
              <a:ea typeface="+mn-ea"/>
            </a:endParaRPr>
          </a:p>
        </p:txBody>
      </p:sp>
      <p:sp>
        <p:nvSpPr>
          <p:cNvPr id="8" name="右大括弧 7"/>
          <p:cNvSpPr/>
          <p:nvPr/>
        </p:nvSpPr>
        <p:spPr>
          <a:xfrm>
            <a:off x="4379298" y="2551113"/>
            <a:ext cx="245910" cy="1808162"/>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9" name="流程圖: 程序 8"/>
          <p:cNvSpPr/>
          <p:nvPr/>
        </p:nvSpPr>
        <p:spPr>
          <a:xfrm>
            <a:off x="4658346" y="2913064"/>
            <a:ext cx="455195" cy="936625"/>
          </a:xfrm>
          <a:prstGeom prst="flowChart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chemeClr val="accent2"/>
                </a:solidFill>
              </a:rPr>
              <a:t>可流用</a:t>
            </a:r>
          </a:p>
        </p:txBody>
      </p:sp>
      <p:sp>
        <p:nvSpPr>
          <p:cNvPr id="10" name="右大括弧 9"/>
          <p:cNvSpPr/>
          <p:nvPr/>
        </p:nvSpPr>
        <p:spPr>
          <a:xfrm>
            <a:off x="2195754" y="1797050"/>
            <a:ext cx="280791" cy="3030538"/>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14" name="流程圖: 程序 13"/>
          <p:cNvSpPr/>
          <p:nvPr/>
        </p:nvSpPr>
        <p:spPr>
          <a:xfrm>
            <a:off x="2630020" y="2844800"/>
            <a:ext cx="455196" cy="935038"/>
          </a:xfrm>
          <a:prstGeom prst="flowChartProcess">
            <a:avLst/>
          </a:prstGeom>
          <a:solidFill>
            <a:srgbClr val="FF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chemeClr val="accent2"/>
                </a:solidFill>
              </a:rPr>
              <a:t>不可流用</a:t>
            </a:r>
          </a:p>
        </p:txBody>
      </p:sp>
    </p:spTree>
    <p:extLst>
      <p:ext uri="{BB962C8B-B14F-4D97-AF65-F5344CB8AC3E}">
        <p14:creationId xmlns:p14="http://schemas.microsoft.com/office/powerpoint/2010/main" val="21436403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67404" y="1"/>
            <a:ext cx="9194606" cy="1077913"/>
          </a:xfrm>
        </p:spPr>
        <p:txBody>
          <a:bodyPr/>
          <a:lstStyle/>
          <a:p>
            <a:r>
              <a:rPr lang="zh-TW" altLang="en-US" sz="3600" b="1" smtClean="0">
                <a:solidFill>
                  <a:schemeClr val="accent2"/>
                </a:solidFill>
              </a:rPr>
              <a:t>貳、計畫會計作業說明</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6" name="矩形 5"/>
          <p:cNvSpPr/>
          <p:nvPr/>
        </p:nvSpPr>
        <p:spPr>
          <a:xfrm>
            <a:off x="756916" y="966789"/>
            <a:ext cx="8496988" cy="5432425"/>
          </a:xfrm>
          <a:prstGeom prst="rect">
            <a:avLst/>
          </a:prstGeom>
        </p:spPr>
        <p:txBody>
          <a:bodyPr>
            <a:spAutoFit/>
          </a:bodyPr>
          <a:lstStyle/>
          <a:p>
            <a:pPr marL="342900" indent="-342900">
              <a:lnSpc>
                <a:spcPct val="150000"/>
              </a:lnSpc>
              <a:spcBef>
                <a:spcPts val="600"/>
              </a:spcBef>
              <a:spcAft>
                <a:spcPts val="600"/>
              </a:spcAft>
              <a:buFont typeface="+mj-ea"/>
              <a:buAutoNum type="ea1ChtPeriod"/>
              <a:defRPr/>
            </a:pPr>
            <a:r>
              <a:rPr lang="zh-TW" altLang="en-US" b="1" dirty="0">
                <a:latin typeface="+mn-ea"/>
                <a:ea typeface="+mn-ea"/>
              </a:rPr>
              <a:t>個案總經費分為政府輔導經費及業者自籌款</a:t>
            </a:r>
            <a:r>
              <a:rPr lang="en-US" altLang="zh-TW" b="1" dirty="0">
                <a:latin typeface="+mn-ea"/>
                <a:ea typeface="+mn-ea"/>
              </a:rPr>
              <a:t>2</a:t>
            </a:r>
            <a:r>
              <a:rPr lang="zh-TW" altLang="en-US" b="1" dirty="0">
                <a:latin typeface="+mn-ea"/>
                <a:ea typeface="+mn-ea"/>
              </a:rPr>
              <a:t>項，並均列入查核範圍。</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輔導單位需</a:t>
            </a:r>
            <a:r>
              <a:rPr lang="zh-TW" altLang="en-US" b="1" dirty="0">
                <a:solidFill>
                  <a:srgbClr val="FF0000"/>
                </a:solidFill>
                <a:latin typeface="+mn-ea"/>
                <a:ea typeface="+mn-ea"/>
              </a:rPr>
              <a:t>設立專帳</a:t>
            </a:r>
            <a:r>
              <a:rPr lang="zh-TW" altLang="en-US" b="1" dirty="0">
                <a:latin typeface="+mn-ea"/>
                <a:ea typeface="+mn-ea"/>
              </a:rPr>
              <a:t>記載各項收支。各會計科目之支出，應依核定之政 府輔導經費及業者自籌款比例核銷。</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受輔導業者</a:t>
            </a:r>
            <a:r>
              <a:rPr lang="zh-TW" altLang="en-US" b="1" dirty="0">
                <a:solidFill>
                  <a:srgbClr val="FF0000"/>
                </a:solidFill>
                <a:latin typeface="+mn-ea"/>
                <a:ea typeface="+mn-ea"/>
              </a:rPr>
              <a:t>自籌款應於計畫截止前直接入帳於輔導單位之帳戶</a:t>
            </a:r>
            <a:r>
              <a:rPr lang="zh-TW" altLang="en-US" b="1" dirty="0">
                <a:latin typeface="+mn-ea"/>
                <a:ea typeface="+mn-ea"/>
              </a:rPr>
              <a:t>，不得委由第</a:t>
            </a:r>
            <a:r>
              <a:rPr lang="en-US" altLang="zh-TW" b="1" dirty="0">
                <a:latin typeface="+mn-ea"/>
                <a:ea typeface="+mn-ea"/>
              </a:rPr>
              <a:t>3</a:t>
            </a:r>
            <a:r>
              <a:rPr lang="zh-TW" altLang="en-US" b="1" dirty="0">
                <a:latin typeface="+mn-ea"/>
                <a:ea typeface="+mn-ea"/>
              </a:rPr>
              <a:t>人代為收受。</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輔導單位應自行確認各項經費支出之憑證、發票等，其品名之填寫應完整，經費科目應與專案計畫書上所列一致。</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a:t>
            </a:r>
            <a:r>
              <a:rPr lang="zh-TW" altLang="en-US" b="1" dirty="0">
                <a:solidFill>
                  <a:srgbClr val="FF0000"/>
                </a:solidFill>
                <a:latin typeface="+mn-ea"/>
                <a:ea typeface="+mn-ea"/>
              </a:rPr>
              <a:t>應依指定時間繳交會計相關報表</a:t>
            </a:r>
            <a:r>
              <a:rPr lang="en-US" altLang="zh-TW" b="1" dirty="0">
                <a:solidFill>
                  <a:srgbClr val="FF0000"/>
                </a:solidFill>
                <a:latin typeface="+mn-ea"/>
                <a:ea typeface="+mn-ea"/>
              </a:rPr>
              <a:t>(</a:t>
            </a:r>
            <a:r>
              <a:rPr lang="zh-TW" altLang="en-US" b="1" dirty="0">
                <a:solidFill>
                  <a:srgbClr val="FF0000"/>
                </a:solidFill>
                <a:latin typeface="+mn-ea"/>
                <a:ea typeface="+mn-ea"/>
              </a:rPr>
              <a:t>含經費累計表、業者自籌款收入明細表及</a:t>
            </a:r>
            <a:r>
              <a:rPr lang="zh-TW" altLang="zh-TW" b="1" dirty="0">
                <a:solidFill>
                  <a:srgbClr val="FF0000"/>
                </a:solidFill>
                <a:latin typeface="+mn-ea"/>
                <a:ea typeface="+mn-ea"/>
              </a:rPr>
              <a:t>執行人力工時一覽表</a:t>
            </a:r>
            <a:r>
              <a:rPr lang="en-US" altLang="zh-TW" b="1" dirty="0">
                <a:solidFill>
                  <a:srgbClr val="FF0000"/>
                </a:solidFill>
                <a:latin typeface="+mn-ea"/>
                <a:ea typeface="+mn-ea"/>
              </a:rPr>
              <a:t>)</a:t>
            </a:r>
            <a:r>
              <a:rPr lang="zh-TW" altLang="en-US" b="1" dirty="0">
                <a:solidFill>
                  <a:srgbClr val="FF0000"/>
                </a:solidFill>
                <a:latin typeface="+mn-ea"/>
                <a:ea typeface="+mn-ea"/>
              </a:rPr>
              <a:t>。</a:t>
            </a:r>
            <a:endParaRPr lang="en-US" altLang="zh-TW" b="1" dirty="0">
              <a:solidFill>
                <a:srgbClr val="FF0000"/>
              </a:solidFill>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a:t>
            </a:r>
            <a:r>
              <a:rPr lang="zh-TW" altLang="en-US" b="1" dirty="0">
                <a:solidFill>
                  <a:srgbClr val="FF0000"/>
                </a:solidFill>
                <a:latin typeface="+mn-ea"/>
                <a:ea typeface="+mn-ea"/>
              </a:rPr>
              <a:t>應配合工業局、審計部或本須知執行單位進行財務查核作業</a:t>
            </a:r>
            <a:r>
              <a:rPr lang="zh-TW" altLang="en-US" b="1" dirty="0">
                <a:latin typeface="+mn-ea"/>
                <a:ea typeface="+mn-ea"/>
              </a:rPr>
              <a:t>，於指定時間繳交相關財務查核資料。</a:t>
            </a:r>
          </a:p>
        </p:txBody>
      </p:sp>
    </p:spTree>
    <p:extLst>
      <p:ext uri="{BB962C8B-B14F-4D97-AF65-F5344CB8AC3E}">
        <p14:creationId xmlns:p14="http://schemas.microsoft.com/office/powerpoint/2010/main" val="1557864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95309" y="0"/>
            <a:ext cx="9163213" cy="1028700"/>
          </a:xfrm>
        </p:spPr>
        <p:txBody>
          <a:bodyPr/>
          <a:lstStyle/>
          <a:p>
            <a:pPr>
              <a:defRPr/>
            </a:pPr>
            <a:r>
              <a:rPr lang="zh-TW" altLang="en-US" sz="3600" b="1" dirty="0" smtClean="0">
                <a:solidFill>
                  <a:schemeClr val="accent2"/>
                </a:solidFill>
                <a:latin typeface="+mj-ea"/>
              </a:rPr>
              <a:t>參、會計報表編列及範例</a:t>
            </a:r>
            <a:endParaRPr lang="zh-TW" altLang="en-US" sz="3600" dirty="0" smtClean="0">
              <a:solidFill>
                <a:schemeClr val="accent2"/>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12293" name="矩形 5"/>
          <p:cNvSpPr>
            <a:spLocks noChangeArrowheads="1"/>
          </p:cNvSpPr>
          <p:nvPr/>
        </p:nvSpPr>
        <p:spPr bwMode="auto">
          <a:xfrm>
            <a:off x="777844" y="914400"/>
            <a:ext cx="534375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1.</a:t>
            </a:r>
            <a:r>
              <a:rPr lang="zh-TW" altLang="zh-TW" sz="2000" b="1">
                <a:solidFill>
                  <a:schemeClr val="accent2"/>
                </a:solidFill>
                <a:latin typeface="微軟正黑體" pitchFamily="34" charset="-120"/>
                <a:ea typeface="微軟正黑體" pitchFamily="34" charset="-120"/>
              </a:rPr>
              <a:t>經費累計（季、年）表</a:t>
            </a:r>
            <a:r>
              <a:rPr lang="zh-TW" altLang="en-US" sz="2000" b="1">
                <a:solidFill>
                  <a:schemeClr val="accent2"/>
                </a:solidFill>
                <a:latin typeface="微軟正黑體" pitchFamily="34" charset="-120"/>
                <a:ea typeface="微軟正黑體" pitchFamily="34" charset="-120"/>
              </a:rPr>
              <a:t> </a:t>
            </a:r>
            <a:r>
              <a:rPr lang="en-US" altLang="zh-TW" sz="2000" b="1">
                <a:solidFill>
                  <a:schemeClr val="accent2"/>
                </a:solidFill>
                <a:latin typeface="微軟正黑體" pitchFamily="34" charset="-120"/>
                <a:ea typeface="微軟正黑體" pitchFamily="34" charset="-120"/>
              </a:rPr>
              <a:t>–</a:t>
            </a:r>
            <a:r>
              <a:rPr lang="zh-TW" altLang="en-US" sz="2000" b="1">
                <a:solidFill>
                  <a:schemeClr val="accent2"/>
                </a:solidFill>
                <a:latin typeface="微軟正黑體" pitchFamily="34" charset="-120"/>
                <a:ea typeface="微軟正黑體" pitchFamily="34" charset="-120"/>
              </a:rPr>
              <a:t> 服務費用</a:t>
            </a:r>
          </a:p>
        </p:txBody>
      </p:sp>
      <p:pic>
        <p:nvPicPr>
          <p:cNvPr id="1229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71" y="1338263"/>
            <a:ext cx="8786499"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70" y="1365249"/>
            <a:ext cx="8701283"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154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6" name="矩形 5"/>
          <p:cNvSpPr/>
          <p:nvPr/>
        </p:nvSpPr>
        <p:spPr>
          <a:xfrm>
            <a:off x="1278434" y="310349"/>
            <a:ext cx="6285539" cy="400050"/>
          </a:xfrm>
          <a:prstGeom prst="rect">
            <a:avLst/>
          </a:prstGeom>
        </p:spPr>
        <p:txBody>
          <a:bodyPr>
            <a:spAutoFit/>
          </a:bodyPr>
          <a:lstStyle/>
          <a:p>
            <a:pPr>
              <a:defRPr/>
            </a:pPr>
            <a:r>
              <a:rPr lang="en-US" altLang="zh-TW" sz="2000" b="1" dirty="0">
                <a:solidFill>
                  <a:schemeClr val="accent2"/>
                </a:solidFill>
                <a:latin typeface="微軟正黑體" panose="020B0604030504040204" pitchFamily="34" charset="-120"/>
                <a:ea typeface="微軟正黑體" panose="020B0604030504040204" pitchFamily="34" charset="-120"/>
              </a:rPr>
              <a:t>2.</a:t>
            </a:r>
            <a:r>
              <a:rPr lang="zh-TW" altLang="zh-TW" sz="2000" b="1" dirty="0">
                <a:solidFill>
                  <a:schemeClr val="accent2"/>
                </a:solidFill>
                <a:latin typeface="+mn-ea"/>
                <a:ea typeface="+mn-ea"/>
              </a:rPr>
              <a:t>經費累計（年）表</a:t>
            </a:r>
            <a:r>
              <a:rPr lang="zh-TW" altLang="en-US" sz="2000" b="1" dirty="0">
                <a:solidFill>
                  <a:schemeClr val="accent2"/>
                </a:solidFill>
                <a:latin typeface="+mn-ea"/>
                <a:ea typeface="+mn-ea"/>
              </a:rPr>
              <a:t> </a:t>
            </a:r>
            <a:r>
              <a:rPr lang="en-US" altLang="zh-TW" sz="2000" b="1" dirty="0">
                <a:solidFill>
                  <a:schemeClr val="accent2"/>
                </a:solidFill>
                <a:latin typeface="+mn-ea"/>
                <a:ea typeface="+mn-ea"/>
              </a:rPr>
              <a:t>-</a:t>
            </a:r>
            <a:r>
              <a:rPr lang="zh-TW" altLang="en-US" sz="2000" b="1" dirty="0">
                <a:solidFill>
                  <a:schemeClr val="accent2"/>
                </a:solidFill>
                <a:latin typeface="+mn-ea"/>
                <a:ea typeface="+mn-ea"/>
              </a:rPr>
              <a:t> </a:t>
            </a:r>
            <a:r>
              <a:rPr lang="zh-TW" altLang="zh-TW" sz="2000" b="1" dirty="0">
                <a:solidFill>
                  <a:schemeClr val="accent2"/>
                </a:solidFill>
                <a:latin typeface="+mn-ea"/>
                <a:ea typeface="+mn-ea"/>
              </a:rPr>
              <a:t>工作項目</a:t>
            </a:r>
            <a:endParaRPr lang="zh-TW" altLang="en-US" sz="2000" b="1" dirty="0">
              <a:solidFill>
                <a:schemeClr val="accent2"/>
              </a:solidFill>
              <a:latin typeface="+mn-ea"/>
              <a:ea typeface="+mn-ea"/>
            </a:endParaRP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64" y="1466851"/>
            <a:ext cx="8932999"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63" y="1196752"/>
            <a:ext cx="87382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6945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14340" name="矩形 5"/>
          <p:cNvSpPr>
            <a:spLocks noChangeArrowheads="1"/>
          </p:cNvSpPr>
          <p:nvPr/>
        </p:nvSpPr>
        <p:spPr bwMode="auto">
          <a:xfrm>
            <a:off x="1566466" y="332656"/>
            <a:ext cx="51449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3.</a:t>
            </a:r>
            <a:r>
              <a:rPr lang="zh-TW" altLang="zh-TW" sz="2000" b="1" dirty="0">
                <a:solidFill>
                  <a:schemeClr val="accent2"/>
                </a:solidFill>
                <a:latin typeface="微軟正黑體" pitchFamily="34" charset="-120"/>
                <a:ea typeface="微軟正黑體" pitchFamily="34" charset="-120"/>
              </a:rPr>
              <a:t>自籌款收入明細表</a:t>
            </a:r>
            <a:endParaRPr lang="zh-TW" altLang="en-US" sz="2000" b="1" dirty="0">
              <a:solidFill>
                <a:schemeClr val="accent2"/>
              </a:solidFill>
              <a:latin typeface="微軟正黑體" pitchFamily="34" charset="-120"/>
              <a:ea typeface="微軟正黑體" pitchFamily="34" charset="-120"/>
            </a:endParaRPr>
          </a:p>
        </p:txBody>
      </p:sp>
      <p:pic>
        <p:nvPicPr>
          <p:cNvPr id="1434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64" y="1212851"/>
            <a:ext cx="8920791"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64" y="1146520"/>
            <a:ext cx="9032414" cy="493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696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一、簽約</a:t>
            </a: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流程</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(1/14)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597727" y="939969"/>
            <a:ext cx="1968877"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smtClean="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smtClean="0">
                <a:ln>
                  <a:noFill/>
                </a:ln>
                <a:solidFill>
                  <a:schemeClr val="bg1"/>
                </a:solidFill>
                <a:effectLst/>
                <a:latin typeface="微軟正黑體" panose="020B0604030504040204" pitchFamily="34" charset="-120"/>
                <a:ea typeface="微軟正黑體" panose="020B0604030504040204" pitchFamily="34" charset="-120"/>
              </a:rPr>
              <a:t>輔導單位</a:t>
            </a:r>
          </a:p>
        </p:txBody>
      </p:sp>
      <p:sp>
        <p:nvSpPr>
          <p:cNvPr id="19" name="矩形 18"/>
          <p:cNvSpPr/>
          <p:nvPr/>
        </p:nvSpPr>
        <p:spPr bwMode="auto">
          <a:xfrm>
            <a:off x="7377894" y="939969"/>
            <a:ext cx="1965436" cy="400799"/>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smtClean="0">
                <a:ln>
                  <a:noFill/>
                </a:ln>
                <a:solidFill>
                  <a:schemeClr val="bg1"/>
                </a:solidFill>
                <a:effectLst/>
                <a:latin typeface="微軟正黑體" panose="020B0604030504040204" pitchFamily="34" charset="-120"/>
                <a:ea typeface="微軟正黑體" panose="020B0604030504040204" pitchFamily="34" charset="-120"/>
              </a:rPr>
              <a:t>受輔導業者</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667484" y="1556792"/>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發函通知</a:t>
            </a:r>
            <a:endPar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7" name="菱形 6"/>
          <p:cNvSpPr/>
          <p:nvPr/>
        </p:nvSpPr>
        <p:spPr bwMode="auto">
          <a:xfrm>
            <a:off x="358030" y="2564904"/>
            <a:ext cx="2448272" cy="864096"/>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計畫書</a:t>
            </a:r>
            <a:endPar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複審</a:t>
            </a:r>
          </a:p>
        </p:txBody>
      </p:sp>
      <p:sp>
        <p:nvSpPr>
          <p:cNvPr id="23" name="矩形 22"/>
          <p:cNvSpPr/>
          <p:nvPr/>
        </p:nvSpPr>
        <p:spPr bwMode="auto">
          <a:xfrm>
            <a:off x="719166" y="3645024"/>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4" name="菱形 23"/>
          <p:cNvSpPr/>
          <p:nvPr/>
        </p:nvSpPr>
        <p:spPr bwMode="auto">
          <a:xfrm>
            <a:off x="358030" y="4725144"/>
            <a:ext cx="2448272" cy="936104"/>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檢查簽約文件</a:t>
            </a:r>
          </a:p>
        </p:txBody>
      </p:sp>
      <p:sp>
        <p:nvSpPr>
          <p:cNvPr id="25" name="矩形 24"/>
          <p:cNvSpPr/>
          <p:nvPr/>
        </p:nvSpPr>
        <p:spPr bwMode="auto">
          <a:xfrm>
            <a:off x="718070" y="5949280"/>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計畫簽約</a:t>
            </a:r>
          </a:p>
        </p:txBody>
      </p:sp>
      <p:sp>
        <p:nvSpPr>
          <p:cNvPr id="27" name="矩形 26"/>
          <p:cNvSpPr/>
          <p:nvPr/>
        </p:nvSpPr>
        <p:spPr bwMode="auto">
          <a:xfrm>
            <a:off x="5614426" y="1484784"/>
            <a:ext cx="344528" cy="212226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參加簽約管考說明會</a:t>
            </a:r>
          </a:p>
        </p:txBody>
      </p:sp>
      <p:sp>
        <p:nvSpPr>
          <p:cNvPr id="28" name="矩形 27"/>
          <p:cNvSpPr/>
          <p:nvPr/>
        </p:nvSpPr>
        <p:spPr bwMode="auto">
          <a:xfrm>
            <a:off x="3805198" y="220486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修正簽約計畫書</a:t>
            </a:r>
          </a:p>
        </p:txBody>
      </p:sp>
      <p:sp>
        <p:nvSpPr>
          <p:cNvPr id="29" name="矩形 28"/>
          <p:cNvSpPr/>
          <p:nvPr/>
        </p:nvSpPr>
        <p:spPr bwMode="auto">
          <a:xfrm>
            <a:off x="3805198" y="4257092"/>
            <a:ext cx="1737408" cy="576064"/>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執行</a:t>
            </a:r>
            <a:endPar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簽約作業</a:t>
            </a:r>
          </a:p>
        </p:txBody>
      </p:sp>
      <p:sp>
        <p:nvSpPr>
          <p:cNvPr id="30" name="矩形 29"/>
          <p:cNvSpPr/>
          <p:nvPr/>
        </p:nvSpPr>
        <p:spPr bwMode="auto">
          <a:xfrm>
            <a:off x="7394256" y="4156617"/>
            <a:ext cx="1746698" cy="75657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受輔導業者與</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輔導單位</a:t>
            </a:r>
            <a:endPar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簽約文件</a:t>
            </a:r>
          </a:p>
        </p:txBody>
      </p:sp>
      <p:cxnSp>
        <p:nvCxnSpPr>
          <p:cNvPr id="39" name="肘形接點 38"/>
          <p:cNvCxnSpPr>
            <a:endCxn id="7" idx="0"/>
          </p:cNvCxnSpPr>
          <p:nvPr/>
        </p:nvCxnSpPr>
        <p:spPr bwMode="auto">
          <a:xfrm rot="10800000" flipV="1">
            <a:off x="1582166" y="2359512"/>
            <a:ext cx="2223032" cy="205391"/>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1" name="肘形接點 40"/>
          <p:cNvCxnSpPr>
            <a:stCxn id="7" idx="3"/>
            <a:endCxn id="28" idx="2"/>
          </p:cNvCxnSpPr>
          <p:nvPr/>
        </p:nvCxnSpPr>
        <p:spPr bwMode="auto">
          <a:xfrm flipV="1">
            <a:off x="2806302" y="2615646"/>
            <a:ext cx="1867600" cy="38130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3" name="直線單箭頭接點 42"/>
          <p:cNvCxnSpPr>
            <a:stCxn id="7" idx="2"/>
            <a:endCxn id="23" idx="0"/>
          </p:cNvCxnSpPr>
          <p:nvPr/>
        </p:nvCxnSpPr>
        <p:spPr bwMode="auto">
          <a:xfrm>
            <a:off x="1582166" y="3429000"/>
            <a:ext cx="5704" cy="216024"/>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7" name="肘形接點 46"/>
          <p:cNvCxnSpPr>
            <a:stCxn id="29" idx="1"/>
            <a:endCxn id="24" idx="0"/>
          </p:cNvCxnSpPr>
          <p:nvPr/>
        </p:nvCxnSpPr>
        <p:spPr bwMode="auto">
          <a:xfrm rot="10800000" flipV="1">
            <a:off x="1582166" y="4545124"/>
            <a:ext cx="2223032" cy="18002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endCxn id="29" idx="2"/>
          </p:cNvCxnSpPr>
          <p:nvPr/>
        </p:nvCxnSpPr>
        <p:spPr bwMode="auto">
          <a:xfrm flipV="1">
            <a:off x="2806302" y="4833156"/>
            <a:ext cx="186760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4" idx="2"/>
            <a:endCxn id="25" idx="0"/>
          </p:cNvCxnSpPr>
          <p:nvPr/>
        </p:nvCxnSpPr>
        <p:spPr bwMode="auto">
          <a:xfrm>
            <a:off x="1582166" y="5661248"/>
            <a:ext cx="4608" cy="288032"/>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3" name="直線單箭頭接點 52"/>
          <p:cNvCxnSpPr/>
          <p:nvPr/>
        </p:nvCxnSpPr>
        <p:spPr bwMode="auto">
          <a:xfrm flipH="1">
            <a:off x="5656122" y="4545124"/>
            <a:ext cx="1584175" cy="0"/>
          </a:xfrm>
          <a:prstGeom prst="straightConnector1">
            <a:avLst/>
          </a:prstGeom>
          <a:solidFill>
            <a:schemeClr val="accent1"/>
          </a:solidFill>
          <a:ln w="19050" cap="flat" cmpd="sng" algn="ctr">
            <a:solidFill>
              <a:srgbClr val="FF0000"/>
            </a:solidFill>
            <a:prstDash val="solid"/>
            <a:round/>
            <a:headEnd type="triangle" w="med" len="med"/>
            <a:tailEnd type="triangle" w="med" len="med"/>
          </a:ln>
          <a:effectLst/>
        </p:spPr>
      </p:cxnSp>
      <p:sp>
        <p:nvSpPr>
          <p:cNvPr id="54" name="文字方塊 53"/>
          <p:cNvSpPr txBox="1"/>
          <p:nvPr/>
        </p:nvSpPr>
        <p:spPr>
          <a:xfrm>
            <a:off x="2878310" y="4956634"/>
            <a:ext cx="357790" cy="230832"/>
          </a:xfrm>
          <a:prstGeom prst="rect">
            <a:avLst/>
          </a:prstGeom>
          <a:noFill/>
        </p:spPr>
        <p:txBody>
          <a:bodyPr wrap="none" rtlCol="0">
            <a:spAutoFit/>
          </a:bodyPr>
          <a:lstStyle/>
          <a:p>
            <a:r>
              <a:rPr lang="en-US" altLang="zh-TW" sz="900" b="1" dirty="0" smtClean="0">
                <a:ea typeface="微軟正黑體" panose="020B0604030504040204" pitchFamily="34" charset="-120"/>
              </a:rPr>
              <a:t>NO</a:t>
            </a:r>
            <a:endParaRPr lang="zh-TW" altLang="en-US" sz="900" b="1" dirty="0">
              <a:ea typeface="微軟正黑體" panose="020B0604030504040204" pitchFamily="34" charset="-120"/>
            </a:endParaRPr>
          </a:p>
        </p:txBody>
      </p:sp>
      <p:sp>
        <p:nvSpPr>
          <p:cNvPr id="55" name="文字方塊 54"/>
          <p:cNvSpPr txBox="1"/>
          <p:nvPr/>
        </p:nvSpPr>
        <p:spPr>
          <a:xfrm>
            <a:off x="1655717" y="3414192"/>
            <a:ext cx="415498" cy="230832"/>
          </a:xfrm>
          <a:prstGeom prst="rect">
            <a:avLst/>
          </a:prstGeom>
          <a:noFill/>
        </p:spPr>
        <p:txBody>
          <a:bodyPr wrap="none" rtlCol="0">
            <a:spAutoFit/>
          </a:bodyPr>
          <a:lstStyle/>
          <a:p>
            <a:r>
              <a:rPr lang="en-US" altLang="zh-TW" sz="900" b="1" dirty="0" smtClean="0">
                <a:ea typeface="微軟正黑體" panose="020B0604030504040204" pitchFamily="34" charset="-120"/>
              </a:rPr>
              <a:t>YES</a:t>
            </a:r>
            <a:endParaRPr lang="zh-TW" altLang="en-US" sz="900" b="1" dirty="0">
              <a:ea typeface="微軟正黑體" panose="020B0604030504040204" pitchFamily="34" charset="-120"/>
            </a:endParaRPr>
          </a:p>
        </p:txBody>
      </p:sp>
      <p:sp>
        <p:nvSpPr>
          <p:cNvPr id="56" name="文字方塊 55"/>
          <p:cNvSpPr txBox="1"/>
          <p:nvPr/>
        </p:nvSpPr>
        <p:spPr>
          <a:xfrm>
            <a:off x="1655717" y="5661248"/>
            <a:ext cx="415498" cy="230832"/>
          </a:xfrm>
          <a:prstGeom prst="rect">
            <a:avLst/>
          </a:prstGeom>
          <a:noFill/>
        </p:spPr>
        <p:txBody>
          <a:bodyPr wrap="none" rtlCol="0">
            <a:spAutoFit/>
          </a:bodyPr>
          <a:lstStyle/>
          <a:p>
            <a:r>
              <a:rPr lang="en-US" altLang="zh-TW" sz="900" b="1" dirty="0" smtClean="0">
                <a:ea typeface="微軟正黑體" panose="020B0604030504040204" pitchFamily="34" charset="-120"/>
              </a:rPr>
              <a:t>YES</a:t>
            </a:r>
            <a:endParaRPr lang="zh-TW" altLang="en-US" sz="900" b="1" dirty="0">
              <a:ea typeface="微軟正黑體" panose="020B0604030504040204" pitchFamily="34" charset="-120"/>
            </a:endParaRPr>
          </a:p>
        </p:txBody>
      </p:sp>
      <p:cxnSp>
        <p:nvCxnSpPr>
          <p:cNvPr id="9" name="肘形接點 8"/>
          <p:cNvCxnSpPr>
            <a:stCxn id="5" idx="3"/>
            <a:endCxn id="28" idx="0"/>
          </p:cNvCxnSpPr>
          <p:nvPr/>
        </p:nvCxnSpPr>
        <p:spPr bwMode="auto">
          <a:xfrm>
            <a:off x="2404892" y="1844824"/>
            <a:ext cx="226901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3" name="文字方塊 2"/>
          <p:cNvSpPr txBox="1"/>
          <p:nvPr/>
        </p:nvSpPr>
        <p:spPr>
          <a:xfrm>
            <a:off x="5166866" y="5061649"/>
            <a:ext cx="3262432" cy="738664"/>
          </a:xfrm>
          <a:prstGeom prst="rect">
            <a:avLst/>
          </a:prstGeom>
          <a:noFill/>
        </p:spPr>
        <p:txBody>
          <a:bodyPr wrap="none" rtlCol="0">
            <a:spAutoFit/>
          </a:bodyPr>
          <a:lstStyle/>
          <a:p>
            <a:pPr algn="ctr"/>
            <a:r>
              <a:rPr kumimoji="1" lang="zh-TW" altLang="en-US" sz="1400" b="1" spc="600" dirty="0">
                <a:latin typeface="微軟正黑體" panose="020B0604030504040204" pitchFamily="34" charset="-120"/>
                <a:ea typeface="微軟正黑體" panose="020B0604030504040204" pitchFamily="34" charset="-120"/>
              </a:rPr>
              <a:t>在結案前提供，格式不</a:t>
            </a:r>
            <a:r>
              <a:rPr kumimoji="1" lang="zh-TW" altLang="en-US" sz="1400" b="1" spc="600" dirty="0" smtClean="0">
                <a:latin typeface="微軟正黑體" panose="020B0604030504040204" pitchFamily="34" charset="-120"/>
                <a:ea typeface="微軟正黑體" panose="020B0604030504040204" pitchFamily="34" charset="-120"/>
              </a:rPr>
              <a:t>限，</a:t>
            </a:r>
            <a:r>
              <a:rPr kumimoji="1" lang="en-US" altLang="zh-TW" sz="1400" b="1" spc="600" dirty="0" smtClean="0">
                <a:latin typeface="微軟正黑體" panose="020B0604030504040204" pitchFamily="34" charset="-120"/>
                <a:ea typeface="微軟正黑體" panose="020B0604030504040204" pitchFamily="34" charset="-120"/>
              </a:rPr>
              <a:t/>
            </a:r>
            <a:br>
              <a:rPr kumimoji="1" lang="en-US" altLang="zh-TW" sz="1400" b="1" spc="600" dirty="0" smtClean="0">
                <a:latin typeface="微軟正黑體" panose="020B0604030504040204" pitchFamily="34" charset="-120"/>
                <a:ea typeface="微軟正黑體" panose="020B0604030504040204" pitchFamily="34" charset="-120"/>
              </a:rPr>
            </a:br>
            <a:r>
              <a:rPr kumimoji="1" lang="zh-TW" altLang="en-US" sz="1400" b="1" spc="600" dirty="0" smtClean="0">
                <a:latin typeface="微軟正黑體" panose="020B0604030504040204" pitchFamily="34" charset="-120"/>
                <a:ea typeface="微軟正黑體" panose="020B0604030504040204" pitchFamily="34" charset="-120"/>
              </a:rPr>
              <a:t>影本即可</a:t>
            </a:r>
            <a:r>
              <a:rPr kumimoji="1" lang="en-US" altLang="zh-TW" sz="1400" b="1" spc="600" dirty="0" smtClean="0">
                <a:latin typeface="微軟正黑體" panose="020B0604030504040204" pitchFamily="34" charset="-120"/>
                <a:ea typeface="微軟正黑體" panose="020B0604030504040204" pitchFamily="34" charset="-120"/>
              </a:rPr>
              <a:t>!</a:t>
            </a:r>
            <a:br>
              <a:rPr kumimoji="1" lang="en-US" altLang="zh-TW" sz="1400" b="1" spc="600" dirty="0" smtClean="0">
                <a:latin typeface="微軟正黑體" panose="020B0604030504040204" pitchFamily="34" charset="-120"/>
                <a:ea typeface="微軟正黑體" panose="020B0604030504040204" pitchFamily="34" charset="-120"/>
              </a:rPr>
            </a:br>
            <a:endParaRPr kumimoji="1" lang="zh-TW" altLang="en-US" sz="1400" b="1" spc="600" dirty="0">
              <a:latin typeface="微軟正黑體" panose="020B0604030504040204" pitchFamily="34" charset="-120"/>
              <a:ea typeface="微軟正黑體" panose="020B0604030504040204" pitchFamily="34" charset="-120"/>
            </a:endParaRPr>
          </a:p>
        </p:txBody>
      </p:sp>
      <p:cxnSp>
        <p:nvCxnSpPr>
          <p:cNvPr id="60" name="肘形接點 59"/>
          <p:cNvCxnSpPr>
            <a:endCxn id="29" idx="0"/>
          </p:cNvCxnSpPr>
          <p:nvPr/>
        </p:nvCxnSpPr>
        <p:spPr bwMode="auto">
          <a:xfrm>
            <a:off x="2456574" y="3933056"/>
            <a:ext cx="2217328" cy="32403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65" name="文字方塊 64"/>
          <p:cNvSpPr txBox="1"/>
          <p:nvPr/>
        </p:nvSpPr>
        <p:spPr>
          <a:xfrm>
            <a:off x="2878310" y="2780928"/>
            <a:ext cx="357790" cy="230832"/>
          </a:xfrm>
          <a:prstGeom prst="rect">
            <a:avLst/>
          </a:prstGeom>
          <a:noFill/>
        </p:spPr>
        <p:txBody>
          <a:bodyPr wrap="none" rtlCol="0">
            <a:spAutoFit/>
          </a:bodyPr>
          <a:lstStyle/>
          <a:p>
            <a:r>
              <a:rPr lang="en-US" altLang="zh-TW" sz="900" b="1" dirty="0" smtClean="0">
                <a:ea typeface="微軟正黑體" panose="020B0604030504040204" pitchFamily="34" charset="-120"/>
              </a:rPr>
              <a:t>NO</a:t>
            </a:r>
            <a:endParaRPr lang="zh-TW" altLang="en-US" sz="900" b="1" dirty="0">
              <a:ea typeface="微軟正黑體" panose="020B0604030504040204" pitchFamily="34" charset="-120"/>
            </a:endParaRPr>
          </a:p>
        </p:txBody>
      </p:sp>
      <p:sp>
        <p:nvSpPr>
          <p:cNvPr id="71" name="左右括弧 70"/>
          <p:cNvSpPr/>
          <p:nvPr/>
        </p:nvSpPr>
        <p:spPr bwMode="auto">
          <a:xfrm>
            <a:off x="5159114" y="5013176"/>
            <a:ext cx="3168352" cy="416582"/>
          </a:xfrm>
          <a:prstGeom prst="bracketPair">
            <a:avLst/>
          </a:prstGeom>
          <a:noFill/>
          <a:ln w="28575" cap="flat" cmpd="sng" algn="ctr">
            <a:solidFill>
              <a:srgbClr val="FF0000"/>
            </a:solidFill>
            <a:prstDash val="solid"/>
            <a:round/>
            <a:headEnd type="none" w="sm" len="sm"/>
            <a:tailEnd type="none" w="sm" len="sm"/>
          </a:ln>
          <a:effectLst/>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2" name="矩形 31"/>
          <p:cNvSpPr/>
          <p:nvPr/>
        </p:nvSpPr>
        <p:spPr bwMode="auto">
          <a:xfrm>
            <a:off x="2514277" y="3381801"/>
            <a:ext cx="2173499" cy="4505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1400" spc="300" dirty="0" smtClean="0">
                <a:latin typeface="微軟正黑體" panose="020B0604030504040204" pitchFamily="34" charset="-120"/>
                <a:ea typeface="微軟正黑體" panose="020B0604030504040204" pitchFamily="34" charset="-120"/>
              </a:rPr>
              <a:t>接獲</a:t>
            </a:r>
            <a:r>
              <a:rPr lang="en-US" altLang="zh-TW" sz="1400" spc="300" dirty="0" smtClean="0">
                <a:latin typeface="微軟正黑體" panose="020B0604030504040204" pitchFamily="34" charset="-120"/>
                <a:ea typeface="微軟正黑體" panose="020B0604030504040204" pitchFamily="34" charset="-120"/>
              </a:rPr>
              <a:t>Email</a:t>
            </a:r>
            <a:r>
              <a:rPr lang="zh-TW" altLang="en-US" sz="1400" spc="300" dirty="0" smtClean="0">
                <a:latin typeface="微軟正黑體" panose="020B0604030504040204" pitchFamily="34" charset="-120"/>
                <a:ea typeface="微軟正黑體" panose="020B0604030504040204" pitchFamily="34" charset="-120"/>
              </a:rPr>
              <a:t>通知</a:t>
            </a:r>
            <a:r>
              <a:rPr lang="zh-TW" altLang="en-US" sz="1400" spc="300" dirty="0">
                <a:latin typeface="微軟正黑體" panose="020B0604030504040204" pitchFamily="34" charset="-120"/>
                <a:ea typeface="微軟正黑體" panose="020B0604030504040204" pitchFamily="34" charset="-120"/>
              </a:rPr>
              <a:t>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endPar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786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1029" name="矩形 5"/>
          <p:cNvSpPr>
            <a:spLocks noChangeArrowheads="1"/>
          </p:cNvSpPr>
          <p:nvPr/>
        </p:nvSpPr>
        <p:spPr bwMode="auto">
          <a:xfrm>
            <a:off x="1350442" y="404664"/>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graphicFrame>
        <p:nvGraphicFramePr>
          <p:cNvPr id="1026" name="物件 2"/>
          <p:cNvGraphicFramePr>
            <a:graphicFrameLocks noChangeAspect="1"/>
          </p:cNvGraphicFramePr>
          <p:nvPr/>
        </p:nvGraphicFramePr>
        <p:xfrm>
          <a:off x="1053404" y="1270000"/>
          <a:ext cx="7705191" cy="4997450"/>
        </p:xfrm>
        <a:graphic>
          <a:graphicData uri="http://schemas.openxmlformats.org/presentationml/2006/ole">
            <mc:AlternateContent xmlns:mc="http://schemas.openxmlformats.org/markup-compatibility/2006">
              <mc:Choice xmlns:v="urn:schemas-microsoft-com:vml" Requires="v">
                <p:oleObj spid="_x0000_s16391" name="工作表" r:id="rId3" imgW="8439184" imgH="6172327" progId="Excel.Sheet.12">
                  <p:embed/>
                </p:oleObj>
              </mc:Choice>
              <mc:Fallback>
                <p:oleObj name="工作表" r:id="rId3" imgW="8439184" imgH="617232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04" y="1270000"/>
                        <a:ext cx="7705191"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文字方塊 5"/>
          <p:cNvSpPr txBox="1">
            <a:spLocks noChangeArrowheads="1"/>
          </p:cNvSpPr>
          <p:nvPr/>
        </p:nvSpPr>
        <p:spPr bwMode="auto">
          <a:xfrm>
            <a:off x="4844958" y="895350"/>
            <a:ext cx="3547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a:t>與計畫書中，人力需求表一致</a:t>
            </a:r>
          </a:p>
        </p:txBody>
      </p:sp>
    </p:spTree>
    <p:extLst>
      <p:ext uri="{BB962C8B-B14F-4D97-AF65-F5344CB8AC3E}">
        <p14:creationId xmlns:p14="http://schemas.microsoft.com/office/powerpoint/2010/main" val="1929290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15364" name="矩形 5"/>
          <p:cNvSpPr>
            <a:spLocks noChangeArrowheads="1"/>
          </p:cNvSpPr>
          <p:nvPr/>
        </p:nvSpPr>
        <p:spPr bwMode="auto">
          <a:xfrm>
            <a:off x="1422450" y="33337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10" y="908720"/>
            <a:ext cx="77048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357" y="3501008"/>
            <a:ext cx="5044715" cy="283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08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39" y="1314450"/>
            <a:ext cx="885800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標題 1"/>
          <p:cNvSpPr>
            <a:spLocks noGrp="1"/>
          </p:cNvSpPr>
          <p:nvPr>
            <p:ph type="title"/>
          </p:nvPr>
        </p:nvSpPr>
        <p:spPr>
          <a:xfrm>
            <a:off x="432523" y="0"/>
            <a:ext cx="9194606" cy="1054100"/>
          </a:xfrm>
        </p:spPr>
        <p:txBody>
          <a:bodyPr/>
          <a:lstStyle/>
          <a:p>
            <a:r>
              <a:rPr lang="zh-TW" altLang="en-US" sz="2800" b="1" smtClean="0">
                <a:solidFill>
                  <a:schemeClr val="accent2"/>
                </a:solidFill>
              </a:rPr>
              <a:t>會計報表範例</a:t>
            </a:r>
            <a:endParaRPr lang="zh-TW" altLang="en-US" sz="2800" smtClean="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16390" name="矩形 5"/>
          <p:cNvSpPr>
            <a:spLocks noChangeArrowheads="1"/>
          </p:cNvSpPr>
          <p:nvPr/>
        </p:nvSpPr>
        <p:spPr bwMode="auto">
          <a:xfrm>
            <a:off x="537167" y="862013"/>
            <a:ext cx="512574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1.</a:t>
            </a:r>
            <a:r>
              <a:rPr lang="zh-TW" altLang="zh-TW" sz="2000" b="1">
                <a:solidFill>
                  <a:schemeClr val="accent2"/>
                </a:solidFill>
                <a:latin typeface="微軟正黑體" pitchFamily="34" charset="-120"/>
                <a:ea typeface="微軟正黑體" pitchFamily="34" charset="-120"/>
              </a:rPr>
              <a:t>經費累計（季、年）表</a:t>
            </a:r>
            <a:r>
              <a:rPr lang="zh-TW" altLang="en-US" sz="2000" b="1">
                <a:solidFill>
                  <a:schemeClr val="accent2"/>
                </a:solidFill>
                <a:latin typeface="微軟正黑體" pitchFamily="34" charset="-120"/>
                <a:ea typeface="微軟正黑體" pitchFamily="34" charset="-120"/>
              </a:rPr>
              <a:t> </a:t>
            </a:r>
            <a:r>
              <a:rPr lang="en-US" altLang="zh-TW" sz="2000" b="1">
                <a:solidFill>
                  <a:schemeClr val="accent2"/>
                </a:solidFill>
                <a:latin typeface="微軟正黑體" pitchFamily="34" charset="-120"/>
                <a:ea typeface="微軟正黑體" pitchFamily="34" charset="-120"/>
              </a:rPr>
              <a:t>–</a:t>
            </a:r>
            <a:r>
              <a:rPr lang="zh-TW" altLang="en-US" sz="2000" b="1">
                <a:solidFill>
                  <a:schemeClr val="accent2"/>
                </a:solidFill>
                <a:latin typeface="微軟正黑體" pitchFamily="34" charset="-120"/>
                <a:ea typeface="微軟正黑體" pitchFamily="34" charset="-120"/>
              </a:rPr>
              <a:t> 服務費用</a:t>
            </a:r>
          </a:p>
        </p:txBody>
      </p:sp>
      <p:sp>
        <p:nvSpPr>
          <p:cNvPr id="7" name="矩形 6"/>
          <p:cNvSpPr/>
          <p:nvPr/>
        </p:nvSpPr>
        <p:spPr>
          <a:xfrm>
            <a:off x="2160873" y="2495550"/>
            <a:ext cx="2173080" cy="2979738"/>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4011304" y="2062164"/>
            <a:ext cx="1109213" cy="446087"/>
          </a:xfrm>
          <a:prstGeom prst="wedgeRoundRectCallout">
            <a:avLst>
              <a:gd name="adj1" fmla="val -19614"/>
              <a:gd name="adj2" fmla="val 8392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依計畫書預算表填列</a:t>
            </a:r>
          </a:p>
        </p:txBody>
      </p:sp>
      <p:sp>
        <p:nvSpPr>
          <p:cNvPr id="10" name="矩形 9"/>
          <p:cNvSpPr/>
          <p:nvPr/>
        </p:nvSpPr>
        <p:spPr>
          <a:xfrm>
            <a:off x="3965959" y="1295401"/>
            <a:ext cx="2333532" cy="219075"/>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3652030" y="1752600"/>
            <a:ext cx="3034639" cy="2000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2160873" y="5543551"/>
            <a:ext cx="2359693" cy="219075"/>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圓角矩形圖說文字 19"/>
          <p:cNvSpPr/>
          <p:nvPr/>
        </p:nvSpPr>
        <p:spPr>
          <a:xfrm>
            <a:off x="4834493" y="5438776"/>
            <a:ext cx="1276641" cy="409575"/>
          </a:xfrm>
          <a:prstGeom prst="wedgeRoundRectCallout">
            <a:avLst>
              <a:gd name="adj1" fmla="val -69589"/>
              <a:gd name="adj2" fmla="val -10642"/>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報表製作日</a:t>
            </a:r>
            <a:endParaRPr lang="en-US" altLang="zh-TW" sz="1200" dirty="0">
              <a:solidFill>
                <a:schemeClr val="tx1"/>
              </a:solidFill>
            </a:endParaRPr>
          </a:p>
          <a:p>
            <a:pPr algn="ctr">
              <a:defRPr/>
            </a:pPr>
            <a:r>
              <a:rPr lang="zh-TW" altLang="en-US" sz="1200" b="1" dirty="0">
                <a:solidFill>
                  <a:schemeClr val="tx1"/>
                </a:solidFill>
              </a:rPr>
              <a:t>已請領</a:t>
            </a:r>
            <a:r>
              <a:rPr lang="zh-TW" altLang="en-US" sz="1200" dirty="0">
                <a:solidFill>
                  <a:schemeClr val="tx1"/>
                </a:solidFill>
              </a:rPr>
              <a:t>政府款</a:t>
            </a:r>
          </a:p>
        </p:txBody>
      </p:sp>
      <p:sp>
        <p:nvSpPr>
          <p:cNvPr id="22" name="右中括弧 21"/>
          <p:cNvSpPr/>
          <p:nvPr/>
        </p:nvSpPr>
        <p:spPr>
          <a:xfrm>
            <a:off x="8721971" y="3338513"/>
            <a:ext cx="162196" cy="1452562"/>
          </a:xfrm>
          <a:prstGeom prst="rightBracket">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25" name="矩形 24"/>
          <p:cNvSpPr/>
          <p:nvPr/>
        </p:nvSpPr>
        <p:spPr>
          <a:xfrm>
            <a:off x="6550634" y="5534026"/>
            <a:ext cx="2218425" cy="239713"/>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圓角矩形圖說文字 25"/>
          <p:cNvSpPr/>
          <p:nvPr/>
        </p:nvSpPr>
        <p:spPr>
          <a:xfrm>
            <a:off x="8920792" y="5410201"/>
            <a:ext cx="1124909" cy="409575"/>
          </a:xfrm>
          <a:prstGeom prst="wedgeRoundRectCallout">
            <a:avLst>
              <a:gd name="adj1" fmla="val -58426"/>
              <a:gd name="adj2" fmla="val -20954"/>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chemeClr val="tx1"/>
                </a:solidFill>
              </a:rPr>
              <a:t>1.</a:t>
            </a:r>
            <a:r>
              <a:rPr lang="zh-TW" altLang="en-US" sz="1200" dirty="0">
                <a:solidFill>
                  <a:schemeClr val="tx1"/>
                </a:solidFill>
              </a:rPr>
              <a:t>正確計算</a:t>
            </a:r>
            <a:endParaRPr lang="en-US" altLang="zh-TW" sz="1200" dirty="0">
              <a:solidFill>
                <a:schemeClr val="tx1"/>
              </a:solidFill>
            </a:endParaRPr>
          </a:p>
          <a:p>
            <a:pPr algn="ctr">
              <a:defRPr/>
            </a:pPr>
            <a:r>
              <a:rPr lang="en-US" altLang="zh-TW" sz="1200" dirty="0">
                <a:solidFill>
                  <a:schemeClr val="tx1"/>
                </a:solidFill>
              </a:rPr>
              <a:t>2.</a:t>
            </a:r>
            <a:r>
              <a:rPr lang="zh-TW" altLang="en-US" sz="1200" dirty="0">
                <a:solidFill>
                  <a:schemeClr val="tx1"/>
                </a:solidFill>
              </a:rPr>
              <a:t>小數二位</a:t>
            </a:r>
          </a:p>
        </p:txBody>
      </p:sp>
      <p:sp>
        <p:nvSpPr>
          <p:cNvPr id="24" name="矩形 23"/>
          <p:cNvSpPr/>
          <p:nvPr/>
        </p:nvSpPr>
        <p:spPr>
          <a:xfrm>
            <a:off x="2061462" y="584835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摺角紙張 26"/>
          <p:cNvSpPr/>
          <p:nvPr/>
        </p:nvSpPr>
        <p:spPr>
          <a:xfrm>
            <a:off x="6805264" y="466725"/>
            <a:ext cx="2204473" cy="14859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1200" b="1" dirty="0">
                <a:solidFill>
                  <a:schemeClr val="tx1"/>
                </a:solidFill>
              </a:rPr>
              <a:t>請確認</a:t>
            </a:r>
            <a:endParaRPr lang="en-US" altLang="zh-TW" sz="1200" b="1" dirty="0">
              <a:solidFill>
                <a:schemeClr val="tx1"/>
              </a:solidFill>
            </a:endParaRPr>
          </a:p>
          <a:p>
            <a:pPr>
              <a:lnSpc>
                <a:spcPts val="2000"/>
              </a:lnSpc>
              <a:spcBef>
                <a:spcPts val="0"/>
              </a:spcBef>
              <a:defRPr/>
            </a:pPr>
            <a:r>
              <a:rPr lang="en-US" altLang="zh-TW" sz="1200" dirty="0">
                <a:solidFill>
                  <a:schemeClr val="tx1"/>
                </a:solidFill>
              </a:rPr>
              <a:t>1.</a:t>
            </a:r>
            <a:r>
              <a:rPr lang="zh-TW" altLang="en-US" sz="1200" dirty="0">
                <a:solidFill>
                  <a:schemeClr val="tx1"/>
                </a:solidFill>
              </a:rPr>
              <a:t>單位名稱為輔導單位</a:t>
            </a:r>
            <a:endParaRPr lang="en-US" altLang="zh-TW" sz="1200" dirty="0">
              <a:solidFill>
                <a:schemeClr val="tx1"/>
              </a:solidFill>
            </a:endParaRPr>
          </a:p>
          <a:p>
            <a:pPr>
              <a:lnSpc>
                <a:spcPts val="2000"/>
              </a:lnSpc>
              <a:spcBef>
                <a:spcPts val="0"/>
              </a:spcBef>
              <a:defRPr/>
            </a:pPr>
            <a:r>
              <a:rPr lang="en-US" altLang="zh-TW" sz="1200" dirty="0">
                <a:solidFill>
                  <a:schemeClr val="tx1"/>
                </a:solidFill>
              </a:rPr>
              <a:t>2.</a:t>
            </a:r>
            <a:r>
              <a:rPr lang="zh-TW" altLang="en-US" sz="1200" dirty="0">
                <a:solidFill>
                  <a:schemeClr val="tx1"/>
                </a:solidFill>
              </a:rPr>
              <a:t>執行期間與計畫書一致</a:t>
            </a:r>
            <a:endParaRPr lang="en-US" altLang="zh-TW" sz="1200" dirty="0">
              <a:solidFill>
                <a:schemeClr val="tx1"/>
              </a:solidFill>
            </a:endParaRPr>
          </a:p>
          <a:p>
            <a:pPr>
              <a:lnSpc>
                <a:spcPts val="2000"/>
              </a:lnSpc>
              <a:spcBef>
                <a:spcPts val="0"/>
              </a:spcBef>
              <a:defRPr/>
            </a:pPr>
            <a:r>
              <a:rPr lang="en-US" altLang="zh-TW" sz="1200" dirty="0">
                <a:solidFill>
                  <a:schemeClr val="tx1"/>
                </a:solidFill>
              </a:rPr>
              <a:t>3.</a:t>
            </a:r>
            <a:r>
              <a:rPr lang="zh-TW" altLang="en-US" sz="1200" dirty="0">
                <a:solidFill>
                  <a:schemeClr val="tx1"/>
                </a:solidFill>
              </a:rPr>
              <a:t>計畫名稱及案號填寫完整</a:t>
            </a:r>
            <a:endParaRPr lang="en-US" altLang="zh-TW" sz="1200" dirty="0">
              <a:solidFill>
                <a:schemeClr val="tx1"/>
              </a:solidFill>
            </a:endParaRPr>
          </a:p>
          <a:p>
            <a:pPr>
              <a:lnSpc>
                <a:spcPts val="2000"/>
              </a:lnSpc>
              <a:spcBef>
                <a:spcPts val="0"/>
              </a:spcBef>
              <a:defRPr/>
            </a:pPr>
            <a:r>
              <a:rPr lang="en-US" altLang="zh-TW" sz="1200" dirty="0">
                <a:solidFill>
                  <a:schemeClr val="tx1"/>
                </a:solidFill>
              </a:rPr>
              <a:t>3.</a:t>
            </a:r>
            <a:r>
              <a:rPr lang="zh-TW" altLang="en-US" sz="1200" dirty="0">
                <a:solidFill>
                  <a:schemeClr val="tx1"/>
                </a:solidFill>
              </a:rPr>
              <a:t>字體全黑，黑白列印</a:t>
            </a:r>
          </a:p>
        </p:txBody>
      </p:sp>
      <p:sp>
        <p:nvSpPr>
          <p:cNvPr id="28" name="圓角矩形圖說文字 27"/>
          <p:cNvSpPr/>
          <p:nvPr/>
        </p:nvSpPr>
        <p:spPr>
          <a:xfrm>
            <a:off x="8946952" y="4362451"/>
            <a:ext cx="931320" cy="314325"/>
          </a:xfrm>
          <a:prstGeom prst="wedgeRoundRectCallout">
            <a:avLst>
              <a:gd name="adj1" fmla="val -52569"/>
              <a:gd name="adj2" fmla="val -105333"/>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加總無誤</a:t>
            </a:r>
          </a:p>
        </p:txBody>
      </p:sp>
      <p:sp>
        <p:nvSpPr>
          <p:cNvPr id="29" name="矩形 28"/>
          <p:cNvSpPr/>
          <p:nvPr/>
        </p:nvSpPr>
        <p:spPr>
          <a:xfrm>
            <a:off x="795285" y="2066926"/>
            <a:ext cx="2992781" cy="2000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摺角紙張 29"/>
          <p:cNvSpPr/>
          <p:nvPr/>
        </p:nvSpPr>
        <p:spPr>
          <a:xfrm>
            <a:off x="1642891" y="6200775"/>
            <a:ext cx="5556528" cy="4572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altLang="zh-TW" sz="1200" dirty="0">
                <a:solidFill>
                  <a:schemeClr val="tx1"/>
                </a:solidFill>
              </a:rPr>
              <a:t>1.</a:t>
            </a:r>
            <a:r>
              <a:rPr lang="zh-TW" altLang="en-US" sz="1200" dirty="0">
                <a:solidFill>
                  <a:schemeClr val="tx1"/>
                </a:solidFill>
              </a:rPr>
              <a:t>用印請用簽名或蓋章，若各欄位已印出負責人員姓名，仍請再次用印。</a:t>
            </a:r>
            <a:endParaRPr lang="en-US" altLang="zh-TW" sz="1200" dirty="0">
              <a:solidFill>
                <a:schemeClr val="tx1"/>
              </a:solidFill>
            </a:endParaRPr>
          </a:p>
          <a:p>
            <a:pPr>
              <a:spcBef>
                <a:spcPts val="0"/>
              </a:spcBef>
              <a:defRPr/>
            </a:pPr>
            <a:r>
              <a:rPr lang="en-US" altLang="zh-TW" sz="1200" dirty="0">
                <a:solidFill>
                  <a:schemeClr val="tx1"/>
                </a:solidFill>
              </a:rPr>
              <a:t>2.</a:t>
            </a:r>
            <a:r>
              <a:rPr lang="zh-TW" altLang="en-US" sz="1200" dirty="0">
                <a:solidFill>
                  <a:schemeClr val="tx1"/>
                </a:solidFill>
              </a:rPr>
              <a:t>各欄位用印完整無缺漏。</a:t>
            </a:r>
          </a:p>
        </p:txBody>
      </p:sp>
      <p:sp>
        <p:nvSpPr>
          <p:cNvPr id="21" name="矩形 20"/>
          <p:cNvSpPr/>
          <p:nvPr/>
        </p:nvSpPr>
        <p:spPr>
          <a:xfrm>
            <a:off x="4196173" y="581025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矩形 22"/>
          <p:cNvSpPr/>
          <p:nvPr/>
        </p:nvSpPr>
        <p:spPr>
          <a:xfrm>
            <a:off x="6582027" y="581977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矩形 30"/>
          <p:cNvSpPr/>
          <p:nvPr/>
        </p:nvSpPr>
        <p:spPr>
          <a:xfrm>
            <a:off x="8884166" y="586740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3774873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78" y="1785939"/>
            <a:ext cx="8728946"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標題 1"/>
          <p:cNvSpPr>
            <a:spLocks noGrp="1"/>
          </p:cNvSpPr>
          <p:nvPr>
            <p:ph type="title"/>
          </p:nvPr>
        </p:nvSpPr>
        <p:spPr/>
        <p:txBody>
          <a:bodyPr/>
          <a:lstStyle/>
          <a:p>
            <a:r>
              <a:rPr lang="zh-TW" altLang="en-US" sz="2800" b="1" smtClean="0">
                <a:solidFill>
                  <a:schemeClr val="accent2"/>
                </a:solidFill>
              </a:rPr>
              <a:t>會計報表範例</a:t>
            </a:r>
            <a:endParaRPr lang="zh-TW" altLang="en-US" sz="2800" smtClean="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7" name="矩形 6"/>
          <p:cNvSpPr/>
          <p:nvPr/>
        </p:nvSpPr>
        <p:spPr>
          <a:xfrm>
            <a:off x="683666" y="1266825"/>
            <a:ext cx="6140783" cy="400050"/>
          </a:xfrm>
          <a:prstGeom prst="rect">
            <a:avLst/>
          </a:prstGeom>
        </p:spPr>
        <p:txBody>
          <a:bodyPr>
            <a:spAutoFit/>
          </a:bodyPr>
          <a:lstStyle/>
          <a:p>
            <a:pPr>
              <a:defRPr/>
            </a:pPr>
            <a:r>
              <a:rPr lang="en-US" altLang="zh-TW" sz="2000" b="1" dirty="0">
                <a:solidFill>
                  <a:schemeClr val="accent2"/>
                </a:solidFill>
                <a:latin typeface="微軟正黑體" panose="020B0604030504040204" pitchFamily="34" charset="-120"/>
                <a:ea typeface="微軟正黑體" panose="020B0604030504040204" pitchFamily="34" charset="-120"/>
              </a:rPr>
              <a:t>2.</a:t>
            </a:r>
            <a:r>
              <a:rPr lang="zh-TW" altLang="zh-TW" sz="2000" b="1" dirty="0">
                <a:solidFill>
                  <a:schemeClr val="accent2"/>
                </a:solidFill>
                <a:latin typeface="+mn-ea"/>
                <a:ea typeface="+mn-ea"/>
              </a:rPr>
              <a:t>經費累計（年）表</a:t>
            </a:r>
            <a:r>
              <a:rPr lang="zh-TW" altLang="en-US" sz="2000" b="1" dirty="0">
                <a:solidFill>
                  <a:schemeClr val="accent2"/>
                </a:solidFill>
                <a:latin typeface="+mn-ea"/>
                <a:ea typeface="+mn-ea"/>
              </a:rPr>
              <a:t> </a:t>
            </a:r>
            <a:r>
              <a:rPr lang="en-US" altLang="zh-TW" sz="2000" b="1" dirty="0">
                <a:solidFill>
                  <a:schemeClr val="accent2"/>
                </a:solidFill>
                <a:latin typeface="+mn-ea"/>
                <a:ea typeface="+mn-ea"/>
              </a:rPr>
              <a:t>-</a:t>
            </a:r>
            <a:r>
              <a:rPr lang="zh-TW" altLang="en-US" sz="2000" b="1" dirty="0">
                <a:solidFill>
                  <a:schemeClr val="accent2"/>
                </a:solidFill>
                <a:latin typeface="+mn-ea"/>
                <a:ea typeface="+mn-ea"/>
              </a:rPr>
              <a:t> </a:t>
            </a:r>
            <a:r>
              <a:rPr lang="zh-TW" altLang="zh-TW" sz="2000" b="1" dirty="0">
                <a:solidFill>
                  <a:schemeClr val="accent2"/>
                </a:solidFill>
                <a:latin typeface="+mn-ea"/>
                <a:ea typeface="+mn-ea"/>
              </a:rPr>
              <a:t>工作項目</a:t>
            </a:r>
            <a:endParaRPr lang="zh-TW" altLang="en-US" sz="2000" b="1" dirty="0">
              <a:solidFill>
                <a:schemeClr val="accent2"/>
              </a:solidFill>
              <a:latin typeface="+mn-ea"/>
              <a:ea typeface="+mn-ea"/>
            </a:endParaRPr>
          </a:p>
        </p:txBody>
      </p:sp>
      <p:sp>
        <p:nvSpPr>
          <p:cNvPr id="8" name="矩形 7"/>
          <p:cNvSpPr/>
          <p:nvPr/>
        </p:nvSpPr>
        <p:spPr>
          <a:xfrm>
            <a:off x="4960065" y="3417889"/>
            <a:ext cx="2124247" cy="287337"/>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5001922" y="4125913"/>
            <a:ext cx="2019604" cy="393700"/>
          </a:xfrm>
          <a:prstGeom prst="wedgeRoundRectCallout">
            <a:avLst>
              <a:gd name="adj1" fmla="val -20891"/>
              <a:gd name="adj2" fmla="val -14512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與前一頁服務費用報表實支合計數金額相符</a:t>
            </a:r>
          </a:p>
        </p:txBody>
      </p:sp>
      <p:sp>
        <p:nvSpPr>
          <p:cNvPr id="10" name="矩形 9"/>
          <p:cNvSpPr/>
          <p:nvPr/>
        </p:nvSpPr>
        <p:spPr>
          <a:xfrm>
            <a:off x="7286621" y="3409950"/>
            <a:ext cx="540654" cy="298450"/>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7178490" y="4100513"/>
            <a:ext cx="1705676" cy="393700"/>
          </a:xfrm>
          <a:prstGeom prst="wedgeRoundRectCallout">
            <a:avLst>
              <a:gd name="adj1" fmla="val -22574"/>
              <a:gd name="adj2" fmla="val -140290"/>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與後一頁自籌款收入報表金額相符</a:t>
            </a:r>
          </a:p>
        </p:txBody>
      </p:sp>
      <p:sp>
        <p:nvSpPr>
          <p:cNvPr id="11" name="摺角紙張 10"/>
          <p:cNvSpPr/>
          <p:nvPr/>
        </p:nvSpPr>
        <p:spPr>
          <a:xfrm>
            <a:off x="1548713" y="5419725"/>
            <a:ext cx="5556528" cy="4572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altLang="zh-TW" sz="1200" dirty="0">
                <a:solidFill>
                  <a:schemeClr val="tx1"/>
                </a:solidFill>
              </a:rPr>
              <a:t>1.</a:t>
            </a:r>
            <a:r>
              <a:rPr lang="zh-TW" altLang="en-US" sz="1200" dirty="0">
                <a:solidFill>
                  <a:schemeClr val="tx1"/>
                </a:solidFill>
              </a:rPr>
              <a:t>用印請用簽名或蓋章，若各欄位已印出負責人員姓名，仍請再次用印。</a:t>
            </a:r>
            <a:endParaRPr lang="en-US" altLang="zh-TW" sz="1200" dirty="0">
              <a:solidFill>
                <a:schemeClr val="tx1"/>
              </a:solidFill>
            </a:endParaRPr>
          </a:p>
          <a:p>
            <a:pPr>
              <a:spcBef>
                <a:spcPts val="0"/>
              </a:spcBef>
              <a:defRPr/>
            </a:pPr>
            <a:r>
              <a:rPr lang="en-US" altLang="zh-TW" sz="1200" dirty="0">
                <a:solidFill>
                  <a:schemeClr val="tx1"/>
                </a:solidFill>
              </a:rPr>
              <a:t>2.</a:t>
            </a:r>
            <a:r>
              <a:rPr lang="zh-TW" altLang="en-US" sz="1200" dirty="0">
                <a:solidFill>
                  <a:schemeClr val="tx1"/>
                </a:solidFill>
              </a:rPr>
              <a:t>各欄位用印完整無缺漏。</a:t>
            </a:r>
          </a:p>
        </p:txBody>
      </p:sp>
      <p:sp>
        <p:nvSpPr>
          <p:cNvPr id="14" name="矩形 13"/>
          <p:cNvSpPr/>
          <p:nvPr/>
        </p:nvSpPr>
        <p:spPr>
          <a:xfrm>
            <a:off x="2071926" y="503872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4227566" y="503872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6320420" y="503872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8193524" y="506730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396921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1" y="1562100"/>
            <a:ext cx="921727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標題 1"/>
          <p:cNvSpPr>
            <a:spLocks noGrp="1"/>
          </p:cNvSpPr>
          <p:nvPr>
            <p:ph type="title"/>
          </p:nvPr>
        </p:nvSpPr>
        <p:spPr/>
        <p:txBody>
          <a:bodyPr/>
          <a:lstStyle/>
          <a:p>
            <a:r>
              <a:rPr lang="zh-TW" altLang="en-US" sz="2800" b="1" smtClean="0">
                <a:solidFill>
                  <a:schemeClr val="accent2"/>
                </a:solidFill>
              </a:rPr>
              <a:t>會計報表範例</a:t>
            </a:r>
            <a:endParaRPr lang="zh-TW" altLang="en-US" sz="2800" smtClean="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18438" name="矩形 5"/>
          <p:cNvSpPr>
            <a:spLocks noChangeArrowheads="1"/>
          </p:cNvSpPr>
          <p:nvPr/>
        </p:nvSpPr>
        <p:spPr bwMode="auto">
          <a:xfrm>
            <a:off x="777844" y="1033463"/>
            <a:ext cx="61407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3.</a:t>
            </a:r>
            <a:r>
              <a:rPr lang="zh-TW" altLang="zh-TW" sz="2000" b="1">
                <a:solidFill>
                  <a:schemeClr val="accent2"/>
                </a:solidFill>
                <a:latin typeface="微軟正黑體" pitchFamily="34" charset="-120"/>
                <a:ea typeface="微軟正黑體" pitchFamily="34" charset="-120"/>
              </a:rPr>
              <a:t>自籌款收入明細表</a:t>
            </a:r>
            <a:endParaRPr lang="zh-TW" altLang="en-US" sz="2000" b="1">
              <a:solidFill>
                <a:schemeClr val="accent2"/>
              </a:solidFill>
              <a:latin typeface="微軟正黑體" pitchFamily="34" charset="-120"/>
              <a:ea typeface="微軟正黑體" pitchFamily="34" charset="-120"/>
            </a:endParaRPr>
          </a:p>
        </p:txBody>
      </p:sp>
      <p:sp>
        <p:nvSpPr>
          <p:cNvPr id="8" name="矩形 7"/>
          <p:cNvSpPr/>
          <p:nvPr/>
        </p:nvSpPr>
        <p:spPr>
          <a:xfrm>
            <a:off x="1037707" y="3524251"/>
            <a:ext cx="2363181" cy="314325"/>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2678853" y="4113213"/>
            <a:ext cx="2469568" cy="392112"/>
          </a:xfrm>
          <a:prstGeom prst="wedgeRoundRectCallout">
            <a:avLst>
              <a:gd name="adj1" fmla="val -68783"/>
              <a:gd name="adj2" fmla="val -6770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b="1" dirty="0">
                <a:solidFill>
                  <a:schemeClr val="tx1"/>
                </a:solidFill>
              </a:rPr>
              <a:t>受輔導單位</a:t>
            </a:r>
            <a:r>
              <a:rPr lang="zh-TW" altLang="en-US" sz="1200" dirty="0">
                <a:solidFill>
                  <a:schemeClr val="tx1"/>
                </a:solidFill>
              </a:rPr>
              <a:t>廠商名稱完整</a:t>
            </a:r>
          </a:p>
        </p:txBody>
      </p:sp>
      <p:sp>
        <p:nvSpPr>
          <p:cNvPr id="11" name="摺角紙張 10"/>
          <p:cNvSpPr/>
          <p:nvPr/>
        </p:nvSpPr>
        <p:spPr>
          <a:xfrm>
            <a:off x="1475463" y="5886450"/>
            <a:ext cx="5556528" cy="4572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altLang="zh-TW" sz="1200" dirty="0">
                <a:solidFill>
                  <a:schemeClr val="tx1"/>
                </a:solidFill>
              </a:rPr>
              <a:t>1.</a:t>
            </a:r>
            <a:r>
              <a:rPr lang="zh-TW" altLang="en-US" sz="1200" dirty="0">
                <a:solidFill>
                  <a:schemeClr val="tx1"/>
                </a:solidFill>
              </a:rPr>
              <a:t>用印請用簽名或蓋章，若各欄位已印出負責人員姓名，仍請再次用印。</a:t>
            </a:r>
            <a:endParaRPr lang="en-US" altLang="zh-TW" sz="1200" dirty="0">
              <a:solidFill>
                <a:schemeClr val="tx1"/>
              </a:solidFill>
            </a:endParaRPr>
          </a:p>
          <a:p>
            <a:pPr>
              <a:spcBef>
                <a:spcPts val="0"/>
              </a:spcBef>
              <a:defRPr/>
            </a:pPr>
            <a:r>
              <a:rPr lang="en-US" altLang="zh-TW" sz="1200" dirty="0">
                <a:solidFill>
                  <a:schemeClr val="tx1"/>
                </a:solidFill>
              </a:rPr>
              <a:t>2.</a:t>
            </a:r>
            <a:r>
              <a:rPr lang="zh-TW" altLang="en-US" sz="1200" dirty="0">
                <a:solidFill>
                  <a:schemeClr val="tx1"/>
                </a:solidFill>
              </a:rPr>
              <a:t>各欄位用印完整無缺漏。</a:t>
            </a:r>
          </a:p>
        </p:txBody>
      </p:sp>
      <p:sp>
        <p:nvSpPr>
          <p:cNvPr id="12" name="矩形 11"/>
          <p:cNvSpPr/>
          <p:nvPr/>
        </p:nvSpPr>
        <p:spPr>
          <a:xfrm>
            <a:off x="2207962" y="548640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164780" y="547687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6550634" y="548640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8831845" y="551497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38651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標題 1"/>
          <p:cNvSpPr>
            <a:spLocks noGrp="1"/>
          </p:cNvSpPr>
          <p:nvPr>
            <p:ph type="title"/>
          </p:nvPr>
        </p:nvSpPr>
        <p:spPr/>
        <p:txBody>
          <a:bodyPr/>
          <a:lstStyle/>
          <a:p>
            <a:r>
              <a:rPr lang="zh-TW" altLang="en-US" sz="2800" b="1" smtClean="0">
                <a:solidFill>
                  <a:schemeClr val="accent2"/>
                </a:solidFill>
              </a:rPr>
              <a:t>自籌款 超收或收不足 範例</a:t>
            </a:r>
            <a:endParaRPr lang="zh-TW" altLang="en-US" sz="2800" smtClean="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graphicFrame>
        <p:nvGraphicFramePr>
          <p:cNvPr id="2050" name="物件 6"/>
          <p:cNvGraphicFramePr>
            <a:graphicFrameLocks noChangeAspect="1"/>
          </p:cNvGraphicFramePr>
          <p:nvPr/>
        </p:nvGraphicFramePr>
        <p:xfrm>
          <a:off x="481357" y="1143001"/>
          <a:ext cx="9239951" cy="5045075"/>
        </p:xfrm>
        <a:graphic>
          <a:graphicData uri="http://schemas.openxmlformats.org/presentationml/2006/ole">
            <mc:AlternateContent xmlns:mc="http://schemas.openxmlformats.org/markup-compatibility/2006">
              <mc:Choice xmlns:v="urn:schemas-microsoft-com:vml" Requires="v">
                <p:oleObj spid="_x0000_s17415" name="Document" r:id="rId3" imgW="8465599" imgH="5976968" progId="Word.Document.8">
                  <p:embed/>
                </p:oleObj>
              </mc:Choice>
              <mc:Fallback>
                <p:oleObj name="Document" r:id="rId3" imgW="8465599" imgH="597696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57" y="1143001"/>
                        <a:ext cx="9239951"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5955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39" y="892176"/>
            <a:ext cx="7717399"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19461" name="矩形 5"/>
          <p:cNvSpPr>
            <a:spLocks noChangeArrowheads="1"/>
          </p:cNvSpPr>
          <p:nvPr/>
        </p:nvSpPr>
        <p:spPr bwMode="auto">
          <a:xfrm>
            <a:off x="1341170" y="33337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sp>
        <p:nvSpPr>
          <p:cNvPr id="7" name="圓角矩形圖說文字 6"/>
          <p:cNvSpPr/>
          <p:nvPr/>
        </p:nvSpPr>
        <p:spPr>
          <a:xfrm>
            <a:off x="1737070" y="2601913"/>
            <a:ext cx="2249818" cy="360362"/>
          </a:xfrm>
          <a:prstGeom prst="wedgeRoundRectCallout">
            <a:avLst>
              <a:gd name="adj1" fmla="val 51310"/>
              <a:gd name="adj2" fmla="val -118782"/>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與計畫書人力需求表一致</a:t>
            </a:r>
          </a:p>
        </p:txBody>
      </p:sp>
      <p:sp>
        <p:nvSpPr>
          <p:cNvPr id="8" name="矩形 7"/>
          <p:cNvSpPr/>
          <p:nvPr/>
        </p:nvSpPr>
        <p:spPr>
          <a:xfrm>
            <a:off x="1663820" y="1743076"/>
            <a:ext cx="3212531" cy="58102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6531449" y="2333625"/>
            <a:ext cx="2321324" cy="800100"/>
          </a:xfrm>
          <a:prstGeom prst="wedgeRoundRectCallout">
            <a:avLst>
              <a:gd name="adj1" fmla="val -63291"/>
              <a:gd name="adj2" fmla="val -5227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加總執行期間</a:t>
            </a:r>
            <a:endParaRPr lang="en-US" altLang="zh-TW" sz="1200" dirty="0">
              <a:solidFill>
                <a:schemeClr val="tx1"/>
              </a:solidFill>
            </a:endParaRPr>
          </a:p>
          <a:p>
            <a:pPr algn="ctr">
              <a:defRPr/>
            </a:pPr>
            <a:r>
              <a:rPr lang="zh-TW" altLang="en-US" sz="1200" dirty="0">
                <a:solidFill>
                  <a:schemeClr val="tx1"/>
                </a:solidFill>
              </a:rPr>
              <a:t>計畫人員投入人月數</a:t>
            </a:r>
            <a:endParaRPr lang="en-US" altLang="zh-TW" sz="1200" dirty="0">
              <a:solidFill>
                <a:schemeClr val="tx1"/>
              </a:solidFill>
            </a:endParaRPr>
          </a:p>
          <a:p>
            <a:pPr algn="ctr">
              <a:defRPr/>
            </a:pPr>
            <a:endParaRPr lang="en-US" altLang="zh-TW" sz="1200" dirty="0">
              <a:solidFill>
                <a:schemeClr val="tx1"/>
              </a:solidFill>
            </a:endParaRPr>
          </a:p>
          <a:p>
            <a:pPr algn="ctr">
              <a:defRPr/>
            </a:pPr>
            <a:r>
              <a:rPr lang="zh-TW" altLang="en-US" sz="1000" b="1" dirty="0">
                <a:solidFill>
                  <a:schemeClr val="tx1"/>
                </a:solidFill>
              </a:rPr>
              <a:t>輔助報表：工時紀錄表</a:t>
            </a:r>
          </a:p>
        </p:txBody>
      </p:sp>
      <p:sp>
        <p:nvSpPr>
          <p:cNvPr id="10" name="矩形 9"/>
          <p:cNvSpPr/>
          <p:nvPr/>
        </p:nvSpPr>
        <p:spPr>
          <a:xfrm>
            <a:off x="5054243" y="1733550"/>
            <a:ext cx="1119677" cy="5715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6887235" y="4668839"/>
            <a:ext cx="2698037" cy="941387"/>
          </a:xfrm>
          <a:prstGeom prst="wedgeRoundRectCallout">
            <a:avLst>
              <a:gd name="adj1" fmla="val -48856"/>
              <a:gd name="adj2" fmla="val -8620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dirty="0">
                <a:solidFill>
                  <a:schemeClr val="tx1"/>
                </a:solidFill>
              </a:rPr>
              <a:t>各職級的加總統計。</a:t>
            </a:r>
            <a:endParaRPr lang="en-US" altLang="zh-TW" sz="1200" dirty="0">
              <a:solidFill>
                <a:schemeClr val="tx1"/>
              </a:solidFill>
            </a:endParaRPr>
          </a:p>
          <a:p>
            <a:pPr>
              <a:spcBef>
                <a:spcPts val="1200"/>
              </a:spcBef>
              <a:defRPr/>
            </a:pPr>
            <a:r>
              <a:rPr lang="zh-TW" altLang="en-US" sz="1200" dirty="0">
                <a:solidFill>
                  <a:schemeClr val="tx1"/>
                </a:solidFill>
              </a:rPr>
              <a:t>上方的明細表合計數，</a:t>
            </a:r>
            <a:endParaRPr lang="en-US" altLang="zh-TW" sz="1200" dirty="0">
              <a:solidFill>
                <a:schemeClr val="tx1"/>
              </a:solidFill>
            </a:endParaRPr>
          </a:p>
          <a:p>
            <a:pPr>
              <a:defRPr/>
            </a:pPr>
            <a:r>
              <a:rPr lang="zh-TW" altLang="en-US" sz="1200" dirty="0">
                <a:solidFill>
                  <a:schemeClr val="tx1"/>
                </a:solidFill>
              </a:rPr>
              <a:t>一定要與下方統計表總計數一致</a:t>
            </a:r>
          </a:p>
        </p:txBody>
      </p:sp>
      <p:sp>
        <p:nvSpPr>
          <p:cNvPr id="13" name="右中括弧 12"/>
          <p:cNvSpPr/>
          <p:nvPr/>
        </p:nvSpPr>
        <p:spPr>
          <a:xfrm>
            <a:off x="6351813" y="3257550"/>
            <a:ext cx="408107" cy="2838450"/>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cxnSp>
        <p:nvCxnSpPr>
          <p:cNvPr id="15" name="直線接點 14"/>
          <p:cNvCxnSpPr/>
          <p:nvPr/>
        </p:nvCxnSpPr>
        <p:spPr>
          <a:xfrm>
            <a:off x="4457779" y="3286125"/>
            <a:ext cx="1862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4164780" y="6115050"/>
            <a:ext cx="2040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272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zh-TW" altLang="en-US" sz="2800" b="1" smtClean="0">
                <a:solidFill>
                  <a:schemeClr val="accent2"/>
                </a:solidFill>
              </a:rPr>
              <a:t>工時記錄表填報</a:t>
            </a:r>
          </a:p>
        </p:txBody>
      </p:sp>
      <p:sp>
        <p:nvSpPr>
          <p:cNvPr id="5" name="矩形 4"/>
          <p:cNvSpPr/>
          <p:nvPr/>
        </p:nvSpPr>
        <p:spPr>
          <a:xfrm>
            <a:off x="1055148" y="5548314"/>
            <a:ext cx="7984239" cy="339725"/>
          </a:xfrm>
          <a:prstGeom prst="rect">
            <a:avLst/>
          </a:prstGeom>
        </p:spPr>
        <p:txBody>
          <a:bodyPr>
            <a:spAutoFit/>
          </a:bodyPr>
          <a:lstStyle/>
          <a:p>
            <a:pPr>
              <a:defRPr/>
            </a:pPr>
            <a:r>
              <a:rPr lang="zh-TW" altLang="en-US" sz="1600" b="1" kern="0" dirty="0">
                <a:solidFill>
                  <a:srgbClr val="FF0000"/>
                </a:solidFill>
                <a:ea typeface="微軟正黑體" pitchFamily="34" charset="-120"/>
              </a:rPr>
              <a:t>提醒：建議按時按月編製留存，結案時毋須提供，待日後查核時再作提供。</a:t>
            </a:r>
          </a:p>
        </p:txBody>
      </p:sp>
      <p:sp>
        <p:nvSpPr>
          <p:cNvPr id="3" name="向右箭號 2"/>
          <p:cNvSpPr/>
          <p:nvPr/>
        </p:nvSpPr>
        <p:spPr>
          <a:xfrm>
            <a:off x="645297" y="5524501"/>
            <a:ext cx="409851" cy="373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2048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518" y="1019176"/>
            <a:ext cx="9668986" cy="4295775"/>
          </a:xfrm>
          <a:noFill/>
        </p:spPr>
      </p:pic>
    </p:spTree>
    <p:extLst>
      <p:ext uri="{BB962C8B-B14F-4D97-AF65-F5344CB8AC3E}">
        <p14:creationId xmlns:p14="http://schemas.microsoft.com/office/powerpoint/2010/main" val="347232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470990" y="-99392"/>
            <a:ext cx="9194606" cy="1206500"/>
          </a:xfrm>
        </p:spPr>
        <p:txBody>
          <a:bodyPr/>
          <a:lstStyle/>
          <a:p>
            <a:pPr>
              <a:spcBef>
                <a:spcPct val="50000"/>
              </a:spcBef>
            </a:pPr>
            <a:r>
              <a:rPr lang="zh-TW" altLang="en-US" sz="3600" b="1" dirty="0" smtClean="0">
                <a:solidFill>
                  <a:schemeClr val="accent2"/>
                </a:solidFill>
                <a:latin typeface="微軟正黑體" pitchFamily="34" charset="-120"/>
              </a:rPr>
              <a:t>報表編製常見問題如下：</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2021/1/11</a:t>
            </a:fld>
            <a:endParaRPr lang="en-US" altLang="zh-TW" dirty="0"/>
          </a:p>
        </p:txBody>
      </p:sp>
      <p:sp>
        <p:nvSpPr>
          <p:cNvPr id="6" name="Rectangle 3"/>
          <p:cNvSpPr txBox="1">
            <a:spLocks noChangeArrowheads="1"/>
          </p:cNvSpPr>
          <p:nvPr/>
        </p:nvSpPr>
        <p:spPr bwMode="auto">
          <a:xfrm>
            <a:off x="483101" y="1301751"/>
            <a:ext cx="9041130" cy="4899025"/>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ct val="50000"/>
              </a:spcBef>
              <a:buFont typeface="Wingdings" pitchFamily="2" charset="2"/>
              <a:buNone/>
              <a:defRPr/>
            </a:pP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(1).</a:t>
            </a:r>
            <a:r>
              <a:rPr lang="zh-TW" altLang="en-US" sz="2000" b="1" kern="0" dirty="0" smtClean="0">
                <a:solidFill>
                  <a:schemeClr val="accent2"/>
                </a:solidFill>
                <a:latin typeface="微軟正黑體" pitchFamily="34" charset="-120"/>
              </a:rPr>
              <a:t>報表格式：</a:t>
            </a:r>
            <a:r>
              <a:rPr lang="en-US" altLang="zh-TW" sz="2000" b="1" kern="0" dirty="0" smtClean="0">
                <a:solidFill>
                  <a:schemeClr val="accent2"/>
                </a:solidFill>
                <a:latin typeface="微軟正黑體" pitchFamily="34" charset="-120"/>
              </a:rPr>
              <a:t>①</a:t>
            </a:r>
            <a:r>
              <a:rPr lang="zh-TW" altLang="en-US" sz="2000" b="1" kern="0" dirty="0" smtClean="0">
                <a:solidFill>
                  <a:schemeClr val="accent2"/>
                </a:solidFill>
                <a:latin typeface="微軟正黑體" pitchFamily="34" charset="-120"/>
              </a:rPr>
              <a:t>非計畫規定格式</a:t>
            </a:r>
          </a:p>
          <a:p>
            <a:pPr>
              <a:spcBef>
                <a:spcPct val="50000"/>
              </a:spcBef>
              <a:buFont typeface="Wingdings" pitchFamily="2" charset="2"/>
              <a:buNone/>
              <a:defRPr/>
            </a:pPr>
            <a:r>
              <a:rPr lang="en-US" altLang="zh-TW" sz="2000" b="1" kern="0" dirty="0" smtClean="0">
                <a:solidFill>
                  <a:schemeClr val="accent2"/>
                </a:solidFill>
                <a:latin typeface="微軟正黑體" pitchFamily="34" charset="-120"/>
              </a:rPr>
              <a:t>                      </a:t>
            </a: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 ②</a:t>
            </a:r>
            <a:r>
              <a:rPr lang="zh-TW" altLang="en-US" sz="2000" b="1" kern="0" dirty="0" smtClean="0">
                <a:solidFill>
                  <a:schemeClr val="accent2"/>
                </a:solidFill>
                <a:latin typeface="微軟正黑體" pitchFamily="34" charset="-120"/>
              </a:rPr>
              <a:t>自行簡化格式</a:t>
            </a:r>
          </a:p>
          <a:p>
            <a:pPr>
              <a:spcBef>
                <a:spcPct val="50000"/>
              </a:spcBef>
              <a:buFont typeface="Wingdings" pitchFamily="2" charset="2"/>
              <a:buNone/>
              <a:defRPr/>
            </a:pP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③</a:t>
            </a:r>
            <a:r>
              <a:rPr lang="zh-TW" altLang="en-US" sz="2000" b="1" kern="0" dirty="0" smtClean="0">
                <a:solidFill>
                  <a:schemeClr val="accent2"/>
                </a:solidFill>
                <a:latin typeface="微軟正黑體" pitchFamily="34" charset="-120"/>
              </a:rPr>
              <a:t>採用自製格式</a:t>
            </a:r>
          </a:p>
          <a:p>
            <a:pPr>
              <a:spcBef>
                <a:spcPts val="3000"/>
              </a:spcBef>
              <a:buFont typeface="Wingdings" pitchFamily="2" charset="2"/>
              <a:buNone/>
              <a:defRPr/>
            </a:pP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(2).</a:t>
            </a:r>
            <a:r>
              <a:rPr lang="zh-TW" altLang="en-US" sz="2000" b="1" kern="0" dirty="0" smtClean="0">
                <a:solidFill>
                  <a:schemeClr val="accent2"/>
                </a:solidFill>
                <a:latin typeface="微軟正黑體" pitchFamily="34" charset="-120"/>
              </a:rPr>
              <a:t>報表內容：</a:t>
            </a:r>
            <a:r>
              <a:rPr lang="en-US" altLang="zh-TW" sz="2000" b="1" kern="0" dirty="0" smtClean="0">
                <a:solidFill>
                  <a:schemeClr val="accent2"/>
                </a:solidFill>
                <a:latin typeface="微軟正黑體" pitchFamily="34" charset="-120"/>
              </a:rPr>
              <a:t>①『</a:t>
            </a:r>
            <a:r>
              <a:rPr lang="zh-TW" altLang="en-US" sz="2000" b="1" kern="0" dirty="0" smtClean="0">
                <a:solidFill>
                  <a:schemeClr val="accent2"/>
                </a:solidFill>
                <a:latin typeface="微軟正黑體" pitchFamily="34" charset="-120"/>
              </a:rPr>
              <a:t>表頭</a:t>
            </a:r>
            <a:r>
              <a:rPr lang="en-US" altLang="zh-TW" sz="2000" b="1" kern="0" dirty="0" smtClean="0">
                <a:solidFill>
                  <a:schemeClr val="accent2"/>
                </a:solidFill>
                <a:latin typeface="微軟正黑體" pitchFamily="34" charset="-120"/>
              </a:rPr>
              <a:t>』</a:t>
            </a:r>
            <a:r>
              <a:rPr lang="zh-TW" altLang="en-US" sz="2000" b="1" kern="0" dirty="0" smtClean="0">
                <a:solidFill>
                  <a:schemeClr val="accent2"/>
                </a:solidFill>
                <a:latin typeface="微軟正黑體" pitchFamily="34" charset="-120"/>
              </a:rPr>
              <a:t>未填寫或不完整</a:t>
            </a:r>
          </a:p>
          <a:p>
            <a:pPr>
              <a:spcBef>
                <a:spcPct val="50000"/>
              </a:spcBef>
              <a:buFont typeface="Wingdings" pitchFamily="2" charset="2"/>
              <a:buNone/>
              <a:defRPr/>
            </a:pP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②</a:t>
            </a:r>
            <a:r>
              <a:rPr lang="zh-TW" altLang="en-US" sz="2000" b="1" kern="0" dirty="0" smtClean="0">
                <a:solidFill>
                  <a:schemeClr val="accent2"/>
                </a:solidFill>
                <a:latin typeface="微軟正黑體" pitchFamily="34" charset="-120"/>
              </a:rPr>
              <a:t>報表預算數與計畫書預算不符</a:t>
            </a:r>
          </a:p>
          <a:p>
            <a:pPr>
              <a:spcBef>
                <a:spcPct val="50000"/>
              </a:spcBef>
              <a:buFont typeface="Wingdings" pitchFamily="2" charset="2"/>
              <a:buNone/>
              <a:defRPr/>
            </a:pP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③</a:t>
            </a:r>
            <a:r>
              <a:rPr lang="zh-TW" altLang="en-US" sz="2000" b="1" kern="0" dirty="0" smtClean="0">
                <a:solidFill>
                  <a:schemeClr val="accent2"/>
                </a:solidFill>
                <a:latin typeface="微軟正黑體" pitchFamily="34" charset="-120"/>
              </a:rPr>
              <a:t>數字加總錯誤</a:t>
            </a:r>
          </a:p>
          <a:p>
            <a:pPr>
              <a:spcBef>
                <a:spcPct val="50000"/>
              </a:spcBef>
              <a:buFont typeface="Wingdings" pitchFamily="2" charset="2"/>
              <a:buNone/>
              <a:defRPr/>
            </a:pP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④</a:t>
            </a:r>
            <a:r>
              <a:rPr lang="zh-TW" altLang="en-US" sz="2000" b="1" kern="0" dirty="0" smtClean="0">
                <a:solidFill>
                  <a:schemeClr val="accent2"/>
                </a:solidFill>
                <a:latin typeface="微軟正黑體" pitchFamily="34" charset="-120"/>
              </a:rPr>
              <a:t>若無數字，應註記</a:t>
            </a:r>
            <a:r>
              <a:rPr lang="en-US" altLang="zh-TW" sz="2000" b="1" kern="0" dirty="0" smtClean="0">
                <a:solidFill>
                  <a:schemeClr val="accent2"/>
                </a:solidFill>
                <a:latin typeface="微軟正黑體" pitchFamily="34" charset="-120"/>
              </a:rPr>
              <a:t>〝 0 〞</a:t>
            </a:r>
            <a:r>
              <a:rPr lang="zh-TW" altLang="en-US" sz="2000" b="1" kern="0" dirty="0" smtClean="0">
                <a:solidFill>
                  <a:schemeClr val="accent2"/>
                </a:solidFill>
                <a:latin typeface="微軟正黑體" pitchFamily="34" charset="-120"/>
              </a:rPr>
              <a:t>，不留空白</a:t>
            </a:r>
          </a:p>
          <a:p>
            <a:pPr>
              <a:spcBef>
                <a:spcPct val="50000"/>
              </a:spcBef>
              <a:buFont typeface="Wingdings" pitchFamily="2" charset="2"/>
              <a:buNone/>
              <a:defRPr/>
            </a:pP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⑤</a:t>
            </a:r>
            <a:r>
              <a:rPr lang="zh-TW" altLang="en-US" sz="2000" b="1" kern="0" dirty="0" smtClean="0">
                <a:solidFill>
                  <a:schemeClr val="accent2"/>
                </a:solidFill>
                <a:latin typeface="微軟正黑體" pitchFamily="34" charset="-120"/>
              </a:rPr>
              <a:t>累計已請領契約價金有誤</a:t>
            </a:r>
          </a:p>
          <a:p>
            <a:pPr>
              <a:spcBef>
                <a:spcPct val="50000"/>
              </a:spcBef>
              <a:buFont typeface="Wingdings" pitchFamily="2" charset="2"/>
              <a:buNone/>
              <a:defRPr/>
            </a:pPr>
            <a:r>
              <a:rPr lang="en-US" altLang="zh-TW" sz="2000" b="1" kern="0" dirty="0" smtClean="0">
                <a:solidFill>
                  <a:schemeClr val="accent2"/>
                </a:solidFill>
                <a:latin typeface="微軟正黑體" pitchFamily="34" charset="-120"/>
              </a:rPr>
              <a:t>                       </a:t>
            </a: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 ⑥</a:t>
            </a:r>
            <a:r>
              <a:rPr lang="zh-TW" altLang="en-US" sz="2000" b="1" kern="0" dirty="0" smtClean="0">
                <a:solidFill>
                  <a:schemeClr val="accent2"/>
                </a:solidFill>
                <a:latin typeface="微軟正黑體" pitchFamily="34" charset="-120"/>
              </a:rPr>
              <a:t>動支率未填報 或 計算錯誤</a:t>
            </a:r>
            <a:endParaRPr lang="en-US" altLang="zh-TW" sz="2000" b="1" kern="0" dirty="0" smtClean="0">
              <a:solidFill>
                <a:schemeClr val="accent2"/>
              </a:solidFill>
              <a:latin typeface="微軟正黑體" pitchFamily="34" charset="-120"/>
            </a:endParaRPr>
          </a:p>
          <a:p>
            <a:pPr>
              <a:spcBef>
                <a:spcPct val="50000"/>
              </a:spcBef>
              <a:buFont typeface="Wingdings" pitchFamily="2" charset="2"/>
              <a:buNone/>
              <a:defRPr/>
            </a:pPr>
            <a:r>
              <a:rPr lang="en-US" altLang="zh-TW" sz="2000" b="1" kern="0" dirty="0" smtClean="0">
                <a:solidFill>
                  <a:schemeClr val="accent2"/>
                </a:solidFill>
                <a:latin typeface="微軟正黑體" pitchFamily="34" charset="-120"/>
              </a:rPr>
              <a:t>                        </a:t>
            </a:r>
            <a:r>
              <a:rPr lang="zh-TW" altLang="en-US" sz="2000" b="1" kern="0" dirty="0" smtClean="0">
                <a:solidFill>
                  <a:schemeClr val="accent2"/>
                </a:solidFill>
                <a:latin typeface="微軟正黑體" pitchFamily="34" charset="-120"/>
              </a:rPr>
              <a:t>      </a:t>
            </a:r>
            <a:r>
              <a:rPr lang="en-US" altLang="zh-TW" sz="2000" b="1" kern="0" dirty="0" smtClean="0">
                <a:solidFill>
                  <a:schemeClr val="accent2"/>
                </a:solidFill>
                <a:latin typeface="微軟正黑體" pitchFamily="34" charset="-120"/>
              </a:rPr>
              <a:t>⑦</a:t>
            </a:r>
            <a:r>
              <a:rPr lang="zh-TW" altLang="en-US" sz="2000" b="1" kern="0" dirty="0" smtClean="0">
                <a:solidFill>
                  <a:schemeClr val="accent2"/>
                </a:solidFill>
                <a:latin typeface="微軟正黑體" pitchFamily="34" charset="-120"/>
              </a:rPr>
              <a:t>報表用印不完整</a:t>
            </a:r>
            <a:endParaRPr lang="en-US" altLang="zh-TW" sz="2000" b="1" kern="0" dirty="0" smtClean="0">
              <a:solidFill>
                <a:schemeClr val="accent2"/>
              </a:solidFill>
              <a:latin typeface="微軟正黑體" pitchFamily="34" charset="-120"/>
            </a:endParaRPr>
          </a:p>
        </p:txBody>
      </p:sp>
    </p:spTree>
    <p:extLst>
      <p:ext uri="{BB962C8B-B14F-4D97-AF65-F5344CB8AC3E}">
        <p14:creationId xmlns:p14="http://schemas.microsoft.com/office/powerpoint/2010/main" val="163225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16" y="1268414"/>
            <a:ext cx="6906419"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55148" y="5548313"/>
            <a:ext cx="7984239" cy="830262"/>
          </a:xfrm>
          <a:prstGeom prst="rect">
            <a:avLst/>
          </a:prstGeom>
        </p:spPr>
        <p:txBody>
          <a:bodyPr>
            <a:spAutoFit/>
          </a:bodyPr>
          <a:lstStyle/>
          <a:p>
            <a:pPr>
              <a:defRPr/>
            </a:pPr>
            <a:r>
              <a:rPr lang="zh-TW" altLang="en-US" sz="1600" b="1" kern="0" dirty="0">
                <a:solidFill>
                  <a:srgbClr val="7030A0"/>
                </a:solidFill>
                <a:ea typeface="微軟正黑體" pitchFamily="34" charset="-120"/>
              </a:rPr>
              <a:t>會計連絡窗口：</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(04)2359-9009</a:t>
            </a:r>
            <a:r>
              <a:rPr lang="zh-TW" altLang="en-US" sz="1600" b="1" kern="0" dirty="0">
                <a:solidFill>
                  <a:srgbClr val="7030A0"/>
                </a:solidFill>
                <a:ea typeface="微軟正黑體" pitchFamily="34" charset="-120"/>
              </a:rPr>
              <a:t> 分機 </a:t>
            </a:r>
            <a:r>
              <a:rPr lang="en-US" altLang="zh-TW" sz="1600" b="1" kern="0" dirty="0">
                <a:solidFill>
                  <a:srgbClr val="7030A0"/>
                </a:solidFill>
                <a:ea typeface="微軟正黑體" pitchFamily="34" charset="-120"/>
              </a:rPr>
              <a:t>305</a:t>
            </a:r>
            <a:r>
              <a:rPr lang="zh-TW" altLang="en-US" sz="1600" b="1" kern="0" dirty="0">
                <a:solidFill>
                  <a:srgbClr val="7030A0"/>
                </a:solidFill>
                <a:ea typeface="微軟正黑體" pitchFamily="34" charset="-120"/>
              </a:rPr>
              <a:t>  何秀祺</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E-mail :e9640@mail.pmc.org.tw</a:t>
            </a:r>
            <a:r>
              <a:rPr lang="zh-TW" altLang="en-US" sz="1600" b="1" kern="0" dirty="0">
                <a:solidFill>
                  <a:srgbClr val="7030A0"/>
                </a:solidFill>
                <a:ea typeface="微軟正黑體" pitchFamily="34" charset="-120"/>
              </a:rPr>
              <a:t>                   </a:t>
            </a:r>
          </a:p>
        </p:txBody>
      </p:sp>
    </p:spTree>
    <p:extLst>
      <p:ext uri="{BB962C8B-B14F-4D97-AF65-F5344CB8AC3E}">
        <p14:creationId xmlns:p14="http://schemas.microsoft.com/office/powerpoint/2010/main" val="191114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二、簽約要點</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(2/14)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623659832"/>
              </p:ext>
            </p:extLst>
          </p:nvPr>
        </p:nvGraphicFramePr>
        <p:xfrm>
          <a:off x="486346" y="1124744"/>
          <a:ext cx="9073008" cy="5492877"/>
        </p:xfrm>
        <a:graphic>
          <a:graphicData uri="http://schemas.openxmlformats.org/drawingml/2006/table">
            <a:tbl>
              <a:tblPr firstRow="1" bandRow="1">
                <a:tableStyleId>{5C22544A-7EE6-4342-B048-85BDC9FD1C3A}</a:tableStyleId>
              </a:tblPr>
              <a:tblGrid>
                <a:gridCol w="648072"/>
                <a:gridCol w="2376264"/>
                <a:gridCol w="6048672"/>
              </a:tblGrid>
              <a:tr h="308231">
                <a:tc>
                  <a:txBody>
                    <a:bodyPr/>
                    <a:lstStyle/>
                    <a:p>
                      <a:pPr algn="ctr">
                        <a:lnSpc>
                          <a:spcPct val="150000"/>
                        </a:lnSpc>
                      </a:pPr>
                      <a:r>
                        <a:rPr lang="zh-TW" altLang="en-US" sz="1400" spc="300" dirty="0" smtClean="0">
                          <a:latin typeface="微軟正黑體" panose="020B0604030504040204" pitchFamily="34" charset="-120"/>
                          <a:ea typeface="微軟正黑體" panose="020B0604030504040204" pitchFamily="34" charset="-120"/>
                        </a:rPr>
                        <a:t>項次</a:t>
                      </a:r>
                      <a:endParaRPr lang="zh-TW" altLang="en-US" sz="1400" spc="300" dirty="0">
                        <a:latin typeface="微軟正黑體" panose="020B0604030504040204" pitchFamily="34" charset="-120"/>
                        <a:ea typeface="微軟正黑體" panose="020B0604030504040204" pitchFamily="34" charset="-120"/>
                      </a:endParaRPr>
                    </a:p>
                  </a:txBody>
                  <a:tcPr/>
                </a:tc>
                <a:tc>
                  <a:txBody>
                    <a:bodyPr/>
                    <a:lstStyle/>
                    <a:p>
                      <a:pPr algn="ctr">
                        <a:lnSpc>
                          <a:spcPct val="150000"/>
                        </a:lnSpc>
                      </a:pPr>
                      <a:r>
                        <a:rPr lang="zh-TW" altLang="en-US" sz="1400" spc="300" dirty="0" smtClean="0">
                          <a:latin typeface="微軟正黑體" panose="020B0604030504040204" pitchFamily="34" charset="-120"/>
                          <a:ea typeface="微軟正黑體" panose="020B0604030504040204" pitchFamily="34" charset="-120"/>
                        </a:rPr>
                        <a:t>要點</a:t>
                      </a:r>
                      <a:endParaRPr lang="zh-TW" altLang="en-US" sz="1400" spc="300" dirty="0">
                        <a:latin typeface="微軟正黑體" panose="020B0604030504040204" pitchFamily="34" charset="-120"/>
                        <a:ea typeface="微軟正黑體" panose="020B0604030504040204" pitchFamily="34" charset="-120"/>
                      </a:endParaRPr>
                    </a:p>
                  </a:txBody>
                  <a:tcPr/>
                </a:tc>
                <a:tc>
                  <a:txBody>
                    <a:bodyPr/>
                    <a:lstStyle/>
                    <a:p>
                      <a:pPr algn="ctr">
                        <a:lnSpc>
                          <a:spcPct val="150000"/>
                        </a:lnSpc>
                      </a:pPr>
                      <a:r>
                        <a:rPr lang="zh-TW" altLang="en-US" sz="1400" spc="300" dirty="0" smtClean="0">
                          <a:latin typeface="微軟正黑體" panose="020B0604030504040204" pitchFamily="34" charset="-120"/>
                          <a:ea typeface="微軟正黑體" panose="020B0604030504040204" pitchFamily="34" charset="-120"/>
                        </a:rPr>
                        <a:t>說明</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注意事項</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計畫執行期程</a:t>
                      </a:r>
                      <a:endParaRPr lang="zh-TW" altLang="en-US" sz="1400" spc="300" dirty="0">
                        <a:latin typeface="微軟正黑體" panose="020B0604030504040204" pitchFamily="34" charset="-120"/>
                        <a:ea typeface="微軟正黑體" panose="020B0604030504040204" pitchFamily="34" charset="-12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依個案通過時間往後為計畫執行期間</a:t>
                      </a:r>
                      <a:r>
                        <a:rPr lang="en-US" altLang="zh-TW" sz="1400" spc="300" dirty="0" smtClean="0">
                          <a:solidFill>
                            <a:srgbClr val="FF0000"/>
                          </a:solidFill>
                          <a:latin typeface="微軟正黑體" panose="020B0604030504040204" pitchFamily="34" charset="-120"/>
                          <a:ea typeface="微軟正黑體" panose="020B0604030504040204" pitchFamily="34" charset="-120"/>
                        </a:rPr>
                        <a:t>(</a:t>
                      </a:r>
                      <a:r>
                        <a:rPr lang="en-US" altLang="zh-TW" sz="1400" b="1" spc="300" dirty="0" smtClean="0">
                          <a:solidFill>
                            <a:srgbClr val="FF0000"/>
                          </a:solidFill>
                          <a:latin typeface="微軟正黑體" pitchFamily="34" charset="-120"/>
                          <a:ea typeface="微軟正黑體" pitchFamily="34" charset="-120"/>
                        </a:rPr>
                        <a:t>2</a:t>
                      </a:r>
                      <a:r>
                        <a:rPr lang="zh-TW" altLang="en-US" sz="1400" b="1" spc="300" dirty="0" smtClean="0">
                          <a:solidFill>
                            <a:srgbClr val="FF0000"/>
                          </a:solidFill>
                          <a:latin typeface="微軟正黑體" pitchFamily="34" charset="-120"/>
                          <a:ea typeface="微軟正黑體" pitchFamily="34" charset="-120"/>
                        </a:rPr>
                        <a:t>至</a:t>
                      </a:r>
                      <a:r>
                        <a:rPr lang="en-US" altLang="zh-TW" sz="1400" b="1" spc="300" dirty="0" smtClean="0">
                          <a:solidFill>
                            <a:srgbClr val="FF0000"/>
                          </a:solidFill>
                          <a:latin typeface="微軟正黑體" pitchFamily="34" charset="-120"/>
                          <a:ea typeface="微軟正黑體" pitchFamily="34" charset="-120"/>
                          <a:cs typeface="Arial" panose="020B0604020202020204" pitchFamily="34" charset="0"/>
                        </a:rPr>
                        <a:t>4</a:t>
                      </a:r>
                      <a:r>
                        <a:rPr lang="zh-TW" altLang="en-US" sz="1400" b="1" spc="300" dirty="0" smtClean="0">
                          <a:solidFill>
                            <a:srgbClr val="FF0000"/>
                          </a:solidFill>
                          <a:latin typeface="微軟正黑體" pitchFamily="34" charset="-120"/>
                          <a:ea typeface="微軟正黑體" pitchFamily="34" charset="-120"/>
                        </a:rPr>
                        <a:t>個月</a:t>
                      </a:r>
                      <a:r>
                        <a:rPr lang="en-US" altLang="zh-TW" sz="1400" spc="300" dirty="0" smtClean="0">
                          <a:solidFill>
                            <a:srgbClr val="FF0000"/>
                          </a:solidFill>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修正計畫書內容</a:t>
                      </a:r>
                      <a:endParaRPr lang="zh-TW" altLang="en-US" sz="1400" spc="300" dirty="0">
                        <a:latin typeface="微軟正黑體" panose="020B0604030504040204" pitchFamily="34" charset="-120"/>
                        <a:ea typeface="微軟正黑體" panose="020B0604030504040204" pitchFamily="34" charset="-12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審查通過之個案，請依委員審查意見回覆於修正對照表，並於計畫書中</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詳細說明</a:t>
                      </a:r>
                      <a:r>
                        <a:rPr lang="zh-TW" altLang="en-US" sz="1400" spc="300" dirty="0" smtClean="0">
                          <a:latin typeface="微軟正黑體" panose="020B0604030504040204" pitchFamily="34" charset="-120"/>
                          <a:ea typeface="微軟正黑體" panose="020B0604030504040204" pitchFamily="34" charset="-120"/>
                        </a:rPr>
                        <a:t>，並於</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規定期限</a:t>
                      </a:r>
                      <a:r>
                        <a:rPr lang="zh-TW" altLang="en-US" sz="1400" spc="300" dirty="0" smtClean="0">
                          <a:latin typeface="微軟正黑體" panose="020B0604030504040204" pitchFamily="34" charset="-120"/>
                          <a:ea typeface="微軟正黑體" panose="020B0604030504040204" pitchFamily="34" charset="-120"/>
                        </a:rPr>
                        <a:t>內</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收到電子檔之日</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不含</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的</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個工作天內</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繳交至計畫辦公室</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修正通過後</a:t>
                      </a:r>
                      <a:endParaRPr lang="zh-TW" altLang="en-US" sz="1400" spc="300" dirty="0">
                        <a:latin typeface="微軟正黑體" panose="020B0604030504040204" pitchFamily="34" charset="-120"/>
                        <a:ea typeface="微軟正黑體" panose="020B0604030504040204" pitchFamily="34" charset="-12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修正計畫書經審查核可後，計畫辦公室以</a:t>
                      </a:r>
                      <a:r>
                        <a:rPr lang="en-US" altLang="zh-TW" sz="1400" spc="300" dirty="0" smtClean="0">
                          <a:latin typeface="微軟正黑體" panose="020B0604030504040204" pitchFamily="34" charset="-120"/>
                          <a:ea typeface="微軟正黑體" panose="020B0604030504040204" pitchFamily="34" charset="-120"/>
                        </a:rPr>
                        <a:t>E-mail</a:t>
                      </a:r>
                      <a:r>
                        <a:rPr lang="zh-TW" altLang="en-US" sz="1400" spc="300" dirty="0" smtClean="0">
                          <a:latin typeface="微軟正黑體" panose="020B0604030504040204" pitchFamily="34" charset="-120"/>
                          <a:ea typeface="微軟正黑體" panose="020B0604030504040204" pitchFamily="34" charset="-120"/>
                        </a:rPr>
                        <a:t>及電話通知輔導單位，請於接獲通知後</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個工作天內</a:t>
                      </a:r>
                      <a:r>
                        <a:rPr lang="zh-TW" altLang="en-US" sz="1400" spc="300" dirty="0" smtClean="0">
                          <a:latin typeface="微軟正黑體" panose="020B0604030504040204" pitchFamily="34" charset="-120"/>
                          <a:ea typeface="微軟正黑體" panose="020B0604030504040204" pitchFamily="34" charset="-120"/>
                        </a:rPr>
                        <a:t>送至計畫辦公室辦理簽約作業</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所有格式</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請勿更改</a:t>
                      </a:r>
                      <a:endParaRPr lang="zh-TW" altLang="en-US" sz="1400" b="1" spc="300"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請參閱計畫書、契約書、結案報告之格式</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封面</a:t>
                      </a:r>
                      <a:endParaRPr lang="zh-TW" altLang="en-US" sz="1400" spc="300" dirty="0">
                        <a:latin typeface="微軟正黑體" panose="020B0604030504040204" pitchFamily="34" charset="-120"/>
                        <a:ea typeface="微軟正黑體" panose="020B0604030504040204" pitchFamily="34" charset="-120"/>
                      </a:endParaRPr>
                    </a:p>
                  </a:txBody>
                  <a:tcPr anchor="ctr"/>
                </a:tc>
                <a:tc>
                  <a:txBody>
                    <a:bodyPr/>
                    <a:lstStyle/>
                    <a:p>
                      <a:pPr algn="l">
                        <a:lnSpc>
                          <a:spcPct val="150000"/>
                        </a:lnSpc>
                      </a:pPr>
                      <a:r>
                        <a:rPr lang="en-US" altLang="zh-TW" sz="1400" spc="300" dirty="0" smtClean="0">
                          <a:latin typeface="微軟正黑體" panose="020B0604030504040204" pitchFamily="34" charset="-120"/>
                          <a:ea typeface="微軟正黑體" panose="020B0604030504040204" pitchFamily="34" charset="-120"/>
                        </a:rPr>
                        <a:t>A4</a:t>
                      </a:r>
                      <a:r>
                        <a:rPr lang="zh-TW" altLang="en-US" sz="1400" spc="300" dirty="0" smtClean="0">
                          <a:latin typeface="微軟正黑體" panose="020B0604030504040204" pitchFamily="34" charset="-120"/>
                          <a:ea typeface="微軟正黑體" panose="020B0604030504040204" pitchFamily="34" charset="-120"/>
                        </a:rPr>
                        <a:t>膠裝切勿上膜</a:t>
                      </a:r>
                      <a:r>
                        <a:rPr lang="zh-TW" altLang="en-US" sz="1400" spc="300" dirty="0" smtClean="0">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橘色</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封面</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2021)</a:t>
                      </a:r>
                      <a:endParaRPr lang="zh-TW" altLang="en-US"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簽約計畫書</a:t>
                      </a:r>
                      <a:endParaRPr lang="zh-TW" altLang="en-US" sz="1400" spc="300" dirty="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smtClean="0">
                          <a:latin typeface="微軟正黑體" panose="020B0604030504040204" pitchFamily="34" charset="-120"/>
                          <a:ea typeface="微軟正黑體" panose="020B0604030504040204" pitchFamily="34" charset="-120"/>
                        </a:rPr>
                        <a:t>至少繳交</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份正本及</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份副本</a:t>
                      </a:r>
                      <a:r>
                        <a:rPr lang="en-US" altLang="zh-TW" sz="1400" spc="300" dirty="0" smtClean="0">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計畫辦公室須留</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1</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正</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1</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副</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smtClean="0">
                        <a:latin typeface="微軟正黑體" panose="020B0604030504040204" pitchFamily="34" charset="-120"/>
                        <a:ea typeface="微軟正黑體" panose="020B0604030504040204" pitchFamily="34" charset="-120"/>
                      </a:endParaRPr>
                    </a:p>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，輔導單位可自行增加副本數量，如輔導單位須留存</a:t>
                      </a:r>
                      <a:r>
                        <a:rPr lang="en-US" altLang="zh-TW" sz="1400" spc="300" dirty="0" smtClean="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份副本，即表示需印製</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正</a:t>
                      </a:r>
                      <a:r>
                        <a:rPr lang="en-US" altLang="zh-TW" sz="1400" spc="300" dirty="0" smtClean="0">
                          <a:latin typeface="微軟正黑體" panose="020B0604030504040204" pitchFamily="34" charset="-120"/>
                          <a:ea typeface="微軟正黑體" panose="020B0604030504040204" pitchFamily="34" charset="-120"/>
                        </a:rPr>
                        <a:t>3</a:t>
                      </a:r>
                      <a:r>
                        <a:rPr lang="zh-TW" altLang="en-US" sz="1400" spc="300" dirty="0" smtClean="0">
                          <a:latin typeface="微軟正黑體" panose="020B0604030504040204" pitchFamily="34" charset="-120"/>
                          <a:ea typeface="微軟正黑體" panose="020B0604030504040204" pitchFamily="34" charset="-120"/>
                        </a:rPr>
                        <a:t>副之簽約計畫書</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建議可依此份數印製</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tr>
              <a:tr h="370840">
                <a:tc>
                  <a:txBody>
                    <a:bodyPr/>
                    <a:lstStyle/>
                    <a:p>
                      <a:pPr algn="ctr">
                        <a:lnSpc>
                          <a:spcPct val="15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簽約計畫書裝訂後塗改</a:t>
                      </a:r>
                      <a:endParaRPr lang="zh-TW" altLang="en-US" sz="1400" spc="300" dirty="0">
                        <a:latin typeface="微軟正黑體" panose="020B0604030504040204" pitchFamily="34" charset="-120"/>
                        <a:ea typeface="微軟正黑體" panose="020B0604030504040204" pitchFamily="34" charset="-120"/>
                      </a:endParaRPr>
                    </a:p>
                  </a:txBody>
                  <a:tcPr anchor="ctr"/>
                </a:tc>
                <a:tc>
                  <a:txBody>
                    <a:bodyPr/>
                    <a:lstStyle/>
                    <a:p>
                      <a:pPr algn="l">
                        <a:lnSpc>
                          <a:spcPct val="150000"/>
                        </a:lnSpc>
                      </a:pPr>
                      <a:r>
                        <a:rPr lang="zh-TW" altLang="en-US" sz="1400" spc="300" dirty="0" smtClean="0">
                          <a:latin typeface="微軟正黑體" panose="020B0604030504040204" pitchFamily="34" charset="-120"/>
                          <a:ea typeface="微軟正黑體" panose="020B0604030504040204" pitchFamily="34" charset="-120"/>
                        </a:rPr>
                        <a:t>如塗改，請於塗改處蓋輔導單位校正章</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此章需覆蓋到塗改處；若無校正章，亦可蓋公司負責人小章</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tr>
            </a:tbl>
          </a:graphicData>
        </a:graphic>
      </p:graphicFrame>
    </p:spTree>
    <p:extLst>
      <p:ext uri="{BB962C8B-B14F-4D97-AF65-F5344CB8AC3E}">
        <p14:creationId xmlns:p14="http://schemas.microsoft.com/office/powerpoint/2010/main" val="265716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14494" y="827105"/>
            <a:ext cx="8957416" cy="1184275"/>
          </a:xfrm>
        </p:spPr>
        <p:txBody>
          <a:bodyPr/>
          <a:lstStyle/>
          <a:p>
            <a:pPr eaLnBrk="1" hangingPunct="1"/>
            <a:r>
              <a:rPr lang="zh-TW" altLang="en-US" sz="4400" smtClean="0"/>
              <a:t>計畫分包單位個資說明</a:t>
            </a:r>
            <a:endParaRPr lang="zh-TW" altLang="en-US" sz="4400" smtClean="0">
              <a:latin typeface="微軟正黑體" pitchFamily="34" charset="-120"/>
            </a:endParaRPr>
          </a:p>
        </p:txBody>
      </p:sp>
      <p:sp>
        <p:nvSpPr>
          <p:cNvPr id="5123" name="Rectangle 3"/>
          <p:cNvSpPr>
            <a:spLocks noGrp="1" noChangeArrowheads="1"/>
          </p:cNvSpPr>
          <p:nvPr>
            <p:ph type="subTitle" idx="1"/>
          </p:nvPr>
        </p:nvSpPr>
        <p:spPr>
          <a:xfrm>
            <a:off x="1464998" y="5516580"/>
            <a:ext cx="7298829" cy="649287"/>
          </a:xfrm>
        </p:spPr>
        <p:txBody>
          <a:bodyPr/>
          <a:lstStyle/>
          <a:p>
            <a:pPr eaLnBrk="1" hangingPunct="1">
              <a:lnSpc>
                <a:spcPct val="90000"/>
              </a:lnSpc>
            </a:pPr>
            <a:r>
              <a:rPr lang="zh-TW" altLang="en-US" sz="3600" smtClean="0"/>
              <a:t>企畫行政部 郭人毓</a:t>
            </a:r>
          </a:p>
        </p:txBody>
      </p:sp>
    </p:spTree>
    <p:extLst>
      <p:ext uri="{BB962C8B-B14F-4D97-AF65-F5344CB8AC3E}">
        <p14:creationId xmlns:p14="http://schemas.microsoft.com/office/powerpoint/2010/main" val="3652917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gn="ctr"/>
            <a:r>
              <a:rPr lang="zh-TW" altLang="en-US" sz="3600" b="1" smtClean="0"/>
              <a:t>分包單位於個資法中之規範</a:t>
            </a:r>
          </a:p>
        </p:txBody>
      </p:sp>
      <p:sp>
        <p:nvSpPr>
          <p:cNvPr id="6147" name="內容版面配置區 2"/>
          <p:cNvSpPr>
            <a:spLocks noGrp="1"/>
          </p:cNvSpPr>
          <p:nvPr>
            <p:ph idx="1"/>
          </p:nvPr>
        </p:nvSpPr>
        <p:spPr>
          <a:xfrm>
            <a:off x="160453" y="1071564"/>
            <a:ext cx="5983819" cy="5386387"/>
          </a:xfrm>
        </p:spPr>
        <p:txBody>
          <a:bodyPr/>
          <a:lstStyle/>
          <a:p>
            <a:pPr>
              <a:lnSpc>
                <a:spcPts val="2800"/>
              </a:lnSpc>
            </a:pPr>
            <a:r>
              <a:rPr kumimoji="0" lang="zh-TW" altLang="zh-TW" sz="2000" smtClean="0">
                <a:solidFill>
                  <a:srgbClr val="000000"/>
                </a:solidFill>
                <a:latin typeface="微軟正黑體" pitchFamily="34" charset="-120"/>
              </a:rPr>
              <a:t>受公務機關或非公務機關委託蒐集、處理或利用個人資料者，於</a:t>
            </a:r>
            <a:r>
              <a:rPr kumimoji="0" lang="zh-TW" altLang="en-US" sz="2000" smtClean="0">
                <a:solidFill>
                  <a:srgbClr val="000000"/>
                </a:solidFill>
                <a:latin typeface="微軟正黑體" pitchFamily="34" charset="-120"/>
              </a:rPr>
              <a:t>個資</a:t>
            </a:r>
            <a:r>
              <a:rPr kumimoji="0" lang="zh-TW" altLang="zh-TW" sz="2000" smtClean="0">
                <a:solidFill>
                  <a:srgbClr val="000000"/>
                </a:solidFill>
                <a:latin typeface="微軟正黑體" pitchFamily="34" charset="-120"/>
              </a:rPr>
              <a:t>法適用範圍內，</a:t>
            </a:r>
            <a:r>
              <a:rPr kumimoji="0" lang="zh-TW" altLang="zh-TW" sz="2000" b="1" smtClean="0">
                <a:solidFill>
                  <a:srgbClr val="FF0000"/>
                </a:solidFill>
                <a:latin typeface="微軟正黑體" pitchFamily="34" charset="-120"/>
              </a:rPr>
              <a:t>視同委託機關</a:t>
            </a:r>
            <a:r>
              <a:rPr kumimoji="0" lang="zh-TW" altLang="en-US" sz="2000" smtClean="0">
                <a:solidFill>
                  <a:srgbClr val="000000"/>
                </a:solidFill>
                <a:latin typeface="微軟正黑體" pitchFamily="34" charset="-120"/>
              </a:rPr>
              <a:t>。</a:t>
            </a:r>
            <a:endParaRPr kumimoji="0" lang="en-US" altLang="zh-TW" sz="2000" smtClean="0">
              <a:solidFill>
                <a:srgbClr val="000000"/>
              </a:solidFill>
              <a:latin typeface="微軟正黑體" pitchFamily="34" charset="-120"/>
            </a:endParaRPr>
          </a:p>
          <a:p>
            <a:pPr>
              <a:lnSpc>
                <a:spcPts val="2800"/>
              </a:lnSpc>
            </a:pPr>
            <a:r>
              <a:rPr kumimoji="0" lang="zh-TW" altLang="en-US" sz="2000" smtClean="0">
                <a:solidFill>
                  <a:srgbClr val="000000"/>
                </a:solidFill>
                <a:latin typeface="微軟正黑體" pitchFamily="34" charset="-120"/>
              </a:rPr>
              <a:t>非公務機關保有個人資料檔案者，應採行</a:t>
            </a:r>
            <a:r>
              <a:rPr kumimoji="0" lang="zh-TW" altLang="en-US" sz="2000" b="1" smtClean="0">
                <a:solidFill>
                  <a:srgbClr val="FF0000"/>
                </a:solidFill>
                <a:latin typeface="微軟正黑體" pitchFamily="34" charset="-120"/>
              </a:rPr>
              <a:t>適當之安全措施</a:t>
            </a:r>
            <a:r>
              <a:rPr kumimoji="0" lang="zh-TW" altLang="en-US" sz="2000" smtClean="0">
                <a:solidFill>
                  <a:srgbClr val="000000"/>
                </a:solidFill>
                <a:latin typeface="微軟正黑體" pitchFamily="34" charset="-120"/>
              </a:rPr>
              <a:t>，防止個人資料被竊取、竄改、毀損、滅失或洩漏。</a:t>
            </a:r>
            <a:endParaRPr kumimoji="0" lang="en-US" altLang="zh-TW" sz="2000" smtClean="0">
              <a:solidFill>
                <a:srgbClr val="000000"/>
              </a:solidFill>
              <a:latin typeface="微軟正黑體" pitchFamily="34" charset="-120"/>
            </a:endParaRPr>
          </a:p>
          <a:p>
            <a:pPr>
              <a:lnSpc>
                <a:spcPts val="2800"/>
              </a:lnSpc>
            </a:pPr>
            <a:r>
              <a:rPr lang="zh-TW" altLang="en-US" sz="2000" smtClean="0"/>
              <a:t>依據此計畫之委辦契約書規定，中心得針對個人資料保護法及其施行細則、經濟部及所屬機關個人資料保護管理要點及分包單位所提供之「</a:t>
            </a:r>
            <a:r>
              <a:rPr lang="zh-TW" altLang="en-US" sz="2000" b="1" smtClean="0">
                <a:solidFill>
                  <a:srgbClr val="FF0000"/>
                </a:solidFill>
              </a:rPr>
              <a:t>委外廠商個資安全管理措施說明表</a:t>
            </a:r>
            <a:r>
              <a:rPr lang="zh-TW" altLang="en-US" sz="2000" smtClean="0"/>
              <a:t>」實施稽核。</a:t>
            </a:r>
            <a:endParaRPr lang="en-US" altLang="zh-TW" sz="2000" smtClean="0"/>
          </a:p>
          <a:p>
            <a:pPr>
              <a:lnSpc>
                <a:spcPts val="2800"/>
              </a:lnSpc>
            </a:pPr>
            <a:r>
              <a:rPr lang="zh-TW" altLang="en-US" sz="2000" smtClean="0"/>
              <a:t>上述說明表及其佐證文件請</a:t>
            </a:r>
            <a:r>
              <a:rPr lang="zh-TW" altLang="en-US" sz="2000" b="1" smtClean="0">
                <a:solidFill>
                  <a:srgbClr val="FF0000"/>
                </a:solidFill>
              </a:rPr>
              <a:t>併同委辦契約書一併繳交</a:t>
            </a:r>
            <a:r>
              <a:rPr lang="zh-TW" altLang="en-US" sz="2000" smtClean="0"/>
              <a:t>，以利簽約手續。</a:t>
            </a:r>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BAFB1C41-1C56-4579-94E5-62E959FD16A7}" type="slidenum">
              <a:rPr lang="en-US" altLang="zh-TW" smtClean="0"/>
              <a:pPr>
                <a:defRPr/>
              </a:pPr>
              <a:t>61</a:t>
            </a:fld>
            <a:endParaRPr lang="en-US" altLang="zh-TW" dirty="0"/>
          </a:p>
        </p:txBody>
      </p:sp>
      <p:graphicFrame>
        <p:nvGraphicFramePr>
          <p:cNvPr id="6" name="資料庫圖表 5"/>
          <p:cNvGraphicFramePr/>
          <p:nvPr/>
        </p:nvGraphicFramePr>
        <p:xfrm>
          <a:off x="6411521" y="2823883"/>
          <a:ext cx="3323945" cy="2971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51" name="群組 11"/>
          <p:cNvGrpSpPr>
            <a:grpSpLocks/>
          </p:cNvGrpSpPr>
          <p:nvPr/>
        </p:nvGrpSpPr>
        <p:grpSpPr bwMode="auto">
          <a:xfrm>
            <a:off x="5910570" y="1711326"/>
            <a:ext cx="4135130" cy="866775"/>
            <a:chOff x="5379407" y="1429413"/>
            <a:chExt cx="3764593" cy="865605"/>
          </a:xfrm>
        </p:grpSpPr>
        <p:pic>
          <p:nvPicPr>
            <p:cNvPr id="6152" name="Picture 11" descr="MP90044243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0770" y="1429413"/>
              <a:ext cx="1331630" cy="58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2"/>
            <p:cNvSpPr>
              <a:spLocks noChangeArrowheads="1"/>
            </p:cNvSpPr>
            <p:nvPr/>
          </p:nvSpPr>
          <p:spPr bwMode="auto">
            <a:xfrm>
              <a:off x="5379407" y="1487056"/>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Verdana" pitchFamily="34" charset="0"/>
                  <a:ea typeface="微軟正黑體" pitchFamily="34" charset="-120"/>
                </a:rPr>
                <a:t>委託機關</a:t>
              </a:r>
              <a:endParaRPr lang="en-US" altLang="zh-TW" sz="1400" b="1">
                <a:solidFill>
                  <a:srgbClr val="0033CC"/>
                </a:solidFill>
                <a:latin typeface="Verdana" pitchFamily="34" charset="0"/>
                <a:ea typeface="微軟正黑體" pitchFamily="34" charset="-120"/>
              </a:endParaRPr>
            </a:p>
          </p:txBody>
        </p:sp>
        <p:sp>
          <p:nvSpPr>
            <p:cNvPr id="6154" name="Rectangle 13"/>
            <p:cNvSpPr>
              <a:spLocks noChangeArrowheads="1"/>
            </p:cNvSpPr>
            <p:nvPr/>
          </p:nvSpPr>
          <p:spPr bwMode="auto">
            <a:xfrm>
              <a:off x="7664824" y="1508811"/>
              <a:ext cx="1479176" cy="4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微軟正黑體" pitchFamily="34" charset="-120"/>
                  <a:ea typeface="微軟正黑體" pitchFamily="34" charset="-120"/>
                </a:rPr>
                <a:t>委外機關</a:t>
              </a:r>
              <a:endParaRPr lang="en-US" altLang="zh-TW" sz="1400" b="1">
                <a:solidFill>
                  <a:srgbClr val="0033CC"/>
                </a:solidFill>
                <a:latin typeface="微軟正黑體" pitchFamily="34" charset="-120"/>
                <a:ea typeface="微軟正黑體" pitchFamily="34" charset="-120"/>
              </a:endParaRPr>
            </a:p>
          </p:txBody>
        </p:sp>
        <p:sp>
          <p:nvSpPr>
            <p:cNvPr id="6155" name="Rectangle 14"/>
            <p:cNvSpPr>
              <a:spLocks noChangeArrowheads="1"/>
            </p:cNvSpPr>
            <p:nvPr/>
          </p:nvSpPr>
          <p:spPr bwMode="auto">
            <a:xfrm>
              <a:off x="6490603" y="1905407"/>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800000"/>
                  </a:solidFill>
                  <a:latin typeface="Verdana" pitchFamily="34" charset="0"/>
                  <a:ea typeface="微軟正黑體" pitchFamily="34" charset="-120"/>
                </a:rPr>
                <a:t>視同手足</a:t>
              </a:r>
              <a:endParaRPr lang="en-US" altLang="zh-TW" sz="1400" b="1">
                <a:solidFill>
                  <a:srgbClr val="800000"/>
                </a:solidFill>
                <a:latin typeface="Verdana" pitchFamily="34" charset="0"/>
                <a:ea typeface="微軟正黑體" pitchFamily="34" charset="-120"/>
              </a:endParaRPr>
            </a:p>
          </p:txBody>
        </p:sp>
      </p:grpSp>
    </p:spTree>
    <p:extLst>
      <p:ext uri="{BB962C8B-B14F-4D97-AF65-F5344CB8AC3E}">
        <p14:creationId xmlns:p14="http://schemas.microsoft.com/office/powerpoint/2010/main" val="17032498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9237" y="1816100"/>
            <a:ext cx="8350488" cy="4573588"/>
          </a:xfrm>
        </p:spPr>
        <p:txBody>
          <a:bodyPr/>
          <a:lstStyle/>
          <a:p>
            <a:pPr>
              <a:buFontTx/>
              <a:buNone/>
              <a:defRPr/>
            </a:pPr>
            <a:r>
              <a:rPr lang="en-US" altLang="zh-TW" sz="2000" dirty="0" smtClean="0"/>
              <a:t>EX:</a:t>
            </a:r>
          </a:p>
          <a:p>
            <a:pPr marL="631825" indent="0">
              <a:buFontTx/>
              <a:buNone/>
              <a:defRPr/>
            </a:pPr>
            <a:r>
              <a:rPr lang="zh-TW" altLang="zh-TW" sz="2000" dirty="0" smtClean="0"/>
              <a:t>執行小組負責人由總經理擔任，負責推動、協調及督導內部管理制度之運作。</a:t>
            </a:r>
            <a:endParaRPr lang="en-US" altLang="zh-TW" sz="2000" dirty="0" smtClean="0"/>
          </a:p>
          <a:p>
            <a:pPr marL="631825" indent="0">
              <a:buFontTx/>
              <a:buNone/>
              <a:defRPr/>
            </a:pPr>
            <a:r>
              <a:rPr lang="zh-TW" altLang="zh-TW" sz="2000" dirty="0" smtClean="0"/>
              <a:t>執行小組成員包括：</a:t>
            </a:r>
            <a:endParaRPr lang="en-US" altLang="zh-TW" sz="2000" dirty="0" smtClean="0"/>
          </a:p>
          <a:p>
            <a:pPr marL="1089025" indent="-457200">
              <a:buFontTx/>
              <a:buNone/>
              <a:defRPr/>
            </a:pPr>
            <a:r>
              <a:rPr lang="en-US" altLang="zh-TW" sz="2000" dirty="0" smtClean="0"/>
              <a:t>(1)</a:t>
            </a:r>
            <a:r>
              <a:rPr lang="zh-TW" altLang="zh-TW" sz="2000" dirty="0" smtClean="0"/>
              <a:t>人資人員負責</a:t>
            </a:r>
            <a:r>
              <a:rPr lang="zh-TW" altLang="zh-TW" sz="2000" u="sng" dirty="0" smtClean="0">
                <a:solidFill>
                  <a:srgbClr val="FF0000"/>
                </a:solidFill>
              </a:rPr>
              <a:t>個資內部管理事務</a:t>
            </a:r>
            <a:r>
              <a:rPr lang="zh-TW" altLang="zh-TW" sz="2000" dirty="0" smtClean="0"/>
              <a:t>、</a:t>
            </a:r>
            <a:endParaRPr lang="en-US" altLang="zh-TW" sz="2000" dirty="0" smtClean="0"/>
          </a:p>
          <a:p>
            <a:pPr marL="1089025" indent="-457200">
              <a:buFontTx/>
              <a:buNone/>
              <a:defRPr/>
            </a:pPr>
            <a:r>
              <a:rPr lang="en-US" altLang="zh-TW" sz="2000" dirty="0" smtClean="0"/>
              <a:t>(2)</a:t>
            </a:r>
            <a:r>
              <a:rPr lang="zh-TW" altLang="zh-TW" sz="2000" dirty="0" smtClean="0"/>
              <a:t>人資人員負責</a:t>
            </a:r>
            <a:r>
              <a:rPr lang="zh-TW" altLang="zh-TW" sz="2000" u="sng" dirty="0" smtClean="0">
                <a:solidFill>
                  <a:srgbClr val="FF0000"/>
                </a:solidFill>
              </a:rPr>
              <a:t>當事人權利行使事務</a:t>
            </a:r>
            <a:r>
              <a:rPr lang="zh-TW" altLang="zh-TW" sz="2000" dirty="0" smtClean="0"/>
              <a:t>、</a:t>
            </a:r>
            <a:endParaRPr lang="en-US" altLang="zh-TW" sz="2000" dirty="0" smtClean="0"/>
          </a:p>
          <a:p>
            <a:pPr marL="1089025" indent="-457200">
              <a:buFontTx/>
              <a:buNone/>
              <a:defRPr/>
            </a:pPr>
            <a:r>
              <a:rPr lang="en-US" altLang="zh-TW" sz="2000" dirty="0" smtClean="0"/>
              <a:t>(3)</a:t>
            </a:r>
            <a:r>
              <a:rPr lang="zh-TW" altLang="zh-TW" sz="2000" dirty="0" smtClean="0"/>
              <a:t>人資人員負責</a:t>
            </a:r>
            <a:r>
              <a:rPr lang="zh-TW" altLang="zh-TW" sz="2000" u="sng" dirty="0" smtClean="0">
                <a:solidFill>
                  <a:srgbClr val="FF0000"/>
                </a:solidFill>
              </a:rPr>
              <a:t>教育訓練相關事務</a:t>
            </a:r>
            <a:r>
              <a:rPr lang="zh-TW" altLang="zh-TW" sz="2000" dirty="0" smtClean="0"/>
              <a:t>、</a:t>
            </a:r>
            <a:endParaRPr lang="en-US" altLang="zh-TW" sz="2000" dirty="0" smtClean="0"/>
          </a:p>
          <a:p>
            <a:pPr marL="1089025" indent="-457200">
              <a:buFontTx/>
              <a:buNone/>
              <a:defRPr/>
            </a:pPr>
            <a:r>
              <a:rPr lang="en-US" altLang="zh-TW" sz="2000" dirty="0" smtClean="0"/>
              <a:t>(4)</a:t>
            </a:r>
            <a:r>
              <a:rPr lang="zh-TW" altLang="zh-TW" sz="2000" dirty="0" smtClean="0"/>
              <a:t> 各</a:t>
            </a:r>
            <a:r>
              <a:rPr lang="zh-TW" altLang="en-US" sz="2000" dirty="0" smtClean="0"/>
              <a:t>處</a:t>
            </a:r>
            <a:r>
              <a:rPr lang="zh-TW" altLang="zh-TW" sz="2000" dirty="0" smtClean="0"/>
              <a:t>室之部門個資盤點員</a:t>
            </a:r>
            <a:r>
              <a:rPr lang="zh-TW" altLang="zh-TW" sz="2000" u="sng" dirty="0" smtClean="0">
                <a:solidFill>
                  <a:srgbClr val="FF0000"/>
                </a:solidFill>
              </a:rPr>
              <a:t>每年個資盤點表更新</a:t>
            </a:r>
            <a:r>
              <a:rPr lang="zh-TW" altLang="zh-TW" sz="2000" dirty="0" smtClean="0"/>
              <a:t>、配合各計畫年度稽核調查、每月個人資料申訴事件處理、個資外洩通報暨危機處理、</a:t>
            </a:r>
            <a:endParaRPr lang="en-US" altLang="zh-TW" sz="2000" dirty="0" smtClean="0"/>
          </a:p>
          <a:p>
            <a:pPr marL="1089025" indent="-457200">
              <a:buFontTx/>
              <a:buNone/>
              <a:defRPr/>
            </a:pPr>
            <a:r>
              <a:rPr lang="en-US" altLang="zh-TW" sz="2000" dirty="0" smtClean="0"/>
              <a:t>(5) </a:t>
            </a:r>
            <a:r>
              <a:rPr lang="zh-TW" altLang="zh-TW" sz="2000" dirty="0" smtClean="0"/>
              <a:t>資訊管理人員負責</a:t>
            </a:r>
            <a:r>
              <a:rPr lang="zh-TW" altLang="zh-TW" sz="2000" u="sng" dirty="0" smtClean="0">
                <a:solidFill>
                  <a:srgbClr val="FF0000"/>
                </a:solidFill>
              </a:rPr>
              <a:t>資訊安全相關事務</a:t>
            </a:r>
            <a:r>
              <a:rPr lang="zh-TW" altLang="zh-TW" sz="2000" dirty="0" smtClean="0"/>
              <a:t>、</a:t>
            </a:r>
            <a:endParaRPr lang="en-US" altLang="zh-TW" sz="2000" dirty="0" smtClean="0"/>
          </a:p>
          <a:p>
            <a:pPr marL="1089025" indent="-457200">
              <a:buFontTx/>
              <a:buNone/>
              <a:defRPr/>
            </a:pPr>
            <a:r>
              <a:rPr lang="en-US" altLang="zh-TW" sz="2000" dirty="0" smtClean="0"/>
              <a:t>(6)</a:t>
            </a:r>
            <a:r>
              <a:rPr lang="zh-TW" altLang="zh-TW" sz="2000" dirty="0" smtClean="0"/>
              <a:t>執行秘書負責每年定期會議召開、督導幕僚單位落實個人資料保護之相關措施。</a:t>
            </a:r>
            <a:endParaRPr lang="zh-TW" altLang="en-US" sz="2000" dirty="0"/>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CB9BB488-8D54-4BDE-8518-19CCBCE4F3C2}" type="slidenum">
              <a:rPr lang="en-US" altLang="zh-TW" smtClean="0"/>
              <a:pPr>
                <a:defRPr/>
              </a:pPr>
              <a:t>62</a:t>
            </a:fld>
            <a:endParaRPr lang="en-US" altLang="zh-TW" dirty="0"/>
          </a:p>
        </p:txBody>
      </p:sp>
      <p:grpSp>
        <p:nvGrpSpPr>
          <p:cNvPr id="2" name="群組 12"/>
          <p:cNvGrpSpPr/>
          <p:nvPr/>
        </p:nvGrpSpPr>
        <p:grpSpPr>
          <a:xfrm>
            <a:off x="598639" y="240106"/>
            <a:ext cx="885092" cy="1138509"/>
            <a:chOff x="0" y="12634"/>
            <a:chExt cx="671820" cy="959742"/>
          </a:xfrm>
          <a:scene3d>
            <a:camera prst="orthographicFront"/>
            <a:lightRig rig="flat" dir="t"/>
          </a:scene3d>
        </p:grpSpPr>
        <p:sp>
          <p:nvSpPr>
            <p:cNvPr id="17" name="＞形箭號 16"/>
            <p:cNvSpPr/>
            <p:nvPr/>
          </p:nvSpPr>
          <p:spPr>
            <a:xfrm rot="5400000">
              <a:off x="-143961" y="156595"/>
              <a:ext cx="959742" cy="671819"/>
            </a:xfrm>
            <a:prstGeom prst="chevron">
              <a:avLst/>
            </a:prstGeom>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形箭號 4"/>
            <p:cNvSpPr/>
            <p:nvPr/>
          </p:nvSpPr>
          <p:spPr>
            <a:xfrm>
              <a:off x="1" y="348544"/>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建置</a:t>
              </a:r>
            </a:p>
          </p:txBody>
        </p:sp>
      </p:grpSp>
      <p:sp>
        <p:nvSpPr>
          <p:cNvPr id="15" name="圓角化同側角落矩形 14"/>
          <p:cNvSpPr/>
          <p:nvPr/>
        </p:nvSpPr>
        <p:spPr>
          <a:xfrm rot="5400000">
            <a:off x="5161085" y="-3432538"/>
            <a:ext cx="808061" cy="8103101"/>
          </a:xfrm>
          <a:prstGeom prst="round2SameRect">
            <a:avLst/>
          </a:prstGeom>
          <a:scene3d>
            <a:camera prst="orthographicFront"/>
            <a:lightRig rig="flat" dir="t"/>
          </a:scene3d>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177" name="矩形 11"/>
          <p:cNvSpPr>
            <a:spLocks noChangeArrowheads="1"/>
          </p:cNvSpPr>
          <p:nvPr/>
        </p:nvSpPr>
        <p:spPr bwMode="auto">
          <a:xfrm>
            <a:off x="1571385" y="371476"/>
            <a:ext cx="51860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zh-TW" sz="2600" b="1">
                <a:latin typeface="微軟正黑體" pitchFamily="34" charset="-120"/>
                <a:ea typeface="微軟正黑體" pitchFamily="34" charset="-120"/>
              </a:rPr>
              <a:t>廠商是否配置管理人員及相當資源</a:t>
            </a:r>
            <a:endParaRPr lang="en-US" altLang="zh-TW" sz="2600" b="1"/>
          </a:p>
        </p:txBody>
      </p:sp>
      <p:sp>
        <p:nvSpPr>
          <p:cNvPr id="7178" name="矩形 13"/>
          <p:cNvSpPr>
            <a:spLocks noChangeArrowheads="1"/>
          </p:cNvSpPr>
          <p:nvPr/>
        </p:nvSpPr>
        <p:spPr bwMode="auto">
          <a:xfrm>
            <a:off x="885975" y="1270000"/>
            <a:ext cx="7682519"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－請依據貴單位實際配置</a:t>
            </a:r>
            <a:r>
              <a:rPr lang="zh-TW" altLang="zh-TW" sz="2000">
                <a:latin typeface="微軟正黑體" pitchFamily="34" charset="-120"/>
                <a:ea typeface="微軟正黑體" pitchFamily="34" charset="-120"/>
              </a:rPr>
              <a:t>組成人員及職責分配</a:t>
            </a:r>
            <a:r>
              <a:rPr lang="zh-TW" altLang="en-US" sz="2000">
                <a:latin typeface="微軟正黑體" pitchFamily="34" charset="-120"/>
                <a:ea typeface="微軟正黑體" pitchFamily="34" charset="-120"/>
              </a:rPr>
              <a:t>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21491040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2"/>
          <p:cNvSpPr>
            <a:spLocks noGrp="1"/>
          </p:cNvSpPr>
          <p:nvPr>
            <p:ph idx="1"/>
          </p:nvPr>
        </p:nvSpPr>
        <p:spPr>
          <a:xfrm>
            <a:off x="81971" y="1666875"/>
            <a:ext cx="8866725" cy="3594100"/>
          </a:xfrm>
        </p:spPr>
        <p:txBody>
          <a:bodyPr/>
          <a:lstStyle/>
          <a:p>
            <a:pPr indent="20638">
              <a:buFontTx/>
              <a:buNone/>
            </a:pPr>
            <a:r>
              <a:rPr lang="en-US" altLang="zh-TW" sz="2000" smtClean="0"/>
              <a:t>EX:</a:t>
            </a:r>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7961C18D-3094-498B-8057-0738E5FB61AB}" type="slidenum">
              <a:rPr lang="en-US" altLang="zh-TW" smtClean="0"/>
              <a:pPr>
                <a:defRPr/>
              </a:pPr>
              <a:t>63</a:t>
            </a:fld>
            <a:endParaRPr lang="en-US" altLang="zh-TW" dirty="0"/>
          </a:p>
        </p:txBody>
      </p:sp>
      <p:sp>
        <p:nvSpPr>
          <p:cNvPr id="8197" name="文字方塊 6"/>
          <p:cNvSpPr txBox="1">
            <a:spLocks noChangeArrowheads="1"/>
          </p:cNvSpPr>
          <p:nvPr/>
        </p:nvSpPr>
        <p:spPr bwMode="auto">
          <a:xfrm>
            <a:off x="1321986" y="524033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a:t>註：個人資料類別請參考法務部頒佈之</a:t>
            </a:r>
            <a:r>
              <a:rPr lang="zh-TW" altLang="en-US" sz="1400">
                <a:hlinkClick r:id="rId3" action="ppaction://hlinkfile"/>
              </a:rPr>
              <a:t>「個人資料保護法之特定目的及個人資料之類別</a:t>
            </a:r>
            <a:r>
              <a:rPr lang="zh-TW" altLang="en-US" sz="1400"/>
              <a:t>」 </a:t>
            </a:r>
          </a:p>
        </p:txBody>
      </p:sp>
      <p:grpSp>
        <p:nvGrpSpPr>
          <p:cNvPr id="2" name="群組 8"/>
          <p:cNvGrpSpPr/>
          <p:nvPr/>
        </p:nvGrpSpPr>
        <p:grpSpPr>
          <a:xfrm>
            <a:off x="286787" y="186879"/>
            <a:ext cx="958461" cy="1251396"/>
            <a:chOff x="0" y="892155"/>
            <a:chExt cx="671820" cy="959742"/>
          </a:xfrm>
          <a:scene3d>
            <a:camera prst="orthographicFront"/>
            <a:lightRig rig="flat" dir="t"/>
          </a:scene3d>
        </p:grpSpPr>
        <p:sp>
          <p:nvSpPr>
            <p:cNvPr id="13" name="＞形箭號 12"/>
            <p:cNvSpPr/>
            <p:nvPr/>
          </p:nvSpPr>
          <p:spPr>
            <a:xfrm rot="5400000">
              <a:off x="-143961" y="1036116"/>
              <a:ext cx="959742" cy="671819"/>
            </a:xfrm>
            <a:prstGeom prst="chevron">
              <a:avLst/>
            </a:prstGeom>
            <a:sp3d prstMaterial="plastic">
              <a:bevelT w="120900" h="88900"/>
              <a:bevelB w="88900" h="31750" prst="angle"/>
            </a:sp3d>
          </p:spPr>
          <p:style>
            <a:lnRef idx="1">
              <a:schemeClr val="accent2">
                <a:hueOff val="780253"/>
                <a:satOff val="-973"/>
                <a:lumOff val="229"/>
                <a:alphaOff val="0"/>
              </a:schemeClr>
            </a:lnRef>
            <a:fillRef idx="3">
              <a:schemeClr val="accent2">
                <a:hueOff val="780253"/>
                <a:satOff val="-973"/>
                <a:lumOff val="229"/>
                <a:alphaOff val="0"/>
              </a:schemeClr>
            </a:fillRef>
            <a:effectRef idx="2">
              <a:schemeClr val="accent2">
                <a:hueOff val="780253"/>
                <a:satOff val="-973"/>
                <a:lumOff val="229"/>
                <a:alphaOff val="0"/>
              </a:schemeClr>
            </a:effectRef>
            <a:fontRef idx="minor">
              <a:schemeClr val="lt1"/>
            </a:fontRef>
          </p:style>
        </p:sp>
        <p:sp>
          <p:nvSpPr>
            <p:cNvPr id="14" name="＞形箭號 4"/>
            <p:cNvSpPr/>
            <p:nvPr/>
          </p:nvSpPr>
          <p:spPr>
            <a:xfrm>
              <a:off x="1" y="1228065"/>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界定</a:t>
              </a:r>
            </a:p>
          </p:txBody>
        </p:sp>
      </p:grpSp>
      <p:grpSp>
        <p:nvGrpSpPr>
          <p:cNvPr id="3" name="群組 9"/>
          <p:cNvGrpSpPr/>
          <p:nvPr/>
        </p:nvGrpSpPr>
        <p:grpSpPr>
          <a:xfrm>
            <a:off x="1255069" y="186880"/>
            <a:ext cx="8037204" cy="841820"/>
            <a:chOff x="671819" y="892156"/>
            <a:chExt cx="7969140" cy="623832"/>
          </a:xfrm>
          <a:scene3d>
            <a:camera prst="orthographicFront"/>
            <a:lightRig rig="flat" dir="t"/>
          </a:scene3d>
        </p:grpSpPr>
        <p:sp>
          <p:nvSpPr>
            <p:cNvPr id="11" name="圓角化同側角落矩形 10"/>
            <p:cNvSpPr/>
            <p:nvPr/>
          </p:nvSpPr>
          <p:spPr>
            <a:xfrm rot="5400000">
              <a:off x="4344473" y="-2780498"/>
              <a:ext cx="623832" cy="7969140"/>
            </a:xfrm>
            <a:prstGeom prst="round2SameRect">
              <a:avLst/>
            </a:prstGeom>
            <a:sp3d extrusionH="12700" prstMaterial="plastic">
              <a:bevelT w="50800" h="50800"/>
            </a:sp3d>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圓角化同側角落矩形 6"/>
            <p:cNvSpPr/>
            <p:nvPr/>
          </p:nvSpPr>
          <p:spPr>
            <a:xfrm>
              <a:off x="671820" y="922609"/>
              <a:ext cx="7938687" cy="56292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200" b="1" dirty="0">
                <a:latin typeface="微軟正黑體" pitchFamily="34" charset="-120"/>
              </a:endParaRPr>
            </a:p>
          </p:txBody>
        </p:sp>
      </p:grpSp>
      <p:sp>
        <p:nvSpPr>
          <p:cNvPr id="8200" name="矩形 14"/>
          <p:cNvSpPr>
            <a:spLocks noChangeArrowheads="1"/>
          </p:cNvSpPr>
          <p:nvPr/>
        </p:nvSpPr>
        <p:spPr bwMode="auto">
          <a:xfrm>
            <a:off x="1405700" y="382589"/>
            <a:ext cx="45403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600" b="1">
                <a:latin typeface="微軟正黑體" pitchFamily="34" charset="-120"/>
                <a:ea typeface="微軟正黑體" pitchFamily="34" charset="-120"/>
              </a:rPr>
              <a:t>廠商是否已界定個人資料範圍</a:t>
            </a:r>
            <a:endParaRPr lang="en-US" altLang="zh-TW" sz="2600">
              <a:latin typeface="微軟正黑體" pitchFamily="34" charset="-120"/>
              <a:ea typeface="微軟正黑體" pitchFamily="34" charset="-120"/>
            </a:endParaRPr>
          </a:p>
        </p:txBody>
      </p:sp>
      <p:sp>
        <p:nvSpPr>
          <p:cNvPr id="8201" name="矩形 15"/>
          <p:cNvSpPr>
            <a:spLocks noChangeArrowheads="1"/>
          </p:cNvSpPr>
          <p:nvPr/>
        </p:nvSpPr>
        <p:spPr bwMode="auto">
          <a:xfrm>
            <a:off x="1199903" y="1136651"/>
            <a:ext cx="792319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於執行</a:t>
            </a:r>
            <a:r>
              <a:rPr lang="zh-TW" altLang="en-US" sz="2000">
                <a:latin typeface="微軟正黑體" pitchFamily="34" charset="-120"/>
                <a:ea typeface="微軟正黑體" pitchFamily="34" charset="-120"/>
              </a:rPr>
              <a:t>該</a:t>
            </a:r>
            <a:r>
              <a:rPr lang="zh-TW" altLang="zh-TW" sz="2000">
                <a:latin typeface="微軟正黑體" pitchFamily="34" charset="-120"/>
                <a:ea typeface="微軟正黑體" pitchFamily="34" charset="-120"/>
              </a:rPr>
              <a:t>計畫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專案過程中，所保有或預計蒐集</a:t>
            </a:r>
            <a:endParaRPr lang="en-US" altLang="zh-TW" sz="2000">
              <a:latin typeface="微軟正黑體" pitchFamily="34" charset="-120"/>
              <a:ea typeface="微軟正黑體" pitchFamily="34" charset="-120"/>
            </a:endParaRPr>
          </a:p>
          <a:p>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之個人資料檔案</a:t>
            </a:r>
            <a:r>
              <a:rPr lang="zh-TW" altLang="en-US" sz="2000">
                <a:latin typeface="微軟正黑體" pitchFamily="34" charset="-120"/>
                <a:ea typeface="微軟正黑體" pitchFamily="34" charset="-120"/>
              </a:rPr>
              <a:t>進行盤點。</a:t>
            </a:r>
          </a:p>
        </p:txBody>
      </p:sp>
      <p:graphicFrame>
        <p:nvGraphicFramePr>
          <p:cNvPr id="15" name="表格 14"/>
          <p:cNvGraphicFramePr>
            <a:graphicFrameLocks noGrp="1"/>
          </p:cNvGraphicFramePr>
          <p:nvPr/>
        </p:nvGraphicFramePr>
        <p:xfrm>
          <a:off x="992363" y="2057400"/>
          <a:ext cx="8742898" cy="3067050"/>
        </p:xfrm>
        <a:graphic>
          <a:graphicData uri="http://schemas.openxmlformats.org/drawingml/2006/table">
            <a:tbl>
              <a:tblPr/>
              <a:tblGrid>
                <a:gridCol w="2418046"/>
                <a:gridCol w="1721950"/>
                <a:gridCol w="2991335"/>
                <a:gridCol w="1611567"/>
              </a:tblGrid>
              <a:tr h="539812">
                <a:tc>
                  <a:txBody>
                    <a:bodyPr/>
                    <a:lstStyle/>
                    <a:p>
                      <a:pPr algn="ctr">
                        <a:lnSpc>
                          <a:spcPts val="2000"/>
                        </a:lnSpc>
                        <a:spcAft>
                          <a:spcPts val="0"/>
                        </a:spcAft>
                      </a:pPr>
                      <a:r>
                        <a:rPr lang="zh-TW" sz="1400" b="1" kern="100" dirty="0">
                          <a:solidFill>
                            <a:srgbClr val="000000"/>
                          </a:solidFill>
                          <a:latin typeface="+mn-ea"/>
                          <a:ea typeface="+mn-ea"/>
                          <a:cs typeface="Times New Roman"/>
                        </a:rPr>
                        <a:t>個人資料檔案名稱</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mn-ea"/>
                          <a:ea typeface="+mn-ea"/>
                          <a:cs typeface="Times New Roman"/>
                        </a:rPr>
                        <a:t>保有單位</a:t>
                      </a:r>
                      <a:r>
                        <a:rPr lang="zh-TW" sz="1400" b="1" kern="100" dirty="0" smtClean="0">
                          <a:solidFill>
                            <a:srgbClr val="000000"/>
                          </a:solidFill>
                          <a:latin typeface="+mn-ea"/>
                          <a:ea typeface="+mn-ea"/>
                          <a:cs typeface="Times New Roman"/>
                        </a:rPr>
                        <a:t>名稱</a:t>
                      </a:r>
                      <a:endParaRPr lang="en-US" altLang="zh-TW" sz="1400" b="1" kern="100" dirty="0" smtClean="0">
                        <a:solidFill>
                          <a:srgbClr val="000000"/>
                        </a:solidFill>
                        <a:latin typeface="+mn-ea"/>
                        <a:ea typeface="+mn-ea"/>
                        <a:cs typeface="Times New Roman"/>
                      </a:endParaRPr>
                    </a:p>
                    <a:p>
                      <a:pPr algn="ctr">
                        <a:lnSpc>
                          <a:spcPts val="2000"/>
                        </a:lnSpc>
                        <a:spcAft>
                          <a:spcPts val="0"/>
                        </a:spcAft>
                      </a:pPr>
                      <a:r>
                        <a:rPr lang="zh-TW" sz="1400" b="1" kern="100" dirty="0" smtClean="0">
                          <a:solidFill>
                            <a:srgbClr val="000000"/>
                          </a:solidFill>
                          <a:latin typeface="+mn-ea"/>
                          <a:ea typeface="+mn-ea"/>
                          <a:cs typeface="Times New Roman"/>
                        </a:rPr>
                        <a:t>及</a:t>
                      </a:r>
                      <a:r>
                        <a:rPr lang="zh-TW" sz="1400" b="1" kern="100" dirty="0">
                          <a:solidFill>
                            <a:srgbClr val="000000"/>
                          </a:solidFill>
                          <a:latin typeface="+mn-ea"/>
                          <a:ea typeface="+mn-ea"/>
                          <a:cs typeface="Times New Roman"/>
                        </a:rPr>
                        <a:t>聯絡方式</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mn-ea"/>
                          <a:ea typeface="+mn-ea"/>
                          <a:cs typeface="Times New Roman"/>
                        </a:rPr>
                        <a:t>個人資料檔案保有之</a:t>
                      </a:r>
                      <a:r>
                        <a:rPr lang="zh-TW" sz="1400" b="1" kern="100" dirty="0" smtClean="0">
                          <a:solidFill>
                            <a:srgbClr val="000000"/>
                          </a:solidFill>
                          <a:latin typeface="+mn-ea"/>
                          <a:ea typeface="+mn-ea"/>
                          <a:cs typeface="Times New Roman"/>
                        </a:rPr>
                        <a:t>依據</a:t>
                      </a:r>
                      <a:endParaRPr lang="en-US" altLang="zh-TW" sz="1400" b="1" kern="100" dirty="0" smtClean="0">
                        <a:solidFill>
                          <a:srgbClr val="000000"/>
                        </a:solidFill>
                        <a:latin typeface="+mn-ea"/>
                        <a:ea typeface="+mn-ea"/>
                        <a:cs typeface="Times New Roman"/>
                      </a:endParaRPr>
                    </a:p>
                    <a:p>
                      <a:pPr algn="ctr">
                        <a:lnSpc>
                          <a:spcPts val="2000"/>
                        </a:lnSpc>
                        <a:spcAft>
                          <a:spcPts val="0"/>
                        </a:spcAft>
                      </a:pPr>
                      <a:r>
                        <a:rPr lang="zh-TW" sz="1400" b="1" kern="100" dirty="0" smtClean="0">
                          <a:solidFill>
                            <a:srgbClr val="000000"/>
                          </a:solidFill>
                          <a:latin typeface="+mn-ea"/>
                          <a:ea typeface="+mn-ea"/>
                          <a:cs typeface="Times New Roman"/>
                        </a:rPr>
                        <a:t>及特定</a:t>
                      </a:r>
                      <a:r>
                        <a:rPr lang="zh-TW" sz="1400" b="1" kern="100" dirty="0">
                          <a:solidFill>
                            <a:srgbClr val="000000"/>
                          </a:solidFill>
                          <a:latin typeface="+mn-ea"/>
                          <a:ea typeface="+mn-ea"/>
                          <a:cs typeface="Times New Roman"/>
                        </a:rPr>
                        <a:t>目的</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mn-ea"/>
                          <a:ea typeface="+mn-ea"/>
                          <a:cs typeface="Times New Roman"/>
                        </a:rPr>
                        <a:t>個人資料之類別</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527238">
                <a:tc>
                  <a:txBody>
                    <a:bodyPr/>
                    <a:lstStyle/>
                    <a:p>
                      <a:pPr algn="ctr">
                        <a:lnSpc>
                          <a:spcPts val="2200"/>
                        </a:lnSpc>
                        <a:spcAft>
                          <a:spcPts val="0"/>
                        </a:spcAft>
                      </a:pPr>
                      <a:r>
                        <a:rPr lang="zh-TW" altLang="en-US" sz="1400" kern="100" dirty="0" smtClean="0">
                          <a:latin typeface="+mn-ea"/>
                          <a:ea typeface="+mn-ea"/>
                          <a:cs typeface="Times New Roman"/>
                        </a:rPr>
                        <a:t>經濟部工業局</a:t>
                      </a:r>
                      <a:r>
                        <a:rPr lang="en-US" altLang="zh-TW" sz="1400" u="sng" kern="100" dirty="0" smtClean="0">
                          <a:solidFill>
                            <a:srgbClr val="FF0000"/>
                          </a:solidFill>
                          <a:latin typeface="+mn-ea"/>
                          <a:ea typeface="+mn-ea"/>
                          <a:cs typeface="Times New Roman"/>
                        </a:rPr>
                        <a:t>108</a:t>
                      </a:r>
                      <a:r>
                        <a:rPr lang="zh-TW" altLang="en-US" sz="1400" u="sng" kern="100" dirty="0" smtClean="0">
                          <a:solidFill>
                            <a:srgbClr val="FF0000"/>
                          </a:solidFill>
                          <a:latin typeface="+mn-ea"/>
                          <a:ea typeface="+mn-ea"/>
                          <a:cs typeface="Times New Roman"/>
                        </a:rPr>
                        <a:t>年度</a:t>
                      </a:r>
                      <a:endParaRPr lang="en-US" altLang="zh-TW" sz="1400" u="sng" kern="100" dirty="0" smtClean="0">
                        <a:solidFill>
                          <a:srgbClr val="FF0000"/>
                        </a:solidFill>
                        <a:latin typeface="+mn-ea"/>
                        <a:ea typeface="+mn-ea"/>
                        <a:cs typeface="Times New Roman"/>
                      </a:endParaRPr>
                    </a:p>
                    <a:p>
                      <a:pPr algn="ctr">
                        <a:lnSpc>
                          <a:spcPts val="2200"/>
                        </a:lnSpc>
                        <a:spcAft>
                          <a:spcPts val="0"/>
                        </a:spcAft>
                      </a:pPr>
                      <a:r>
                        <a:rPr lang="zh-TW" altLang="en-US" sz="1400" kern="100" dirty="0" smtClean="0">
                          <a:latin typeface="+mn-ea"/>
                          <a:ea typeface="+mn-ea"/>
                          <a:cs typeface="Times New Roman"/>
                        </a:rPr>
                        <a:t>專案</a:t>
                      </a:r>
                      <a:r>
                        <a:rPr lang="zh-TW" sz="1400" kern="100" dirty="0" smtClean="0">
                          <a:latin typeface="+mn-ea"/>
                          <a:ea typeface="+mn-ea"/>
                          <a:cs typeface="Times New Roman"/>
                        </a:rPr>
                        <a:t>計畫</a:t>
                      </a:r>
                      <a:r>
                        <a:rPr lang="en-US" altLang="zh-TW" sz="1400" kern="100" dirty="0" smtClean="0">
                          <a:latin typeface="+mn-ea"/>
                          <a:ea typeface="+mn-ea"/>
                          <a:cs typeface="Times New Roman"/>
                        </a:rPr>
                        <a:t>-</a:t>
                      </a:r>
                    </a:p>
                    <a:p>
                      <a:pPr algn="ctr">
                        <a:lnSpc>
                          <a:spcPts val="2200"/>
                        </a:lnSpc>
                        <a:spcAft>
                          <a:spcPts val="0"/>
                        </a:spcAft>
                      </a:pPr>
                      <a:r>
                        <a:rPr lang="zh-TW" altLang="en-US" sz="1400" kern="100" dirty="0" smtClean="0">
                          <a:latin typeface="+mn-ea"/>
                          <a:ea typeface="+mn-ea"/>
                          <a:cs typeface="Times New Roman"/>
                        </a:rPr>
                        <a:t>智機產業化推動計畫</a:t>
                      </a:r>
                      <a:r>
                        <a:rPr lang="en-US" altLang="zh-TW" sz="1400" kern="100" dirty="0" smtClean="0">
                          <a:latin typeface="+mn-ea"/>
                          <a:ea typeface="+mn-ea"/>
                          <a:cs typeface="Times New Roman"/>
                        </a:rPr>
                        <a:t>-</a:t>
                      </a:r>
                    </a:p>
                    <a:p>
                      <a:pPr algn="ctr">
                        <a:lnSpc>
                          <a:spcPts val="2200"/>
                        </a:lnSpc>
                        <a:spcAft>
                          <a:spcPts val="0"/>
                        </a:spcAft>
                      </a:pPr>
                      <a:r>
                        <a:rPr lang="zh-TW" altLang="en-US" sz="1400" kern="100" dirty="0" smtClean="0">
                          <a:latin typeface="+mn-ea"/>
                          <a:ea typeface="+mn-ea"/>
                          <a:cs typeface="Times New Roman"/>
                        </a:rPr>
                        <a:t>計畫</a:t>
                      </a:r>
                      <a:r>
                        <a:rPr lang="zh-TW" sz="1400" kern="100" dirty="0" smtClean="0">
                          <a:latin typeface="+mn-ea"/>
                          <a:ea typeface="+mn-ea"/>
                          <a:cs typeface="Times New Roman"/>
                        </a:rPr>
                        <a:t>執</a:t>
                      </a:r>
                      <a:r>
                        <a:rPr lang="zh-TW" sz="1400" kern="100" dirty="0">
                          <a:latin typeface="+mn-ea"/>
                          <a:ea typeface="+mn-ea"/>
                          <a:cs typeface="Times New Roman"/>
                        </a:rPr>
                        <a:t>行人員名單</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sz="1400" kern="100" dirty="0">
                          <a:solidFill>
                            <a:srgbClr val="FF0000"/>
                          </a:solidFill>
                          <a:latin typeface="+mn-ea"/>
                          <a:ea typeface="+mn-ea"/>
                          <a:cs typeface="Times New Roman"/>
                        </a:rPr>
                        <a:t>各計畫管理者單位</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400" kern="100" dirty="0">
                          <a:solidFill>
                            <a:srgbClr val="000000"/>
                          </a:solidFill>
                          <a:latin typeface="+mn-ea"/>
                          <a:ea typeface="+mn-ea"/>
                          <a:cs typeface="標楷體"/>
                        </a:rPr>
                        <a:t>006/008/078</a:t>
                      </a:r>
                      <a:endParaRPr lang="zh-TW" sz="1400" kern="100" dirty="0">
                        <a:solidFill>
                          <a:srgbClr val="000000"/>
                        </a:solidFill>
                        <a:latin typeface="+mn-ea"/>
                        <a:ea typeface="+mn-ea"/>
                        <a:cs typeface="標楷體"/>
                      </a:endParaRPr>
                    </a:p>
                    <a:p>
                      <a:pPr algn="l">
                        <a:lnSpc>
                          <a:spcPts val="2200"/>
                        </a:lnSpc>
                        <a:spcAft>
                          <a:spcPts val="0"/>
                        </a:spcAft>
                      </a:pPr>
                      <a:r>
                        <a:rPr lang="zh-TW" sz="1400" kern="100" dirty="0">
                          <a:solidFill>
                            <a:srgbClr val="000000"/>
                          </a:solidFill>
                          <a:latin typeface="+mn-ea"/>
                          <a:ea typeface="+mn-ea"/>
                          <a:cs typeface="Times New Roman"/>
                        </a:rPr>
                        <a:t>產業創新條例§</a:t>
                      </a:r>
                      <a:r>
                        <a:rPr lang="en-US" sz="1400" kern="100" dirty="0">
                          <a:solidFill>
                            <a:srgbClr val="000000"/>
                          </a:solidFill>
                          <a:latin typeface="+mn-ea"/>
                          <a:ea typeface="+mn-ea"/>
                          <a:cs typeface="標楷體"/>
                        </a:rPr>
                        <a:t>9</a:t>
                      </a:r>
                      <a:endParaRPr lang="zh-TW" sz="1400" kern="100" dirty="0">
                        <a:solidFill>
                          <a:srgbClr val="000000"/>
                        </a:solidFill>
                        <a:latin typeface="+mn-ea"/>
                        <a:ea typeface="+mn-ea"/>
                        <a:cs typeface="標楷體"/>
                      </a:endParaRPr>
                    </a:p>
                    <a:p>
                      <a:pPr algn="l">
                        <a:lnSpc>
                          <a:spcPts val="2200"/>
                        </a:lnSpc>
                        <a:spcAft>
                          <a:spcPts val="0"/>
                        </a:spcAft>
                      </a:pPr>
                      <a:r>
                        <a:rPr lang="zh-TW" sz="1400" kern="100" dirty="0">
                          <a:solidFill>
                            <a:srgbClr val="000000"/>
                          </a:solidFill>
                          <a:latin typeface="+mn-ea"/>
                          <a:ea typeface="+mn-ea"/>
                          <a:cs typeface="Times New Roman"/>
                        </a:rPr>
                        <a:t>工業局組織條例§</a:t>
                      </a:r>
                      <a:r>
                        <a:rPr lang="en-US" sz="1400" kern="100" dirty="0">
                          <a:solidFill>
                            <a:srgbClr val="000000"/>
                          </a:solidFill>
                          <a:latin typeface="+mn-ea"/>
                          <a:ea typeface="+mn-ea"/>
                          <a:cs typeface="標楷體"/>
                        </a:rPr>
                        <a:t>2</a:t>
                      </a:r>
                      <a:endParaRPr lang="zh-TW" sz="1400" kern="100" dirty="0">
                        <a:solidFill>
                          <a:srgbClr val="000000"/>
                        </a:solidFill>
                        <a:latin typeface="+mn-ea"/>
                        <a:ea typeface="+mn-ea"/>
                        <a:cs typeface="標楷體"/>
                      </a:endParaRPr>
                    </a:p>
                    <a:p>
                      <a:pPr algn="l">
                        <a:lnSpc>
                          <a:spcPts val="2200"/>
                        </a:lnSpc>
                        <a:spcAft>
                          <a:spcPts val="0"/>
                        </a:spcAft>
                      </a:pPr>
                      <a:r>
                        <a:rPr lang="zh-TW" sz="1400" kern="100" dirty="0">
                          <a:solidFill>
                            <a:srgbClr val="000000"/>
                          </a:solidFill>
                          <a:latin typeface="+mn-ea"/>
                          <a:ea typeface="+mn-ea"/>
                          <a:cs typeface="標楷體"/>
                        </a:rPr>
                        <a:t>經濟部協助產業創新活動</a:t>
                      </a:r>
                    </a:p>
                    <a:p>
                      <a:pPr algn="l">
                        <a:lnSpc>
                          <a:spcPts val="2200"/>
                        </a:lnSpc>
                        <a:spcAft>
                          <a:spcPts val="0"/>
                        </a:spcAft>
                      </a:pPr>
                      <a:r>
                        <a:rPr lang="zh-TW" sz="1400" kern="100" dirty="0">
                          <a:solidFill>
                            <a:srgbClr val="000000"/>
                          </a:solidFill>
                          <a:latin typeface="+mn-ea"/>
                          <a:ea typeface="+mn-ea"/>
                          <a:cs typeface="標楷體"/>
                        </a:rPr>
                        <a:t>補助及輔導辦法第十一條</a:t>
                      </a:r>
                      <a:r>
                        <a:rPr lang="en-US" sz="1400" kern="100" dirty="0">
                          <a:solidFill>
                            <a:srgbClr val="000000"/>
                          </a:solidFill>
                          <a:latin typeface="+mn-ea"/>
                          <a:ea typeface="+mn-ea"/>
                          <a:cs typeface="標楷體"/>
                        </a:rPr>
                        <a:t>(078)</a:t>
                      </a:r>
                      <a:endParaRPr lang="zh-TW" sz="1400" kern="100" dirty="0">
                        <a:solidFill>
                          <a:srgbClr val="000000"/>
                        </a:solidFill>
                        <a:latin typeface="+mn-ea"/>
                        <a:ea typeface="+mn-ea"/>
                        <a:cs typeface="標楷體"/>
                      </a:endParaRPr>
                    </a:p>
                    <a:p>
                      <a:pPr algn="l">
                        <a:lnSpc>
                          <a:spcPts val="2200"/>
                        </a:lnSpc>
                        <a:spcAft>
                          <a:spcPts val="0"/>
                        </a:spcAft>
                      </a:pPr>
                      <a:r>
                        <a:rPr lang="zh-TW" sz="1400" kern="100" dirty="0">
                          <a:solidFill>
                            <a:srgbClr val="000000"/>
                          </a:solidFill>
                          <a:latin typeface="+mn-ea"/>
                          <a:ea typeface="+mn-ea"/>
                          <a:cs typeface="標楷體"/>
                        </a:rPr>
                        <a:t>經濟部工業局辦事細則第八條第二款</a:t>
                      </a:r>
                      <a:r>
                        <a:rPr lang="en-US" sz="1400" kern="100" dirty="0">
                          <a:solidFill>
                            <a:srgbClr val="000000"/>
                          </a:solidFill>
                          <a:latin typeface="+mn-ea"/>
                          <a:ea typeface="+mn-ea"/>
                          <a:cs typeface="標楷體"/>
                        </a:rPr>
                        <a:t>(109)</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en-US" sz="1400" kern="100" dirty="0">
                          <a:solidFill>
                            <a:srgbClr val="000000"/>
                          </a:solidFill>
                          <a:latin typeface="+mn-ea"/>
                          <a:ea typeface="+mn-ea"/>
                          <a:cs typeface="標楷體"/>
                        </a:rPr>
                        <a:t>C001/C051</a:t>
                      </a:r>
                      <a:r>
                        <a:rPr lang="en-US" sz="1400" kern="100" dirty="0" smtClean="0">
                          <a:solidFill>
                            <a:srgbClr val="000000"/>
                          </a:solidFill>
                          <a:latin typeface="+mn-ea"/>
                          <a:ea typeface="+mn-ea"/>
                          <a:cs typeface="標楷體"/>
                        </a:rPr>
                        <a:t>/</a:t>
                      </a:r>
                    </a:p>
                    <a:p>
                      <a:pPr algn="just">
                        <a:lnSpc>
                          <a:spcPts val="2200"/>
                        </a:lnSpc>
                        <a:spcAft>
                          <a:spcPts val="0"/>
                        </a:spcAft>
                      </a:pPr>
                      <a:r>
                        <a:rPr lang="en-US" sz="1400" kern="100" dirty="0" smtClean="0">
                          <a:solidFill>
                            <a:srgbClr val="000000"/>
                          </a:solidFill>
                          <a:latin typeface="+mn-ea"/>
                          <a:ea typeface="+mn-ea"/>
                          <a:cs typeface="標楷體"/>
                        </a:rPr>
                        <a:t>C061/C064</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01101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1"/>
          </p:nvPr>
        </p:nvSpPr>
        <p:spPr>
          <a:xfrm>
            <a:off x="200566" y="1709738"/>
            <a:ext cx="8912071" cy="4464050"/>
          </a:xfrm>
        </p:spPr>
        <p:txBody>
          <a:bodyPr/>
          <a:lstStyle/>
          <a:p>
            <a:pPr indent="20638">
              <a:buFontTx/>
              <a:buNone/>
            </a:pPr>
            <a:r>
              <a:rPr lang="en-US" altLang="zh-TW" sz="2000" smtClean="0"/>
              <a:t>EX:</a:t>
            </a:r>
          </a:p>
          <a:p>
            <a:pPr indent="20638">
              <a:buFontTx/>
              <a:buNone/>
            </a:pPr>
            <a:endParaRPr lang="en-US" altLang="zh-TW" sz="2000" smtClean="0"/>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811C77B0-8709-4C3D-AE4C-7CC55D19942A}" type="slidenum">
              <a:rPr lang="en-US" altLang="zh-TW" smtClean="0"/>
              <a:pPr>
                <a:defRPr/>
              </a:pPr>
              <a:t>64</a:t>
            </a:fld>
            <a:endParaRPr lang="en-US" altLang="zh-TW" dirty="0"/>
          </a:p>
        </p:txBody>
      </p:sp>
      <p:sp>
        <p:nvSpPr>
          <p:cNvPr id="9221" name="文字方塊 6"/>
          <p:cNvSpPr txBox="1">
            <a:spLocks noChangeArrowheads="1"/>
          </p:cNvSpPr>
          <p:nvPr/>
        </p:nvSpPr>
        <p:spPr bwMode="auto">
          <a:xfrm>
            <a:off x="1241760" y="587533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a:t>註：個人資料類別請參考法務部頒佈之</a:t>
            </a:r>
            <a:r>
              <a:rPr lang="zh-TW" altLang="en-US" sz="1400">
                <a:hlinkClick r:id="rId3" action="ppaction://hlinkfile"/>
              </a:rPr>
              <a:t>「個人資料保護法之特定目的及個人資料之類別</a:t>
            </a:r>
            <a:r>
              <a:rPr lang="zh-TW" altLang="en-US" sz="1400"/>
              <a:t>」 </a:t>
            </a:r>
          </a:p>
        </p:txBody>
      </p:sp>
      <p:grpSp>
        <p:nvGrpSpPr>
          <p:cNvPr id="2" name="群組 8"/>
          <p:cNvGrpSpPr/>
          <p:nvPr/>
        </p:nvGrpSpPr>
        <p:grpSpPr>
          <a:xfrm>
            <a:off x="339108" y="148779"/>
            <a:ext cx="916604" cy="1241871"/>
            <a:chOff x="0" y="1771677"/>
            <a:chExt cx="671820" cy="959742"/>
          </a:xfrm>
          <a:scene3d>
            <a:camera prst="orthographicFront"/>
            <a:lightRig rig="flat" dir="t"/>
          </a:scene3d>
        </p:grpSpPr>
        <p:sp>
          <p:nvSpPr>
            <p:cNvPr id="13" name="＞形箭號 12"/>
            <p:cNvSpPr/>
            <p:nvPr/>
          </p:nvSpPr>
          <p:spPr>
            <a:xfrm rot="5400000">
              <a:off x="-143961" y="1915638"/>
              <a:ext cx="959742" cy="671819"/>
            </a:xfrm>
            <a:prstGeom prst="chevron">
              <a:avLst/>
            </a:prstGeom>
            <a:sp3d prstMaterial="plastic">
              <a:bevelT w="120900" h="88900"/>
              <a:bevelB w="88900" h="31750" prst="angle"/>
            </a:sp3d>
          </p:spPr>
          <p:style>
            <a:lnRef idx="1">
              <a:schemeClr val="accent2">
                <a:hueOff val="1560506"/>
                <a:satOff val="-1946"/>
                <a:lumOff val="458"/>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sp>
        <p:sp>
          <p:nvSpPr>
            <p:cNvPr id="14" name="＞形箭號 4"/>
            <p:cNvSpPr/>
            <p:nvPr/>
          </p:nvSpPr>
          <p:spPr>
            <a:xfrm>
              <a:off x="1" y="2107587"/>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風險</a:t>
              </a:r>
            </a:p>
          </p:txBody>
        </p:sp>
      </p:grpSp>
      <p:grpSp>
        <p:nvGrpSpPr>
          <p:cNvPr id="3" name="群組 9"/>
          <p:cNvGrpSpPr/>
          <p:nvPr/>
        </p:nvGrpSpPr>
        <p:grpSpPr>
          <a:xfrm>
            <a:off x="1286462" y="148780"/>
            <a:ext cx="7388419" cy="879920"/>
            <a:chOff x="671819" y="1771678"/>
            <a:chExt cx="7969140" cy="623832"/>
          </a:xfrm>
          <a:scene3d>
            <a:camera prst="orthographicFront"/>
            <a:lightRig rig="flat" dir="t"/>
          </a:scene3d>
        </p:grpSpPr>
        <p:sp>
          <p:nvSpPr>
            <p:cNvPr id="11" name="圓角化同側角落矩形 10"/>
            <p:cNvSpPr/>
            <p:nvPr/>
          </p:nvSpPr>
          <p:spPr>
            <a:xfrm rot="5400000">
              <a:off x="4344473" y="-1900976"/>
              <a:ext cx="623832" cy="7969140"/>
            </a:xfrm>
            <a:prstGeom prst="round2SameRect">
              <a:avLst/>
            </a:prstGeom>
            <a:sp3d extrusionH="12700" prstMaterial="plastic">
              <a:bevelT w="50800" h="50800"/>
            </a:sp3d>
          </p:spPr>
          <p:style>
            <a:lnRef idx="1">
              <a:schemeClr val="accent2">
                <a:hueOff val="1560506"/>
                <a:satOff val="-1946"/>
                <a:lumOff val="45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圓角化同側角落矩形 6"/>
            <p:cNvSpPr/>
            <p:nvPr/>
          </p:nvSpPr>
          <p:spPr>
            <a:xfrm>
              <a:off x="671820" y="1802131"/>
              <a:ext cx="7938687" cy="56292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200" b="1" dirty="0">
                <a:latin typeface="微軟正黑體" pitchFamily="34" charset="-120"/>
              </a:endParaRPr>
            </a:p>
          </p:txBody>
        </p:sp>
      </p:grpSp>
      <p:sp>
        <p:nvSpPr>
          <p:cNvPr id="9224" name="矩形 14"/>
          <p:cNvSpPr>
            <a:spLocks noChangeArrowheads="1"/>
          </p:cNvSpPr>
          <p:nvPr/>
        </p:nvSpPr>
        <p:spPr bwMode="auto">
          <a:xfrm>
            <a:off x="1222577" y="330201"/>
            <a:ext cx="771216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600" b="1">
                <a:latin typeface="微軟正黑體" pitchFamily="34" charset="-120"/>
                <a:ea typeface="微軟正黑體" pitchFamily="34" charset="-120"/>
              </a:rPr>
              <a:t>廠商是否已進行個人資料風險評估及管理機制</a:t>
            </a:r>
            <a:endParaRPr lang="zh-TW" altLang="en-US" sz="2600">
              <a:latin typeface="微軟正黑體" pitchFamily="34" charset="-120"/>
              <a:ea typeface="微軟正黑體" pitchFamily="34" charset="-120"/>
            </a:endParaRPr>
          </a:p>
        </p:txBody>
      </p:sp>
      <p:sp>
        <p:nvSpPr>
          <p:cNvPr id="9225" name="矩形 15"/>
          <p:cNvSpPr>
            <a:spLocks noChangeArrowheads="1"/>
          </p:cNvSpPr>
          <p:nvPr/>
        </p:nvSpPr>
        <p:spPr bwMode="auto">
          <a:xfrm>
            <a:off x="702851" y="1146176"/>
            <a:ext cx="795982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執行計畫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專案過程中，對保有之個人資料</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檔案將進行風險評鑑</a:t>
            </a:r>
            <a:r>
              <a:rPr lang="zh-TW" altLang="en-US" sz="2000">
                <a:latin typeface="微軟正黑體" pitchFamily="34" charset="-120"/>
                <a:ea typeface="微軟正黑體" pitchFamily="34" charset="-120"/>
              </a:rPr>
              <a:t>。</a:t>
            </a:r>
            <a:endParaRPr lang="en-US" altLang="zh-TW" sz="2000">
              <a:latin typeface="微軟正黑體" pitchFamily="34" charset="-120"/>
              <a:ea typeface="微軟正黑體" pitchFamily="34" charset="-120"/>
            </a:endParaRPr>
          </a:p>
        </p:txBody>
      </p:sp>
      <p:graphicFrame>
        <p:nvGraphicFramePr>
          <p:cNvPr id="16" name="表格 15"/>
          <p:cNvGraphicFramePr>
            <a:graphicFrameLocks noGrp="1"/>
          </p:cNvGraphicFramePr>
          <p:nvPr/>
        </p:nvGraphicFramePr>
        <p:xfrm>
          <a:off x="762148" y="2111376"/>
          <a:ext cx="8809172" cy="3776663"/>
        </p:xfrm>
        <a:graphic>
          <a:graphicData uri="http://schemas.openxmlformats.org/drawingml/2006/table">
            <a:tbl>
              <a:tblPr/>
              <a:tblGrid>
                <a:gridCol w="2152619"/>
                <a:gridCol w="1313649"/>
                <a:gridCol w="1430596"/>
                <a:gridCol w="3912308"/>
              </a:tblGrid>
              <a:tr h="540797">
                <a:tc>
                  <a:txBody>
                    <a:bodyPr/>
                    <a:lstStyle/>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個人</a:t>
                      </a:r>
                      <a:r>
                        <a:rPr lang="zh-TW" sz="1400" b="1" kern="100" dirty="0" smtClean="0">
                          <a:solidFill>
                            <a:srgbClr val="000000"/>
                          </a:solidFill>
                          <a:latin typeface="+mn-ea"/>
                          <a:ea typeface="+mn-ea"/>
                          <a:cs typeface="Times New Roman"/>
                        </a:rPr>
                        <a:t>資料</a:t>
                      </a:r>
                      <a:endParaRPr lang="en-US" altLang="zh-TW" sz="1400" b="1" kern="100" dirty="0" smtClean="0">
                        <a:solidFill>
                          <a:srgbClr val="000000"/>
                        </a:solidFill>
                        <a:latin typeface="+mn-ea"/>
                        <a:ea typeface="+mn-ea"/>
                        <a:cs typeface="Times New Roman"/>
                      </a:endParaRPr>
                    </a:p>
                    <a:p>
                      <a:pPr marL="0" algn="ctr" defTabSz="914400" rtl="0" eaLnBrk="1" latinLnBrk="0" hangingPunct="1">
                        <a:lnSpc>
                          <a:spcPts val="2000"/>
                        </a:lnSpc>
                        <a:spcAft>
                          <a:spcPts val="0"/>
                        </a:spcAft>
                      </a:pPr>
                      <a:r>
                        <a:rPr lang="zh-TW" sz="1400" b="1" kern="100" dirty="0" smtClean="0">
                          <a:solidFill>
                            <a:srgbClr val="000000"/>
                          </a:solidFill>
                          <a:latin typeface="+mn-ea"/>
                          <a:ea typeface="+mn-ea"/>
                          <a:cs typeface="Times New Roman"/>
                        </a:rPr>
                        <a:t>檔案名稱</a:t>
                      </a:r>
                      <a:endParaRPr lang="zh-TW" sz="1400" b="1" kern="100" dirty="0">
                        <a:solidFill>
                          <a:srgbClr val="000000"/>
                        </a:solidFill>
                        <a:latin typeface="+mn-ea"/>
                        <a:ea typeface="+mn-ea"/>
                        <a:cs typeface="Times New Roman"/>
                      </a:endParaRP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個人</a:t>
                      </a:r>
                      <a:r>
                        <a:rPr lang="zh-TW" sz="1400" b="1" kern="100" dirty="0" smtClean="0">
                          <a:solidFill>
                            <a:srgbClr val="000000"/>
                          </a:solidFill>
                          <a:latin typeface="+mn-ea"/>
                          <a:ea typeface="+mn-ea"/>
                          <a:cs typeface="Times New Roman"/>
                        </a:rPr>
                        <a:t>資料</a:t>
                      </a:r>
                      <a:endParaRPr lang="en-US" altLang="zh-TW" sz="1400" b="1" kern="100" dirty="0" smtClean="0">
                        <a:solidFill>
                          <a:srgbClr val="000000"/>
                        </a:solidFill>
                        <a:latin typeface="+mn-ea"/>
                        <a:ea typeface="+mn-ea"/>
                        <a:cs typeface="Times New Roman"/>
                      </a:endParaRPr>
                    </a:p>
                    <a:p>
                      <a:pPr marL="0" algn="ctr" defTabSz="914400" rtl="0" eaLnBrk="1" latinLnBrk="0" hangingPunct="1">
                        <a:lnSpc>
                          <a:spcPts val="2000"/>
                        </a:lnSpc>
                        <a:spcAft>
                          <a:spcPts val="0"/>
                        </a:spcAft>
                      </a:pPr>
                      <a:r>
                        <a:rPr lang="zh-TW" sz="1400" b="1" kern="100" dirty="0" smtClean="0">
                          <a:solidFill>
                            <a:srgbClr val="000000"/>
                          </a:solidFill>
                          <a:latin typeface="+mn-ea"/>
                          <a:ea typeface="+mn-ea"/>
                          <a:cs typeface="Times New Roman"/>
                        </a:rPr>
                        <a:t>之類</a:t>
                      </a:r>
                      <a:r>
                        <a:rPr lang="zh-TW" sz="1400" b="1" kern="100" dirty="0">
                          <a:solidFill>
                            <a:srgbClr val="000000"/>
                          </a:solidFill>
                          <a:latin typeface="+mn-ea"/>
                          <a:ea typeface="+mn-ea"/>
                          <a:cs typeface="Times New Roman"/>
                        </a:rPr>
                        <a:t>別</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風險類型</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風險對策</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235866">
                <a:tc>
                  <a:txBody>
                    <a:bodyPr/>
                    <a:lstStyle/>
                    <a:p>
                      <a:pPr algn="ctr">
                        <a:lnSpc>
                          <a:spcPts val="2200"/>
                        </a:lnSpc>
                        <a:spcAft>
                          <a:spcPts val="0"/>
                        </a:spcAft>
                      </a:pPr>
                      <a:r>
                        <a:rPr lang="zh-TW" altLang="en-US" sz="1400" kern="100" dirty="0" smtClean="0">
                          <a:latin typeface="+mn-ea"/>
                          <a:ea typeface="+mn-ea"/>
                          <a:cs typeface="Times New Roman"/>
                        </a:rPr>
                        <a:t>經濟部工業局</a:t>
                      </a:r>
                      <a:r>
                        <a:rPr lang="en-US" altLang="zh-TW" sz="1400" u="sng" kern="100" dirty="0" smtClean="0">
                          <a:solidFill>
                            <a:srgbClr val="FF0000"/>
                          </a:solidFill>
                          <a:latin typeface="+mn-ea"/>
                          <a:ea typeface="+mn-ea"/>
                          <a:cs typeface="Times New Roman"/>
                        </a:rPr>
                        <a:t>108</a:t>
                      </a:r>
                      <a:r>
                        <a:rPr lang="zh-TW" altLang="en-US" sz="1400" u="sng" kern="100" dirty="0" smtClean="0">
                          <a:solidFill>
                            <a:srgbClr val="FF0000"/>
                          </a:solidFill>
                          <a:latin typeface="+mn-ea"/>
                          <a:ea typeface="+mn-ea"/>
                          <a:cs typeface="Times New Roman"/>
                        </a:rPr>
                        <a:t>年度</a:t>
                      </a:r>
                      <a:endParaRPr lang="en-US" altLang="zh-TW" sz="1400" u="sng" kern="100" dirty="0" smtClean="0">
                        <a:solidFill>
                          <a:srgbClr val="FF0000"/>
                        </a:solidFill>
                        <a:latin typeface="+mn-ea"/>
                        <a:ea typeface="+mn-ea"/>
                        <a:cs typeface="Times New Roman"/>
                      </a:endParaRPr>
                    </a:p>
                    <a:p>
                      <a:pPr algn="ctr">
                        <a:lnSpc>
                          <a:spcPts val="2200"/>
                        </a:lnSpc>
                        <a:spcAft>
                          <a:spcPts val="0"/>
                        </a:spcAft>
                      </a:pPr>
                      <a:r>
                        <a:rPr lang="zh-TW" altLang="en-US" sz="1400" kern="100" dirty="0" smtClean="0">
                          <a:latin typeface="+mn-ea"/>
                          <a:ea typeface="+mn-ea"/>
                          <a:cs typeface="Times New Roman"/>
                        </a:rPr>
                        <a:t>專案</a:t>
                      </a:r>
                      <a:r>
                        <a:rPr lang="zh-TW" altLang="zh-TW" sz="1400" kern="100" dirty="0" smtClean="0">
                          <a:latin typeface="+mn-ea"/>
                          <a:ea typeface="+mn-ea"/>
                          <a:cs typeface="Times New Roman"/>
                        </a:rPr>
                        <a:t>計畫</a:t>
                      </a:r>
                      <a:r>
                        <a:rPr lang="en-US" altLang="zh-TW" sz="1400" kern="100" dirty="0" smtClean="0">
                          <a:latin typeface="+mn-ea"/>
                          <a:ea typeface="+mn-ea"/>
                          <a:cs typeface="Times New Roman"/>
                        </a:rPr>
                        <a:t>-</a:t>
                      </a:r>
                    </a:p>
                    <a:p>
                      <a:pPr algn="ctr">
                        <a:lnSpc>
                          <a:spcPts val="2200"/>
                        </a:lnSpc>
                        <a:spcAft>
                          <a:spcPts val="0"/>
                        </a:spcAft>
                      </a:pPr>
                      <a:r>
                        <a:rPr lang="zh-TW" altLang="en-US" sz="1400" kern="100" dirty="0" smtClean="0">
                          <a:latin typeface="+mn-ea"/>
                          <a:ea typeface="+mn-ea"/>
                          <a:cs typeface="Times New Roman"/>
                        </a:rPr>
                        <a:t>智機產業化推動計畫</a:t>
                      </a:r>
                      <a:r>
                        <a:rPr lang="en-US" altLang="zh-TW" sz="1400" kern="100" dirty="0" smtClean="0">
                          <a:latin typeface="+mn-ea"/>
                          <a:ea typeface="+mn-ea"/>
                          <a:cs typeface="Times New Roman"/>
                        </a:rPr>
                        <a:t>-</a:t>
                      </a:r>
                    </a:p>
                    <a:p>
                      <a:pPr algn="ctr">
                        <a:lnSpc>
                          <a:spcPts val="2200"/>
                        </a:lnSpc>
                        <a:spcAft>
                          <a:spcPts val="0"/>
                        </a:spcAft>
                      </a:pPr>
                      <a:r>
                        <a:rPr lang="zh-TW" altLang="en-US" sz="1400" kern="100" dirty="0" smtClean="0">
                          <a:latin typeface="+mn-ea"/>
                          <a:ea typeface="+mn-ea"/>
                          <a:cs typeface="Times New Roman"/>
                        </a:rPr>
                        <a:t>計畫</a:t>
                      </a:r>
                      <a:r>
                        <a:rPr lang="zh-TW" altLang="zh-TW" sz="1400" kern="100" dirty="0" smtClean="0">
                          <a:latin typeface="+mn-ea"/>
                          <a:ea typeface="+mn-ea"/>
                          <a:cs typeface="Times New Roman"/>
                        </a:rPr>
                        <a:t>執行人員名單</a:t>
                      </a:r>
                      <a:endParaRPr lang="zh-TW" altLang="zh-TW" sz="1400" kern="100" dirty="0">
                        <a:latin typeface="+mn-ea"/>
                        <a:ea typeface="+mn-ea"/>
                        <a:cs typeface="Times New Roman"/>
                      </a:endParaRP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altLang="en-US" sz="1400" kern="100" dirty="0" smtClean="0">
                          <a:solidFill>
                            <a:schemeClr val="tx1"/>
                          </a:solidFill>
                          <a:latin typeface="+mn-ea"/>
                          <a:ea typeface="+mn-ea"/>
                          <a:cs typeface="Times New Roman"/>
                        </a:rPr>
                        <a:t>C001/C051/</a:t>
                      </a:r>
                    </a:p>
                    <a:p>
                      <a:pPr algn="ctr">
                        <a:lnSpc>
                          <a:spcPts val="2200"/>
                        </a:lnSpc>
                        <a:spcAft>
                          <a:spcPts val="0"/>
                        </a:spcAft>
                      </a:pPr>
                      <a:r>
                        <a:rPr lang="en-US" altLang="en-US" sz="1400" kern="100" dirty="0" smtClean="0">
                          <a:solidFill>
                            <a:schemeClr val="tx1"/>
                          </a:solidFill>
                          <a:latin typeface="+mn-ea"/>
                          <a:ea typeface="+mn-ea"/>
                          <a:cs typeface="Times New Roman"/>
                        </a:rPr>
                        <a:t>C061/C064</a:t>
                      </a:r>
                      <a:endParaRPr lang="zh-TW" altLang="en-US" sz="1400" kern="100" dirty="0" smtClean="0">
                        <a:solidFill>
                          <a:schemeClr val="tx1"/>
                        </a:solidFill>
                        <a:latin typeface="+mn-ea"/>
                        <a:ea typeface="+mn-ea"/>
                        <a:cs typeface="Times New Roman"/>
                      </a:endParaRP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altLang="en-US" sz="1400" kern="100" dirty="0" smtClean="0">
                          <a:solidFill>
                            <a:schemeClr val="tx1"/>
                          </a:solidFill>
                          <a:latin typeface="+mn-ea"/>
                          <a:ea typeface="+mn-ea"/>
                          <a:cs typeface="Times New Roman"/>
                        </a:rPr>
                        <a:t>資料遭竊取、</a:t>
                      </a:r>
                      <a:endParaRPr lang="en-US" altLang="zh-TW" sz="1400" kern="100" dirty="0" smtClean="0">
                        <a:solidFill>
                          <a:schemeClr val="tx1"/>
                        </a:solidFill>
                        <a:latin typeface="+mn-ea"/>
                        <a:ea typeface="+mn-ea"/>
                        <a:cs typeface="Times New Roman"/>
                      </a:endParaRPr>
                    </a:p>
                    <a:p>
                      <a:pPr algn="ctr">
                        <a:lnSpc>
                          <a:spcPts val="2200"/>
                        </a:lnSpc>
                        <a:spcAft>
                          <a:spcPts val="0"/>
                        </a:spcAft>
                      </a:pPr>
                      <a:r>
                        <a:rPr lang="zh-TW" altLang="en-US" sz="1400" kern="100" dirty="0" smtClean="0">
                          <a:solidFill>
                            <a:schemeClr val="tx1"/>
                          </a:solidFill>
                          <a:latin typeface="+mn-ea"/>
                          <a:ea typeface="+mn-ea"/>
                          <a:cs typeface="Times New Roman"/>
                        </a:rPr>
                        <a:t>遺失、盜用</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altLang="en-US" sz="1400" kern="100" dirty="0" smtClean="0">
                          <a:solidFill>
                            <a:schemeClr val="tx1"/>
                          </a:solidFill>
                          <a:latin typeface="+mn-ea"/>
                          <a:ea typeface="+mn-ea"/>
                          <a:cs typeface="Times New Roman"/>
                        </a:rPr>
                        <a:t>1.</a:t>
                      </a:r>
                      <a:r>
                        <a:rPr lang="zh-TW" altLang="en-US" sz="1400" kern="100" dirty="0" smtClean="0">
                          <a:solidFill>
                            <a:schemeClr val="tx1"/>
                          </a:solidFill>
                          <a:latin typeface="+mn-ea"/>
                          <a:ea typeface="+mn-ea"/>
                          <a:cs typeface="Times New Roman"/>
                        </a:rPr>
                        <a:t>使用個資前，與個資當事人確認內容</a:t>
                      </a:r>
                    </a:p>
                    <a:p>
                      <a:pPr algn="l">
                        <a:lnSpc>
                          <a:spcPts val="2200"/>
                        </a:lnSpc>
                        <a:spcAft>
                          <a:spcPts val="0"/>
                        </a:spcAft>
                      </a:pPr>
                      <a:r>
                        <a:rPr lang="en-US" altLang="en-US" sz="1400" kern="100" dirty="0" smtClean="0">
                          <a:solidFill>
                            <a:schemeClr val="tx1"/>
                          </a:solidFill>
                          <a:latin typeface="+mn-ea"/>
                          <a:ea typeface="+mn-ea"/>
                          <a:cs typeface="Times New Roman"/>
                        </a:rPr>
                        <a:t>2.</a:t>
                      </a:r>
                      <a:r>
                        <a:rPr lang="zh-TW" altLang="en-US" sz="1400" kern="100" dirty="0" smtClean="0">
                          <a:solidFill>
                            <a:schemeClr val="tx1"/>
                          </a:solidFill>
                          <a:latin typeface="+mn-ea"/>
                          <a:ea typeface="+mn-ea"/>
                          <a:cs typeface="Times New Roman"/>
                        </a:rPr>
                        <a:t>權限分級</a:t>
                      </a:r>
                    </a:p>
                    <a:p>
                      <a:pPr algn="l">
                        <a:lnSpc>
                          <a:spcPts val="2200"/>
                        </a:lnSpc>
                        <a:spcAft>
                          <a:spcPts val="0"/>
                        </a:spcAft>
                      </a:pPr>
                      <a:r>
                        <a:rPr lang="en-US" altLang="en-US" sz="1400" kern="100" dirty="0" smtClean="0">
                          <a:solidFill>
                            <a:schemeClr val="tx1"/>
                          </a:solidFill>
                          <a:latin typeface="+mn-ea"/>
                          <a:ea typeface="+mn-ea"/>
                          <a:cs typeface="Times New Roman"/>
                        </a:rPr>
                        <a:t>3.</a:t>
                      </a:r>
                      <a:r>
                        <a:rPr lang="zh-TW" altLang="en-US" sz="1400" kern="100" dirty="0" smtClean="0">
                          <a:solidFill>
                            <a:schemeClr val="tx1"/>
                          </a:solidFill>
                          <a:latin typeface="+mn-ea"/>
                          <a:ea typeface="+mn-ea"/>
                          <a:cs typeface="Times New Roman"/>
                        </a:rPr>
                        <a:t>加密機制</a:t>
                      </a:r>
                    </a:p>
                    <a:p>
                      <a:pPr algn="l">
                        <a:lnSpc>
                          <a:spcPts val="2200"/>
                        </a:lnSpc>
                        <a:spcAft>
                          <a:spcPts val="0"/>
                        </a:spcAft>
                      </a:pPr>
                      <a:r>
                        <a:rPr lang="en-US" altLang="en-US" sz="1400" kern="100" dirty="0" smtClean="0">
                          <a:solidFill>
                            <a:schemeClr val="tx1"/>
                          </a:solidFill>
                          <a:latin typeface="+mn-ea"/>
                          <a:ea typeface="+mn-ea"/>
                          <a:cs typeface="Times New Roman"/>
                        </a:rPr>
                        <a:t>4.</a:t>
                      </a:r>
                      <a:r>
                        <a:rPr lang="zh-TW" altLang="en-US" sz="1400" kern="100" dirty="0" smtClean="0">
                          <a:solidFill>
                            <a:schemeClr val="tx1"/>
                          </a:solidFill>
                          <a:latin typeface="+mn-ea"/>
                          <a:ea typeface="+mn-ea"/>
                          <a:cs typeface="Times New Roman"/>
                        </a:rPr>
                        <a:t>定期檔案備份及加強防火牆</a:t>
                      </a:r>
                    </a:p>
                    <a:p>
                      <a:pPr algn="l">
                        <a:lnSpc>
                          <a:spcPts val="2200"/>
                        </a:lnSpc>
                        <a:spcAft>
                          <a:spcPts val="0"/>
                        </a:spcAft>
                      </a:pPr>
                      <a:r>
                        <a:rPr lang="en-US" altLang="en-US" sz="1400" kern="100" dirty="0" smtClean="0">
                          <a:solidFill>
                            <a:schemeClr val="tx1"/>
                          </a:solidFill>
                          <a:latin typeface="+mn-ea"/>
                          <a:ea typeface="+mn-ea"/>
                          <a:cs typeface="Times New Roman"/>
                        </a:rPr>
                        <a:t>5.</a:t>
                      </a:r>
                      <a:r>
                        <a:rPr lang="zh-TW" altLang="en-US" sz="1400" kern="100" dirty="0" smtClean="0">
                          <a:solidFill>
                            <a:schemeClr val="tx1"/>
                          </a:solidFill>
                          <a:latin typeface="+mn-ea"/>
                          <a:ea typeface="+mn-ea"/>
                          <a:cs typeface="Times New Roman"/>
                        </a:rPr>
                        <a:t>書面資料上鎖上櫃，借閱時登記借閱單</a:t>
                      </a:r>
                    </a:p>
                    <a:p>
                      <a:pPr algn="l">
                        <a:lnSpc>
                          <a:spcPts val="2200"/>
                        </a:lnSpc>
                        <a:spcAft>
                          <a:spcPts val="0"/>
                        </a:spcAft>
                      </a:pPr>
                      <a:r>
                        <a:rPr lang="en-US" altLang="en-US" sz="1400" kern="100" dirty="0" smtClean="0">
                          <a:solidFill>
                            <a:schemeClr val="tx1"/>
                          </a:solidFill>
                          <a:latin typeface="+mn-ea"/>
                          <a:ea typeface="+mn-ea"/>
                          <a:cs typeface="Times New Roman"/>
                        </a:rPr>
                        <a:t>6.</a:t>
                      </a:r>
                      <a:r>
                        <a:rPr lang="zh-TW" altLang="en-US" sz="1400" kern="100" dirty="0" smtClean="0">
                          <a:solidFill>
                            <a:schemeClr val="tx1"/>
                          </a:solidFill>
                          <a:latin typeface="+mn-ea"/>
                          <a:ea typeface="+mn-ea"/>
                          <a:cs typeface="Times New Roman"/>
                        </a:rPr>
                        <a:t>加強員工個資宣導、聘僱契約書規範保密義務、簽署計畫人員個資保密承諾書</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196738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2"/>
          <p:cNvSpPr>
            <a:spLocks noGrp="1"/>
          </p:cNvSpPr>
          <p:nvPr>
            <p:ph idx="1"/>
          </p:nvPr>
        </p:nvSpPr>
        <p:spPr>
          <a:xfrm>
            <a:off x="528447" y="1839913"/>
            <a:ext cx="9189373" cy="3625850"/>
          </a:xfrm>
        </p:spPr>
        <p:txBody>
          <a:bodyPr/>
          <a:lstStyle/>
          <a:p>
            <a:pPr indent="20638">
              <a:buFontTx/>
              <a:buNone/>
            </a:pPr>
            <a:r>
              <a:rPr lang="en-US" altLang="zh-TW" sz="2000" smtClean="0">
                <a:latin typeface="微軟正黑體" pitchFamily="34" charset="-120"/>
              </a:rPr>
              <a:t>EX:</a:t>
            </a:r>
          </a:p>
          <a:p>
            <a:pPr indent="20638">
              <a:buFontTx/>
              <a:buNone/>
            </a:pPr>
            <a:r>
              <a:rPr lang="zh-TW" altLang="en-US" sz="2000" smtClean="0">
                <a:latin typeface="微軟正黑體" pitchFamily="34" charset="-120"/>
              </a:rPr>
              <a:t>本○○保有之個人資料發生被竊取、竄改、毀損、滅失、洩漏或其他侵害當事人權利之事故時，應由管理單位擔任</a:t>
            </a:r>
            <a:endParaRPr lang="en-US" altLang="zh-TW" sz="2000" smtClean="0">
              <a:latin typeface="微軟正黑體" pitchFamily="34" charset="-120"/>
            </a:endParaRPr>
          </a:p>
          <a:p>
            <a:pPr indent="20638">
              <a:buFontTx/>
              <a:buNone/>
            </a:pPr>
            <a:r>
              <a:rPr lang="en-US" altLang="zh-TW" sz="2000" smtClean="0">
                <a:latin typeface="微軟正黑體" pitchFamily="34" charset="-120"/>
              </a:rPr>
              <a:t>(1)</a:t>
            </a:r>
            <a:r>
              <a:rPr lang="zh-TW" altLang="en-US" sz="2000" smtClean="0">
                <a:latin typeface="微軟正黑體" pitchFamily="34" charset="-120"/>
              </a:rPr>
              <a:t>個資外洩時與民眾聯繫之窗口；</a:t>
            </a:r>
            <a:endParaRPr lang="en-US" altLang="zh-TW" sz="2000" smtClean="0">
              <a:latin typeface="微軟正黑體" pitchFamily="34" charset="-120"/>
            </a:endParaRPr>
          </a:p>
          <a:p>
            <a:pPr indent="20638">
              <a:buFontTx/>
              <a:buNone/>
            </a:pPr>
            <a:r>
              <a:rPr lang="en-US" altLang="zh-TW" sz="2000" smtClean="0">
                <a:latin typeface="微軟正黑體" pitchFamily="34" charset="-120"/>
              </a:rPr>
              <a:t>(2)</a:t>
            </a:r>
            <a:r>
              <a:rPr lang="zh-TW" altLang="en-US" sz="2000" smtClean="0">
                <a:latin typeface="微軟正黑體" pitchFamily="34" charset="-120"/>
              </a:rPr>
              <a:t>個資安全事件之通報，並由個資執行小組委員</a:t>
            </a:r>
            <a:r>
              <a:rPr lang="en-US" altLang="zh-TW" sz="2000" smtClean="0">
                <a:latin typeface="微軟正黑體" pitchFamily="34" charset="-120"/>
              </a:rPr>
              <a:t>(</a:t>
            </a:r>
            <a:r>
              <a:rPr lang="zh-TW" altLang="en-US" sz="2000" smtClean="0">
                <a:latin typeface="微軟正黑體" pitchFamily="34" charset="-120"/>
              </a:rPr>
              <a:t>各組室組長、計畫主持人</a:t>
            </a:r>
            <a:r>
              <a:rPr lang="en-US" altLang="zh-TW" sz="2000" smtClean="0">
                <a:latin typeface="微軟正黑體" pitchFamily="34" charset="-120"/>
              </a:rPr>
              <a:t>)</a:t>
            </a:r>
            <a:r>
              <a:rPr lang="zh-TW" altLang="en-US" sz="2000" smtClean="0">
                <a:latin typeface="微軟正黑體" pitchFamily="34" charset="-120"/>
              </a:rPr>
              <a:t>負責與委託機關協調聯繫並進行緊急應變通報。</a:t>
            </a:r>
          </a:p>
          <a:p>
            <a:pPr indent="20638">
              <a:buFontTx/>
              <a:buNone/>
            </a:pPr>
            <a:r>
              <a:rPr lang="en-US" altLang="zh-TW" sz="2000" smtClean="0">
                <a:latin typeface="微軟正黑體" pitchFamily="34" charset="-120"/>
              </a:rPr>
              <a:t>1.</a:t>
            </a:r>
            <a:r>
              <a:rPr lang="zh-TW" altLang="en-US" sz="2000" smtClean="0">
                <a:latin typeface="微軟正黑體" pitchFamily="34" charset="-120"/>
              </a:rPr>
              <a:t>立即確認事故影響範圍，並採取必要措施避免損害擴大；</a:t>
            </a:r>
          </a:p>
          <a:p>
            <a:pPr indent="20638">
              <a:buFontTx/>
              <a:buNone/>
            </a:pPr>
            <a:r>
              <a:rPr lang="en-US" altLang="zh-TW" sz="2000" smtClean="0">
                <a:latin typeface="微軟正黑體" pitchFamily="34" charset="-120"/>
              </a:rPr>
              <a:t>2.</a:t>
            </a:r>
            <a:r>
              <a:rPr lang="zh-TW" altLang="en-US" sz="2000" smtClean="0">
                <a:latin typeface="微軟正黑體" pitchFamily="34" charset="-120"/>
              </a:rPr>
              <a:t>立即通報委外機關；</a:t>
            </a:r>
          </a:p>
          <a:p>
            <a:pPr indent="20638">
              <a:buFontTx/>
              <a:buNone/>
            </a:pPr>
            <a:r>
              <a:rPr lang="en-US" altLang="zh-TW" sz="2000" smtClean="0">
                <a:latin typeface="微軟正黑體" pitchFamily="34" charset="-120"/>
              </a:rPr>
              <a:t>3.</a:t>
            </a:r>
            <a:r>
              <a:rPr lang="zh-TW" altLang="en-US" sz="2000" smtClean="0">
                <a:latin typeface="微軟正黑體" pitchFamily="34" charset="-120"/>
              </a:rPr>
              <a:t>查明事實，通知當事人。</a:t>
            </a:r>
            <a:endParaRPr lang="en-US" altLang="zh-TW" sz="2000" smtClean="0">
              <a:latin typeface="微軟正黑體" pitchFamily="34" charset="-120"/>
            </a:endParaRPr>
          </a:p>
          <a:p>
            <a:pPr indent="20638">
              <a:buFontTx/>
              <a:buNone/>
            </a:pPr>
            <a:endParaRPr lang="en-US" altLang="zh-TW" sz="2000" smtClean="0">
              <a:latin typeface="微軟正黑體" pitchFamily="34" charset="-120"/>
            </a:endParaRPr>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F3459598-0843-4CCE-9D46-C5BAC6EB0F45}" type="slidenum">
              <a:rPr lang="en-US" altLang="zh-TW" smtClean="0"/>
              <a:pPr>
                <a:defRPr/>
              </a:pPr>
              <a:t>65</a:t>
            </a:fld>
            <a:endParaRPr lang="en-US" altLang="zh-TW" dirty="0"/>
          </a:p>
        </p:txBody>
      </p:sp>
      <p:grpSp>
        <p:nvGrpSpPr>
          <p:cNvPr id="2" name="群組 6"/>
          <p:cNvGrpSpPr/>
          <p:nvPr/>
        </p:nvGrpSpPr>
        <p:grpSpPr>
          <a:xfrm>
            <a:off x="307716" y="129729"/>
            <a:ext cx="916604" cy="1175196"/>
            <a:chOff x="0" y="2651198"/>
            <a:chExt cx="671820" cy="959742"/>
          </a:xfrm>
          <a:scene3d>
            <a:camera prst="orthographicFront"/>
            <a:lightRig rig="flat" dir="t"/>
          </a:scene3d>
        </p:grpSpPr>
        <p:sp>
          <p:nvSpPr>
            <p:cNvPr id="11" name="＞形箭號 10"/>
            <p:cNvSpPr/>
            <p:nvPr/>
          </p:nvSpPr>
          <p:spPr>
            <a:xfrm rot="5400000">
              <a:off x="-143961" y="2795159"/>
              <a:ext cx="959742" cy="671819"/>
            </a:xfrm>
            <a:prstGeom prst="chevron">
              <a:avLst/>
            </a:prstGeom>
            <a:sp3d prstMaterial="plastic">
              <a:bevelT w="120900" h="88900"/>
              <a:bevelB w="88900" h="31750" prst="angle"/>
            </a:sp3d>
          </p:spPr>
          <p:style>
            <a:lnRef idx="1">
              <a:schemeClr val="accent2">
                <a:hueOff val="2340759"/>
                <a:satOff val="-2919"/>
                <a:lumOff val="686"/>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12" name="＞形箭號 4"/>
            <p:cNvSpPr/>
            <p:nvPr/>
          </p:nvSpPr>
          <p:spPr>
            <a:xfrm>
              <a:off x="1" y="2987108"/>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應變</a:t>
              </a:r>
            </a:p>
          </p:txBody>
        </p:sp>
      </p:grpSp>
      <p:grpSp>
        <p:nvGrpSpPr>
          <p:cNvPr id="3" name="群組 7"/>
          <p:cNvGrpSpPr/>
          <p:nvPr/>
        </p:nvGrpSpPr>
        <p:grpSpPr>
          <a:xfrm>
            <a:off x="1248857" y="139255"/>
            <a:ext cx="7269059" cy="870395"/>
            <a:chOff x="671819" y="2651199"/>
            <a:chExt cx="7969140" cy="623832"/>
          </a:xfrm>
          <a:scene3d>
            <a:camera prst="orthographicFront"/>
            <a:lightRig rig="flat" dir="t"/>
          </a:scene3d>
        </p:grpSpPr>
        <p:sp>
          <p:nvSpPr>
            <p:cNvPr id="9" name="圓角化同側角落矩形 8"/>
            <p:cNvSpPr/>
            <p:nvPr/>
          </p:nvSpPr>
          <p:spPr>
            <a:xfrm rot="5400000">
              <a:off x="4344473" y="-1021455"/>
              <a:ext cx="623832" cy="7969140"/>
            </a:xfrm>
            <a:prstGeom prst="round2SameRect">
              <a:avLst/>
            </a:prstGeom>
            <a:sp3d extrusionH="12700" prstMaterial="plastic">
              <a:bevelT w="50800" h="50800"/>
            </a:sp3d>
          </p:spPr>
          <p:style>
            <a:lnRef idx="1">
              <a:schemeClr val="accent2">
                <a:hueOff val="2340759"/>
                <a:satOff val="-2919"/>
                <a:lumOff val="68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圓角化同側角落矩形 6"/>
            <p:cNvSpPr/>
            <p:nvPr/>
          </p:nvSpPr>
          <p:spPr>
            <a:xfrm>
              <a:off x="671820" y="2681652"/>
              <a:ext cx="7938687" cy="56292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300" b="1" dirty="0">
                <a:latin typeface="微軟正黑體" pitchFamily="34" charset="-120"/>
              </a:endParaRPr>
            </a:p>
          </p:txBody>
        </p:sp>
      </p:grpSp>
      <p:sp>
        <p:nvSpPr>
          <p:cNvPr id="10247" name="矩形 12"/>
          <p:cNvSpPr>
            <a:spLocks noChangeArrowheads="1"/>
          </p:cNvSpPr>
          <p:nvPr/>
        </p:nvSpPr>
        <p:spPr bwMode="auto">
          <a:xfrm>
            <a:off x="1280130" y="328614"/>
            <a:ext cx="62074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600" b="1">
                <a:latin typeface="微軟正黑體" pitchFamily="34" charset="-120"/>
                <a:ea typeface="微軟正黑體" pitchFamily="34" charset="-120"/>
              </a:rPr>
              <a:t>廠商是否有事故之預防、通報及應變機制</a:t>
            </a:r>
            <a:endParaRPr lang="en-US" altLang="zh-TW" sz="2600" b="1">
              <a:latin typeface="微軟正黑體" pitchFamily="34" charset="-120"/>
              <a:ea typeface="微軟正黑體" pitchFamily="34" charset="-120"/>
            </a:endParaRPr>
          </a:p>
        </p:txBody>
      </p:sp>
      <p:sp>
        <p:nvSpPr>
          <p:cNvPr id="10248" name="矩形 13"/>
          <p:cNvSpPr>
            <a:spLocks noChangeArrowheads="1"/>
          </p:cNvSpPr>
          <p:nvPr/>
        </p:nvSpPr>
        <p:spPr bwMode="auto">
          <a:xfrm>
            <a:off x="702851" y="1149350"/>
            <a:ext cx="757089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－請依據貴單位實際執行應變機制情況進行說明。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855545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a:xfrm>
            <a:off x="366250" y="1755776"/>
            <a:ext cx="9484117" cy="5459413"/>
          </a:xfrm>
        </p:spPr>
        <p:txBody>
          <a:bodyPr/>
          <a:lstStyle/>
          <a:p>
            <a:pPr indent="20638">
              <a:lnSpc>
                <a:spcPts val="2000"/>
              </a:lnSpc>
              <a:buFontTx/>
              <a:buNone/>
            </a:pPr>
            <a:r>
              <a:rPr lang="en-US" altLang="zh-TW" sz="1600" smtClean="0"/>
              <a:t>EX:</a:t>
            </a:r>
          </a:p>
          <a:p>
            <a:pPr indent="20638">
              <a:lnSpc>
                <a:spcPts val="2000"/>
              </a:lnSpc>
              <a:buFontTx/>
              <a:buNone/>
            </a:pPr>
            <a:r>
              <a:rPr lang="zh-TW" altLang="zh-TW" sz="1600" smtClean="0"/>
              <a:t>本</a:t>
            </a:r>
            <a:r>
              <a:rPr lang="zh-TW" altLang="en-US" sz="1600" smtClean="0"/>
              <a:t>○○</a:t>
            </a:r>
            <a:r>
              <a:rPr lang="zh-TW" altLang="zh-TW" sz="1600" smtClean="0"/>
              <a:t>於執行計畫</a:t>
            </a:r>
            <a:r>
              <a:rPr lang="en-US" altLang="zh-TW" sz="1600" smtClean="0"/>
              <a:t>/</a:t>
            </a:r>
            <a:r>
              <a:rPr lang="zh-TW" altLang="zh-TW" sz="1600" smtClean="0"/>
              <a:t>專案過程中，就個人資料之蒐集、處理或利用訂定一定之規範與程序。</a:t>
            </a:r>
          </a:p>
          <a:p>
            <a:pPr indent="20638" algn="just">
              <a:lnSpc>
                <a:spcPts val="2000"/>
              </a:lnSpc>
              <a:buFont typeface="微軟正黑體" pitchFamily="34" charset="-120"/>
              <a:buAutoNum type="ea1ChtPlain"/>
            </a:pPr>
            <a:r>
              <a:rPr lang="zh-TW" altLang="en-US" sz="1600" smtClean="0">
                <a:latin typeface="微軟正黑體" pitchFamily="34" charset="-120"/>
                <a:cs typeface="Times New Roman" pitchFamily="18" charset="0"/>
              </a:rPr>
              <a:t>、</a:t>
            </a:r>
            <a:r>
              <a:rPr lang="zh-TW" altLang="zh-TW" sz="1600" smtClean="0">
                <a:latin typeface="微軟正黑體" pitchFamily="34" charset="-120"/>
                <a:cs typeface="Times New Roman" pitchFamily="18" charset="0"/>
              </a:rPr>
              <a:t>個人資料保護規範：蒐集個人資料，應將取得之個人資料妥善保管，評估可能遭受之風險並加以控管，每年進行至少一次風險評鑑，釐清潛在風險配合適當管理機制，讓風險值降低至可接受範圍。</a:t>
            </a:r>
          </a:p>
          <a:p>
            <a:pPr indent="20638" algn="just">
              <a:lnSpc>
                <a:spcPts val="2000"/>
              </a:lnSpc>
              <a:buFont typeface="微軟正黑體" pitchFamily="34" charset="-120"/>
              <a:buAutoNum type="ea1ChtPlain"/>
            </a:pPr>
            <a:r>
              <a:rPr lang="zh-TW" altLang="en-US" sz="1600" smtClean="0">
                <a:latin typeface="微軟正黑體" pitchFamily="34" charset="-120"/>
                <a:cs typeface="Times New Roman" pitchFamily="18" charset="0"/>
              </a:rPr>
              <a:t>、</a:t>
            </a:r>
            <a:r>
              <a:rPr lang="zh-TW" altLang="zh-TW" sz="1600" smtClean="0">
                <a:latin typeface="微軟正黑體" pitchFamily="34" charset="-120"/>
                <a:cs typeface="Times New Roman" pitchFamily="18" charset="0"/>
              </a:rPr>
              <a:t>個人資料保護程序：</a:t>
            </a:r>
          </a:p>
          <a:p>
            <a:pPr indent="20638" algn="just">
              <a:lnSpc>
                <a:spcPts val="2000"/>
              </a:lnSpc>
              <a:buFontTx/>
              <a:buAutoNum type="arabicPeriod"/>
            </a:pPr>
            <a:r>
              <a:rPr lang="zh-TW" altLang="zh-TW" sz="1600" u="sng" smtClean="0">
                <a:solidFill>
                  <a:srgbClr val="FF0000"/>
                </a:solidFill>
                <a:latin typeface="微軟正黑體" pitchFamily="34" charset="-120"/>
                <a:cs typeface="Times New Roman" pitchFamily="18" charset="0"/>
              </a:rPr>
              <a:t>個人資料蒐集及處理程序</a:t>
            </a:r>
            <a:r>
              <a:rPr lang="zh-TW" altLang="zh-TW" sz="1600" smtClean="0">
                <a:latin typeface="微軟正黑體" pitchFamily="34" charset="-120"/>
                <a:cs typeface="Times New Roman" pitchFamily="18" charset="0"/>
              </a:rPr>
              <a:t>：</a:t>
            </a:r>
          </a:p>
          <a:p>
            <a:pPr indent="20638" algn="just">
              <a:lnSpc>
                <a:spcPts val="2000"/>
              </a:lnSpc>
              <a:buFontTx/>
              <a:buAutoNum type="arabicParenBoth"/>
            </a:pPr>
            <a:r>
              <a:rPr lang="zh-TW" altLang="zh-TW" sz="1600" smtClean="0">
                <a:latin typeface="微軟正黑體" pitchFamily="34" charset="-120"/>
                <a:cs typeface="Times New Roman" pitchFamily="18" charset="0"/>
              </a:rPr>
              <a:t>本</a:t>
            </a:r>
            <a:r>
              <a:rPr lang="zh-TW" altLang="en-US" sz="1600" smtClean="0">
                <a:latin typeface="微軟正黑體" pitchFamily="34" charset="-120"/>
                <a:cs typeface="Times New Roman" pitchFamily="18" charset="0"/>
              </a:rPr>
              <a:t>○○</a:t>
            </a:r>
            <a:r>
              <a:rPr lang="zh-TW" altLang="zh-TW" sz="1600" smtClean="0">
                <a:latin typeface="微軟正黑體" pitchFamily="34" charset="-120"/>
                <a:cs typeface="Times New Roman" pitchFamily="18" charset="0"/>
              </a:rPr>
              <a:t>乃承接政府計畫為主要營運之方針，依據個資法第</a:t>
            </a:r>
            <a:r>
              <a:rPr lang="en-US" altLang="zh-TW" sz="1600" smtClean="0">
                <a:latin typeface="微軟正黑體" pitchFamily="34" charset="-120"/>
                <a:cs typeface="Times New Roman" pitchFamily="18" charset="0"/>
              </a:rPr>
              <a:t>19</a:t>
            </a:r>
            <a:r>
              <a:rPr lang="zh-TW" altLang="zh-TW" sz="1600" smtClean="0">
                <a:latin typeface="微軟正黑體" pitchFamily="34" charset="-120"/>
                <a:cs typeface="Times New Roman" pitchFamily="18" charset="0"/>
              </a:rPr>
              <a:t>條第</a:t>
            </a:r>
            <a:r>
              <a:rPr lang="en-US" altLang="zh-TW" sz="1600" smtClean="0">
                <a:latin typeface="微軟正黑體" pitchFamily="34" charset="-120"/>
                <a:cs typeface="Times New Roman" pitchFamily="18" charset="0"/>
              </a:rPr>
              <a:t>1</a:t>
            </a:r>
            <a:r>
              <a:rPr lang="zh-TW" altLang="zh-TW" sz="1600" smtClean="0">
                <a:latin typeface="微軟正黑體" pitchFamily="34" charset="-120"/>
                <a:cs typeface="Times New Roman" pitchFamily="18" charset="0"/>
              </a:rPr>
              <a:t>項第</a:t>
            </a:r>
            <a:r>
              <a:rPr lang="en-US" altLang="zh-TW" sz="1600" smtClean="0">
                <a:latin typeface="微軟正黑體" pitchFamily="34" charset="-120"/>
                <a:cs typeface="Times New Roman" pitchFamily="18" charset="0"/>
              </a:rPr>
              <a:t>2</a:t>
            </a:r>
            <a:r>
              <a:rPr lang="zh-TW" altLang="zh-TW" sz="1600" smtClean="0">
                <a:latin typeface="微軟正黑體" pitchFamily="34" charset="-120"/>
                <a:cs typeface="Times New Roman" pitchFamily="18" charset="0"/>
              </a:rPr>
              <a:t>款規定，同仁與本</a:t>
            </a:r>
            <a:r>
              <a:rPr lang="zh-TW" altLang="en-US" sz="1600" smtClean="0">
                <a:latin typeface="微軟正黑體" pitchFamily="34" charset="-120"/>
                <a:cs typeface="Times New Roman" pitchFamily="18" charset="0"/>
              </a:rPr>
              <a:t>○○</a:t>
            </a:r>
            <a:r>
              <a:rPr lang="zh-TW" altLang="zh-TW" sz="1600" smtClean="0">
                <a:latin typeface="微軟正黑體" pitchFamily="34" charset="-120"/>
                <a:cs typeface="Times New Roman" pitchFamily="18" charset="0"/>
              </a:rPr>
              <a:t>有契約之關係得蒐集或處理個人資料，另，本</a:t>
            </a:r>
            <a:r>
              <a:rPr lang="zh-TW" altLang="en-US" sz="1600" smtClean="0">
                <a:latin typeface="微軟正黑體" pitchFamily="34" charset="-120"/>
                <a:cs typeface="Times New Roman" pitchFamily="18" charset="0"/>
              </a:rPr>
              <a:t>○○</a:t>
            </a:r>
            <a:r>
              <a:rPr lang="zh-TW" altLang="zh-TW" sz="1600" smtClean="0">
                <a:latin typeface="微軟正黑體" pitchFamily="34" charset="-120"/>
                <a:cs typeface="Times New Roman" pitchFamily="18" charset="0"/>
              </a:rPr>
              <a:t>已將「員工個人資料使用規範」公告於內部網站，並舉辦說明會</a:t>
            </a:r>
            <a:r>
              <a:rPr lang="zh-TW" altLang="zh-TW" sz="1600" u="sng" smtClean="0">
                <a:solidFill>
                  <a:srgbClr val="FF0000"/>
                </a:solidFill>
                <a:latin typeface="微軟正黑體" pitchFamily="34" charset="-120"/>
                <a:cs typeface="Times New Roman" pitchFamily="18" charset="0"/>
              </a:rPr>
              <a:t>向員工說明個人資料使用之目的與範圍</a:t>
            </a:r>
            <a:r>
              <a:rPr lang="zh-TW" altLang="zh-TW" sz="1600" smtClean="0">
                <a:latin typeface="微軟正黑體" pitchFamily="34" charset="-120"/>
                <a:cs typeface="Times New Roman" pitchFamily="18" charset="0"/>
              </a:rPr>
              <a:t>。</a:t>
            </a:r>
          </a:p>
          <a:p>
            <a:pPr indent="20638" algn="just">
              <a:lnSpc>
                <a:spcPts val="2000"/>
              </a:lnSpc>
              <a:buFontTx/>
              <a:buAutoNum type="arabicParenBoth"/>
            </a:pPr>
            <a:r>
              <a:rPr lang="zh-TW" altLang="zh-TW" sz="1600" smtClean="0">
                <a:latin typeface="微軟正黑體" pitchFamily="34" charset="-120"/>
                <a:cs typeface="Times New Roman" pitchFamily="18" charset="0"/>
              </a:rPr>
              <a:t>提供個人資料時會</a:t>
            </a:r>
            <a:r>
              <a:rPr lang="zh-TW" altLang="zh-TW" sz="1600" u="sng" smtClean="0">
                <a:solidFill>
                  <a:srgbClr val="FF0000"/>
                </a:solidFill>
                <a:latin typeface="微軟正黑體" pitchFamily="34" charset="-120"/>
                <a:cs typeface="Times New Roman" pitchFamily="18" charset="0"/>
              </a:rPr>
              <a:t>進行資料正確性之檢核</a:t>
            </a:r>
            <a:r>
              <a:rPr lang="zh-TW" altLang="zh-TW" sz="1600" smtClean="0">
                <a:latin typeface="微軟正黑體" pitchFamily="34" charset="-120"/>
                <a:cs typeface="Times New Roman" pitchFamily="18" charset="0"/>
              </a:rPr>
              <a:t>以利確認個資無誤。</a:t>
            </a:r>
          </a:p>
          <a:p>
            <a:pPr indent="20638" algn="just">
              <a:lnSpc>
                <a:spcPts val="2000"/>
              </a:lnSpc>
              <a:buFontTx/>
              <a:buAutoNum type="arabicParenBoth"/>
            </a:pPr>
            <a:r>
              <a:rPr lang="zh-TW" altLang="zh-TW" sz="1600" smtClean="0">
                <a:latin typeface="微軟正黑體" pitchFamily="34" charset="-120"/>
                <a:cs typeface="Times New Roman" pitchFamily="18" charset="0"/>
              </a:rPr>
              <a:t>個人資料於員工離職五年後，進行</a:t>
            </a:r>
            <a:r>
              <a:rPr lang="zh-TW" altLang="zh-TW" sz="1600" u="sng" smtClean="0">
                <a:solidFill>
                  <a:srgbClr val="FF0000"/>
                </a:solidFill>
                <a:latin typeface="微軟正黑體" pitchFamily="34" charset="-120"/>
                <a:cs typeface="Times New Roman" pitchFamily="18" charset="0"/>
              </a:rPr>
              <a:t>個人資料刪除及銷毀</a:t>
            </a:r>
            <a:r>
              <a:rPr lang="zh-TW" altLang="zh-TW" sz="1600" smtClean="0">
                <a:latin typeface="微軟正黑體" pitchFamily="34" charset="-120"/>
                <a:cs typeface="Times New Roman" pitchFamily="18" charset="0"/>
              </a:rPr>
              <a:t>之動作。</a:t>
            </a:r>
          </a:p>
          <a:p>
            <a:pPr indent="20638" algn="just">
              <a:lnSpc>
                <a:spcPts val="2000"/>
              </a:lnSpc>
              <a:buFontTx/>
              <a:buAutoNum type="arabicParenBoth"/>
            </a:pPr>
            <a:r>
              <a:rPr lang="zh-TW" altLang="zh-TW" sz="1600" smtClean="0">
                <a:latin typeface="微軟正黑體" pitchFamily="34" charset="-120"/>
                <a:cs typeface="Times New Roman" pitchFamily="18" charset="0"/>
              </a:rPr>
              <a:t>同仁對於個人資料有查詢、閱覽、複製、更正及刪除之權利，查詢、閱覽、複製於申請後</a:t>
            </a:r>
            <a:r>
              <a:rPr lang="en-US" altLang="zh-TW" sz="1600" smtClean="0">
                <a:latin typeface="微軟正黑體" pitchFamily="34" charset="-120"/>
                <a:cs typeface="Times New Roman" pitchFamily="18" charset="0"/>
              </a:rPr>
              <a:t>15</a:t>
            </a:r>
            <a:r>
              <a:rPr lang="zh-TW" altLang="zh-TW" sz="1600" smtClean="0">
                <a:latin typeface="微軟正黑體" pitchFamily="34" charset="-120"/>
                <a:cs typeface="Times New Roman" pitchFamily="18" charset="0"/>
              </a:rPr>
              <a:t>日內回覆；更正及刪除於申請後</a:t>
            </a:r>
            <a:r>
              <a:rPr lang="en-US" altLang="zh-TW" sz="1600" smtClean="0">
                <a:latin typeface="微軟正黑體" pitchFamily="34" charset="-120"/>
                <a:cs typeface="Times New Roman" pitchFamily="18" charset="0"/>
              </a:rPr>
              <a:t>30</a:t>
            </a:r>
            <a:r>
              <a:rPr lang="zh-TW" altLang="zh-TW" sz="1600" smtClean="0">
                <a:latin typeface="微軟正黑體" pitchFamily="34" charset="-120"/>
                <a:cs typeface="Times New Roman" pitchFamily="18" charset="0"/>
              </a:rPr>
              <a:t>日內回覆。</a:t>
            </a:r>
          </a:p>
          <a:p>
            <a:pPr indent="20638" algn="just">
              <a:lnSpc>
                <a:spcPts val="2000"/>
              </a:lnSpc>
              <a:buFontTx/>
              <a:buNone/>
            </a:pPr>
            <a:r>
              <a:rPr lang="en-US" altLang="zh-TW" sz="1600" u="sng" smtClean="0">
                <a:solidFill>
                  <a:srgbClr val="FF0000"/>
                </a:solidFill>
                <a:latin typeface="微軟正黑體" pitchFamily="34" charset="-120"/>
                <a:cs typeface="Times New Roman" pitchFamily="18" charset="0"/>
              </a:rPr>
              <a:t>2.</a:t>
            </a:r>
            <a:r>
              <a:rPr lang="zh-TW" altLang="zh-TW" sz="1600" u="sng" smtClean="0">
                <a:solidFill>
                  <a:srgbClr val="FF0000"/>
                </a:solidFill>
                <a:latin typeface="微軟正黑體" pitchFamily="34" charset="-120"/>
                <a:cs typeface="Times New Roman" pitchFamily="18" charset="0"/>
              </a:rPr>
              <a:t>個人資料利用程序：</a:t>
            </a:r>
            <a:r>
              <a:rPr lang="zh-TW" altLang="zh-TW" sz="1600" smtClean="0">
                <a:latin typeface="微軟正黑體" pitchFamily="34" charset="-120"/>
                <a:cs typeface="Times New Roman" pitchFamily="18" charset="0"/>
              </a:rPr>
              <a:t>個人資料之使用</a:t>
            </a:r>
            <a:r>
              <a:rPr lang="zh-TW" altLang="zh-TW" sz="1600" u="sng" smtClean="0">
                <a:solidFill>
                  <a:srgbClr val="FF0000"/>
                </a:solidFill>
                <a:latin typeface="微軟正黑體" pitchFamily="34" charset="-120"/>
                <a:cs typeface="Times New Roman" pitchFamily="18" charset="0"/>
              </a:rPr>
              <a:t>僅限於特定目的範圍內使用</a:t>
            </a:r>
            <a:r>
              <a:rPr lang="zh-TW" altLang="zh-TW" sz="1600" smtClean="0">
                <a:latin typeface="微軟正黑體" pitchFamily="34" charset="-120"/>
                <a:cs typeface="Times New Roman" pitchFamily="18" charset="0"/>
              </a:rPr>
              <a:t>，透過建置個資盤點表紀錄個人資料之利用範圍。（包括：是否與特定目的範圍內利用、特定目的外用之規範、利用與特定目的外利用之確認與記錄。）</a:t>
            </a:r>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AC62A9AF-924A-4764-8AD4-78CEC9779E20}" type="slidenum">
              <a:rPr lang="en-US" altLang="zh-TW" smtClean="0"/>
              <a:pPr>
                <a:defRPr/>
              </a:pPr>
              <a:t>66</a:t>
            </a:fld>
            <a:endParaRPr lang="en-US" altLang="zh-TW" dirty="0"/>
          </a:p>
        </p:txBody>
      </p:sp>
      <p:grpSp>
        <p:nvGrpSpPr>
          <p:cNvPr id="2" name="群組 6"/>
          <p:cNvGrpSpPr/>
          <p:nvPr/>
        </p:nvGrpSpPr>
        <p:grpSpPr>
          <a:xfrm>
            <a:off x="307715" y="128311"/>
            <a:ext cx="885211" cy="1186139"/>
            <a:chOff x="0" y="3604083"/>
            <a:chExt cx="671820" cy="959742"/>
          </a:xfrm>
          <a:scene3d>
            <a:camera prst="orthographicFront"/>
            <a:lightRig rig="flat" dir="t"/>
          </a:scene3d>
        </p:grpSpPr>
        <p:sp>
          <p:nvSpPr>
            <p:cNvPr id="11" name="＞形箭號 10"/>
            <p:cNvSpPr/>
            <p:nvPr/>
          </p:nvSpPr>
          <p:spPr>
            <a:xfrm rot="5400000">
              <a:off x="-143961" y="3748044"/>
              <a:ext cx="959742" cy="671819"/>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sp>
        <p:sp>
          <p:nvSpPr>
            <p:cNvPr id="12" name="＞形箭號 4"/>
            <p:cNvSpPr/>
            <p:nvPr/>
          </p:nvSpPr>
          <p:spPr>
            <a:xfrm>
              <a:off x="1" y="3939993"/>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管理</a:t>
              </a:r>
            </a:p>
          </p:txBody>
        </p:sp>
      </p:grpSp>
      <p:grpSp>
        <p:nvGrpSpPr>
          <p:cNvPr id="3" name="群組 12"/>
          <p:cNvGrpSpPr/>
          <p:nvPr/>
        </p:nvGrpSpPr>
        <p:grpSpPr>
          <a:xfrm>
            <a:off x="1210429" y="160637"/>
            <a:ext cx="7935345" cy="3561627"/>
            <a:chOff x="671819" y="3530719"/>
            <a:chExt cx="7969140" cy="3561627"/>
          </a:xfrm>
          <a:scene3d>
            <a:camera prst="orthographicFront"/>
            <a:lightRig rig="flat" dir="t"/>
          </a:scene3d>
        </p:grpSpPr>
        <p:sp>
          <p:nvSpPr>
            <p:cNvPr id="14" name="圓角化同側角落矩形 13"/>
            <p:cNvSpPr/>
            <p:nvPr/>
          </p:nvSpPr>
          <p:spPr>
            <a:xfrm rot="5400000">
              <a:off x="4197900" y="4638"/>
              <a:ext cx="916978" cy="7969140"/>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圓角化同側角落矩形 4"/>
            <p:cNvSpPr/>
            <p:nvPr/>
          </p:nvSpPr>
          <p:spPr>
            <a:xfrm>
              <a:off x="836089" y="6264894"/>
              <a:ext cx="6499170" cy="8274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300" b="1" dirty="0">
                <a:latin typeface="微軟正黑體" pitchFamily="34" charset="-120"/>
              </a:endParaRPr>
            </a:p>
          </p:txBody>
        </p:sp>
      </p:grpSp>
      <p:sp>
        <p:nvSpPr>
          <p:cNvPr id="11271" name="矩形 12"/>
          <p:cNvSpPr>
            <a:spLocks noChangeArrowheads="1"/>
          </p:cNvSpPr>
          <p:nvPr/>
        </p:nvSpPr>
        <p:spPr bwMode="auto">
          <a:xfrm>
            <a:off x="1259201" y="287338"/>
            <a:ext cx="771042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400" b="1">
                <a:latin typeface="微軟正黑體" pitchFamily="34" charset="-120"/>
                <a:ea typeface="微軟正黑體" pitchFamily="34" charset="-120"/>
              </a:rPr>
              <a:t>廠商是否訂有個人資料蒐集、處理及利用之內部管理程序</a:t>
            </a:r>
            <a:endParaRPr lang="en-US" altLang="zh-TW" sz="2400" b="1">
              <a:latin typeface="微軟正黑體" pitchFamily="34" charset="-120"/>
              <a:ea typeface="微軟正黑體" pitchFamily="34" charset="-120"/>
            </a:endParaRPr>
          </a:p>
        </p:txBody>
      </p:sp>
      <p:sp>
        <p:nvSpPr>
          <p:cNvPr id="11272" name="矩形 15"/>
          <p:cNvSpPr>
            <a:spLocks noChangeArrowheads="1"/>
          </p:cNvSpPr>
          <p:nvPr/>
        </p:nvSpPr>
        <p:spPr bwMode="auto">
          <a:xfrm>
            <a:off x="633089" y="1157289"/>
            <a:ext cx="826677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－請依據貴單位個人資料蒐集、處理及利用之內部管理程序進</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28519594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5334" y="1914525"/>
            <a:ext cx="9484117" cy="1258888"/>
          </a:xfrm>
        </p:spPr>
        <p:txBody>
          <a:bodyPr/>
          <a:lstStyle/>
          <a:p>
            <a:pPr indent="20638">
              <a:buFontTx/>
              <a:buNone/>
              <a:defRPr/>
            </a:pPr>
            <a:r>
              <a:rPr lang="en-US" altLang="zh-TW" sz="2000" dirty="0" smtClean="0"/>
              <a:t>EX:</a:t>
            </a:r>
          </a:p>
          <a:p>
            <a:pPr marL="363538" indent="0">
              <a:buFontTx/>
              <a:buNone/>
              <a:defRPr/>
            </a:pPr>
            <a:r>
              <a:rPr lang="zh-TW" altLang="en-US" sz="2000" dirty="0" smtClean="0"/>
              <a:t>　</a:t>
            </a:r>
            <a:r>
              <a:rPr lang="zh-TW" altLang="zh-TW" sz="2000" dirty="0" smtClean="0"/>
              <a:t>本</a:t>
            </a:r>
            <a:r>
              <a:rPr lang="zh-TW" altLang="en-US" sz="2000" dirty="0" smtClean="0"/>
              <a:t>○○</a:t>
            </a:r>
            <a:r>
              <a:rPr lang="zh-TW" altLang="zh-TW" sz="2000" dirty="0" smtClean="0"/>
              <a:t>就個資保護管理制度所生之文件、證據、軌跡資料予以保存。</a:t>
            </a:r>
            <a:endParaRPr lang="en-US" altLang="zh-TW" sz="2000" dirty="0" smtClean="0"/>
          </a:p>
          <a:p>
            <a:pPr marL="363538" indent="0">
              <a:buFontTx/>
              <a:buNone/>
              <a:defRPr/>
            </a:pPr>
            <a:r>
              <a:rPr lang="zh-TW" altLang="en-US" sz="2000" dirty="0" smtClean="0"/>
              <a:t>    </a:t>
            </a:r>
            <a:r>
              <a:rPr lang="zh-TW" altLang="zh-TW" sz="2000" dirty="0" smtClean="0"/>
              <a:t>相關事務應由執行小組負責。</a:t>
            </a:r>
            <a:endParaRPr lang="zh-TW" altLang="zh-TW" sz="2000" b="1" dirty="0" smtClean="0"/>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B63BF5A0-D791-4544-A569-5A58C8BB1227}" type="slidenum">
              <a:rPr lang="en-US" altLang="zh-TW" smtClean="0"/>
              <a:pPr>
                <a:defRPr/>
              </a:pPr>
              <a:t>67</a:t>
            </a:fld>
            <a:endParaRPr lang="en-US" altLang="zh-TW" dirty="0"/>
          </a:p>
        </p:txBody>
      </p:sp>
      <p:grpSp>
        <p:nvGrpSpPr>
          <p:cNvPr id="2" name="群組 6"/>
          <p:cNvGrpSpPr/>
          <p:nvPr/>
        </p:nvGrpSpPr>
        <p:grpSpPr>
          <a:xfrm>
            <a:off x="318180" y="270874"/>
            <a:ext cx="916604" cy="1241808"/>
            <a:chOff x="0" y="4556939"/>
            <a:chExt cx="671820" cy="959742"/>
          </a:xfrm>
          <a:scene3d>
            <a:camera prst="orthographicFront"/>
            <a:lightRig rig="flat" dir="t"/>
          </a:scene3d>
        </p:grpSpPr>
        <p:sp>
          <p:nvSpPr>
            <p:cNvPr id="8" name="＞形箭號 7"/>
            <p:cNvSpPr/>
            <p:nvPr/>
          </p:nvSpPr>
          <p:spPr>
            <a:xfrm rot="5400000">
              <a:off x="-143961" y="4700900"/>
              <a:ext cx="959742" cy="671819"/>
            </a:xfrm>
            <a:prstGeom prst="chevron">
              <a:avLst/>
            </a:prstGeom>
            <a:sp3d prstMaterial="plastic">
              <a:bevelT w="120900" h="88900"/>
              <a:bevelB w="88900" h="31750" prst="angle"/>
            </a:sp3d>
          </p:spPr>
          <p:style>
            <a:lnRef idx="1">
              <a:schemeClr val="accent2">
                <a:hueOff val="3901266"/>
                <a:satOff val="-4866"/>
                <a:lumOff val="1144"/>
                <a:alphaOff val="0"/>
              </a:schemeClr>
            </a:lnRef>
            <a:fillRef idx="3">
              <a:schemeClr val="accent2">
                <a:hueOff val="3901266"/>
                <a:satOff val="-4866"/>
                <a:lumOff val="1144"/>
                <a:alphaOff val="0"/>
              </a:schemeClr>
            </a:fillRef>
            <a:effectRef idx="2">
              <a:schemeClr val="accent2">
                <a:hueOff val="3901266"/>
                <a:satOff val="-4866"/>
                <a:lumOff val="1144"/>
                <a:alphaOff val="0"/>
              </a:schemeClr>
            </a:effectRef>
            <a:fontRef idx="minor">
              <a:schemeClr val="lt1"/>
            </a:fontRef>
          </p:style>
        </p:sp>
        <p:sp>
          <p:nvSpPr>
            <p:cNvPr id="9" name="＞形箭號 4"/>
            <p:cNvSpPr/>
            <p:nvPr/>
          </p:nvSpPr>
          <p:spPr>
            <a:xfrm>
              <a:off x="1" y="4892849"/>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管理</a:t>
              </a:r>
            </a:p>
          </p:txBody>
        </p:sp>
      </p:grpSp>
      <p:grpSp>
        <p:nvGrpSpPr>
          <p:cNvPr id="6" name="群組 12"/>
          <p:cNvGrpSpPr/>
          <p:nvPr/>
        </p:nvGrpSpPr>
        <p:grpSpPr>
          <a:xfrm>
            <a:off x="754024" y="292194"/>
            <a:ext cx="8433607" cy="3669203"/>
            <a:chOff x="171435" y="3530719"/>
            <a:chExt cx="8469524" cy="3669203"/>
          </a:xfrm>
          <a:scene3d>
            <a:camera prst="orthographicFront"/>
            <a:lightRig rig="flat" dir="t"/>
          </a:scene3d>
        </p:grpSpPr>
        <p:sp>
          <p:nvSpPr>
            <p:cNvPr id="14" name="圓角化同側角落矩形 13"/>
            <p:cNvSpPr/>
            <p:nvPr/>
          </p:nvSpPr>
          <p:spPr>
            <a:xfrm rot="5400000">
              <a:off x="4197900" y="4638"/>
              <a:ext cx="916978" cy="7969140"/>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圓角化同側角落矩形 4"/>
            <p:cNvSpPr/>
            <p:nvPr/>
          </p:nvSpPr>
          <p:spPr>
            <a:xfrm>
              <a:off x="171435" y="6372470"/>
              <a:ext cx="6499170" cy="8274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300" b="1" dirty="0">
                <a:latin typeface="微軟正黑體" pitchFamily="34" charset="-120"/>
              </a:endParaRPr>
            </a:p>
          </p:txBody>
        </p:sp>
      </p:grpSp>
      <p:sp>
        <p:nvSpPr>
          <p:cNvPr id="11" name="矩形 10"/>
          <p:cNvSpPr/>
          <p:nvPr/>
        </p:nvSpPr>
        <p:spPr>
          <a:xfrm>
            <a:off x="1306290" y="374651"/>
            <a:ext cx="7699959" cy="708025"/>
          </a:xfrm>
          <a:prstGeom prst="rect">
            <a:avLst/>
          </a:prstGeom>
        </p:spPr>
        <p:txBody>
          <a:bodyPr>
            <a:spAutoFit/>
          </a:bodyPr>
          <a:lstStyle/>
          <a:p>
            <a:pPr>
              <a:defRPr/>
            </a:pPr>
            <a:r>
              <a:rPr lang="zh-TW" altLang="zh-TW" sz="2000" b="1" dirty="0">
                <a:latin typeface="+mj-ea"/>
                <a:ea typeface="+mj-ea"/>
              </a:rPr>
              <a:t>廠商針對</a:t>
            </a:r>
            <a:r>
              <a:rPr lang="en-US" altLang="zh-TW" sz="2000" b="1" dirty="0">
                <a:latin typeface="+mj-ea"/>
                <a:ea typeface="+mj-ea"/>
              </a:rPr>
              <a:t>2</a:t>
            </a:r>
            <a:r>
              <a:rPr lang="zh-TW" altLang="zh-TW" sz="2000" b="1" dirty="0">
                <a:latin typeface="+mj-ea"/>
                <a:ea typeface="+mj-ea"/>
              </a:rPr>
              <a:t>所界定出之個人資料範圍是否有已建立必要之使用紀錄、軌跡資料及證據之保存</a:t>
            </a:r>
            <a:endParaRPr lang="en-US" altLang="zh-TW" sz="2000" b="1" dirty="0">
              <a:latin typeface="+mj-ea"/>
              <a:ea typeface="+mj-ea"/>
            </a:endParaRPr>
          </a:p>
        </p:txBody>
      </p:sp>
      <p:sp>
        <p:nvSpPr>
          <p:cNvPr id="12296" name="矩形 11"/>
          <p:cNvSpPr>
            <a:spLocks noChangeArrowheads="1"/>
          </p:cNvSpPr>
          <p:nvPr/>
        </p:nvSpPr>
        <p:spPr bwMode="auto">
          <a:xfrm>
            <a:off x="702851" y="1343025"/>
            <a:ext cx="733370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資料保存機制進行說明</a:t>
            </a:r>
            <a:endParaRPr lang="zh-TW" altLang="en-US">
              <a:latin typeface="微軟正黑體" pitchFamily="34" charset="-120"/>
              <a:ea typeface="微軟正黑體" pitchFamily="34" charset="-120"/>
            </a:endParaRPr>
          </a:p>
        </p:txBody>
      </p:sp>
    </p:spTree>
    <p:extLst>
      <p:ext uri="{BB962C8B-B14F-4D97-AF65-F5344CB8AC3E}">
        <p14:creationId xmlns:p14="http://schemas.microsoft.com/office/powerpoint/2010/main" val="31281398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8358" y="1427163"/>
            <a:ext cx="9484117" cy="5459412"/>
          </a:xfrm>
        </p:spPr>
        <p:txBody>
          <a:bodyPr/>
          <a:lstStyle/>
          <a:p>
            <a:pPr>
              <a:defRPr/>
            </a:pPr>
            <a:endParaRPr lang="en-US" altLang="zh-TW" sz="2000" dirty="0" smtClean="0"/>
          </a:p>
          <a:p>
            <a:pPr indent="20638">
              <a:buFontTx/>
              <a:buNone/>
              <a:defRPr/>
            </a:pPr>
            <a:r>
              <a:rPr lang="en-US" altLang="zh-TW" sz="2000" dirty="0" smtClean="0"/>
              <a:t>EX:</a:t>
            </a:r>
          </a:p>
          <a:p>
            <a:pPr marL="363538" indent="0">
              <a:buFontTx/>
              <a:buNone/>
              <a:defRPr/>
            </a:pPr>
            <a:r>
              <a:rPr lang="zh-TW" altLang="zh-TW" sz="2000" dirty="0" smtClean="0"/>
              <a:t>本</a:t>
            </a:r>
            <a:r>
              <a:rPr lang="zh-TW" altLang="en-US" sz="2000" dirty="0" smtClean="0"/>
              <a:t>○○</a:t>
            </a:r>
            <a:r>
              <a:rPr lang="zh-TW" altLang="zh-TW" sz="2000" dirty="0" smtClean="0"/>
              <a:t>個人資料之安全管理由資訊管理人員及人資人員共同負責。本</a:t>
            </a:r>
            <a:r>
              <a:rPr lang="zh-TW" altLang="en-US" sz="2000" dirty="0" smtClean="0"/>
              <a:t>○○</a:t>
            </a:r>
            <a:r>
              <a:rPr lang="zh-TW" altLang="zh-TW" sz="2000" dirty="0" smtClean="0"/>
              <a:t>就個人資料檔案之機密性、完整性及可用性進行確認，並就其內含之個人資料種類設定不同之存取權限；傳輸及儲存方式同之。相關管理方式如下說明：</a:t>
            </a:r>
          </a:p>
          <a:p>
            <a:pPr marL="363538" lvl="1" indent="0">
              <a:buFontTx/>
              <a:buNone/>
              <a:defRPr/>
            </a:pPr>
            <a:r>
              <a:rPr lang="en-US" altLang="zh-TW" sz="2000" dirty="0" smtClean="0"/>
              <a:t>1.</a:t>
            </a:r>
            <a:r>
              <a:rPr lang="zh-TW" altLang="zh-TW" sz="2000" u="sng" dirty="0" smtClean="0">
                <a:solidFill>
                  <a:srgbClr val="FF0000"/>
                </a:solidFill>
              </a:rPr>
              <a:t>定期更換個人電腦使用之密碼</a:t>
            </a:r>
            <a:r>
              <a:rPr lang="zh-TW" altLang="zh-TW" sz="2000" dirty="0" smtClean="0"/>
              <a:t>，以確保個人電腦之保護。</a:t>
            </a:r>
          </a:p>
          <a:p>
            <a:pPr marL="363538" lvl="1" indent="0">
              <a:buFontTx/>
              <a:buNone/>
              <a:defRPr/>
            </a:pPr>
            <a:r>
              <a:rPr lang="en-US" altLang="zh-TW" sz="2000" dirty="0" smtClean="0"/>
              <a:t>2.</a:t>
            </a:r>
            <a:r>
              <a:rPr lang="zh-TW" altLang="zh-TW" sz="2000" dirty="0" smtClean="0"/>
              <a:t>進行全</a:t>
            </a:r>
            <a:r>
              <a:rPr lang="zh-TW" altLang="en-US" sz="2000" dirty="0" smtClean="0"/>
              <a:t>○○</a:t>
            </a:r>
            <a:r>
              <a:rPr lang="zh-TW" altLang="zh-TW" sz="2000" u="sng" dirty="0" smtClean="0">
                <a:solidFill>
                  <a:srgbClr val="FF0000"/>
                </a:solidFill>
              </a:rPr>
              <a:t>軟體盤點作業</a:t>
            </a:r>
            <a:r>
              <a:rPr lang="zh-TW" altLang="zh-TW" sz="2000" dirty="0" smtClean="0"/>
              <a:t>，以確保軟體之安全性。</a:t>
            </a:r>
          </a:p>
          <a:p>
            <a:pPr marL="363538" lvl="1" indent="0">
              <a:buFontTx/>
              <a:buNone/>
              <a:defRPr/>
            </a:pPr>
            <a:r>
              <a:rPr lang="en-US" altLang="zh-TW" sz="2000" dirty="0" smtClean="0"/>
              <a:t>3.</a:t>
            </a:r>
            <a:r>
              <a:rPr lang="zh-TW" altLang="zh-TW" sz="2000" dirty="0" smtClean="0"/>
              <a:t>委託廠商建置設備風險評估。</a:t>
            </a:r>
          </a:p>
          <a:p>
            <a:pPr marL="363538" lvl="1" indent="0">
              <a:buFontTx/>
              <a:buNone/>
              <a:defRPr/>
            </a:pPr>
            <a:r>
              <a:rPr lang="en-US" altLang="zh-TW" sz="2000" dirty="0" smtClean="0"/>
              <a:t>4.</a:t>
            </a:r>
            <a:r>
              <a:rPr lang="zh-TW" altLang="zh-TW" sz="2000" dirty="0" smtClean="0"/>
              <a:t>資訊設備</a:t>
            </a:r>
            <a:r>
              <a:rPr lang="zh-TW" altLang="zh-TW" sz="2000" u="sng" dirty="0" smtClean="0">
                <a:solidFill>
                  <a:srgbClr val="FF0000"/>
                </a:solidFill>
              </a:rPr>
              <a:t>安全防護措施，防火牆之控管</a:t>
            </a:r>
            <a:r>
              <a:rPr lang="zh-TW" altLang="zh-TW" sz="2000" dirty="0" smtClean="0"/>
              <a:t>及各部門上網狀態之管控。</a:t>
            </a:r>
          </a:p>
          <a:p>
            <a:pPr marL="363538" lvl="1" indent="0">
              <a:buFontTx/>
              <a:buNone/>
              <a:defRPr/>
            </a:pPr>
            <a:r>
              <a:rPr lang="en-US" altLang="zh-TW" sz="2000" dirty="0" smtClean="0"/>
              <a:t>5.</a:t>
            </a:r>
            <a:r>
              <a:rPr lang="zh-TW" altLang="zh-TW" sz="2000" dirty="0" smtClean="0"/>
              <a:t>規劃個人電腦上網權限僅限內部網站，如需上外部網站需使用公用電腦。</a:t>
            </a:r>
          </a:p>
          <a:p>
            <a:pPr marL="363538" indent="0">
              <a:buFontTx/>
              <a:buNone/>
              <a:defRPr/>
            </a:pPr>
            <a:r>
              <a:rPr lang="zh-TW" altLang="zh-TW" sz="2000" dirty="0" smtClean="0"/>
              <a:t>本</a:t>
            </a:r>
            <a:r>
              <a:rPr lang="zh-TW" altLang="en-US" sz="2000" dirty="0" smtClean="0"/>
              <a:t>○○</a:t>
            </a:r>
            <a:r>
              <a:rPr lang="zh-TW" altLang="zh-TW" sz="2000" dirty="0" smtClean="0"/>
              <a:t>個人資料之人員管理由人資人員及計畫管理人員負責。本</a:t>
            </a:r>
            <a:r>
              <a:rPr lang="zh-TW" altLang="en-US" sz="2000" dirty="0" smtClean="0"/>
              <a:t>○○</a:t>
            </a:r>
            <a:r>
              <a:rPr lang="zh-TW" altLang="zh-TW" sz="2000" dirty="0" smtClean="0"/>
              <a:t>就接觸計畫個人資料檔案之人員簽屬個人資料保密承諾書。</a:t>
            </a:r>
            <a:endParaRPr lang="en-US" altLang="zh-TW" sz="2000" dirty="0" smtClean="0"/>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B7686FB6-35A9-49CF-BFF2-CFCD6A7318D8}" type="slidenum">
              <a:rPr lang="en-US" altLang="zh-TW" smtClean="0"/>
              <a:pPr>
                <a:defRPr/>
              </a:pPr>
              <a:t>68</a:t>
            </a:fld>
            <a:endParaRPr lang="en-US" altLang="zh-TW" dirty="0"/>
          </a:p>
        </p:txBody>
      </p:sp>
      <p:grpSp>
        <p:nvGrpSpPr>
          <p:cNvPr id="2" name="群組 6"/>
          <p:cNvGrpSpPr/>
          <p:nvPr/>
        </p:nvGrpSpPr>
        <p:grpSpPr>
          <a:xfrm>
            <a:off x="318180" y="252136"/>
            <a:ext cx="979390" cy="1233764"/>
            <a:chOff x="0" y="3604083"/>
            <a:chExt cx="671820" cy="959742"/>
          </a:xfrm>
          <a:scene3d>
            <a:camera prst="orthographicFront"/>
            <a:lightRig rig="flat" dir="t"/>
          </a:scene3d>
        </p:grpSpPr>
        <p:sp>
          <p:nvSpPr>
            <p:cNvPr id="11" name="＞形箭號 10"/>
            <p:cNvSpPr/>
            <p:nvPr/>
          </p:nvSpPr>
          <p:spPr>
            <a:xfrm rot="5400000">
              <a:off x="-143961" y="3748044"/>
              <a:ext cx="959742" cy="671819"/>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sp>
        <p:sp>
          <p:nvSpPr>
            <p:cNvPr id="12" name="＞形箭號 4"/>
            <p:cNvSpPr/>
            <p:nvPr/>
          </p:nvSpPr>
          <p:spPr>
            <a:xfrm>
              <a:off x="1" y="3939993"/>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管理</a:t>
              </a:r>
            </a:p>
          </p:txBody>
        </p:sp>
      </p:grpSp>
      <p:grpSp>
        <p:nvGrpSpPr>
          <p:cNvPr id="6" name="群組 7"/>
          <p:cNvGrpSpPr/>
          <p:nvPr/>
        </p:nvGrpSpPr>
        <p:grpSpPr>
          <a:xfrm>
            <a:off x="1328318" y="264497"/>
            <a:ext cx="7995347" cy="916978"/>
            <a:chOff x="671819" y="3530719"/>
            <a:chExt cx="7969140" cy="916978"/>
          </a:xfrm>
          <a:scene3d>
            <a:camera prst="orthographicFront"/>
            <a:lightRig rig="flat" dir="t"/>
          </a:scene3d>
        </p:grpSpPr>
        <p:sp>
          <p:nvSpPr>
            <p:cNvPr id="9" name="圓角化同側角落矩形 8"/>
            <p:cNvSpPr/>
            <p:nvPr/>
          </p:nvSpPr>
          <p:spPr>
            <a:xfrm rot="5400000">
              <a:off x="4197900" y="4638"/>
              <a:ext cx="916978" cy="7969140"/>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圓角化同側角落矩形 6"/>
            <p:cNvSpPr/>
            <p:nvPr/>
          </p:nvSpPr>
          <p:spPr>
            <a:xfrm>
              <a:off x="671820" y="3575482"/>
              <a:ext cx="7924377" cy="8274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ts val="2280"/>
                </a:lnSpc>
                <a:spcAft>
                  <a:spcPct val="15000"/>
                </a:spcAft>
                <a:buFontTx/>
                <a:buChar char="••"/>
                <a:defRPr/>
              </a:pPr>
              <a:endParaRPr lang="zh-TW" altLang="en-US" sz="2200" b="1" dirty="0">
                <a:latin typeface="微軟正黑體" pitchFamily="34" charset="-120"/>
              </a:endParaRPr>
            </a:p>
          </p:txBody>
        </p:sp>
      </p:grpSp>
      <p:sp>
        <p:nvSpPr>
          <p:cNvPr id="13319" name="矩形 12"/>
          <p:cNvSpPr>
            <a:spLocks noChangeArrowheads="1"/>
          </p:cNvSpPr>
          <p:nvPr/>
        </p:nvSpPr>
        <p:spPr bwMode="auto">
          <a:xfrm>
            <a:off x="1351635" y="414338"/>
            <a:ext cx="61863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廠商是否已進行資料安全管理及人員管理</a:t>
            </a:r>
            <a:endParaRPr lang="zh-TW" altLang="en-US" sz="2600">
              <a:latin typeface="微軟正黑體" pitchFamily="34" charset="-120"/>
              <a:ea typeface="微軟正黑體" pitchFamily="34" charset="-120"/>
            </a:endParaRPr>
          </a:p>
        </p:txBody>
      </p:sp>
      <p:sp>
        <p:nvSpPr>
          <p:cNvPr id="13320" name="矩形 13"/>
          <p:cNvSpPr>
            <a:spLocks noChangeArrowheads="1"/>
          </p:cNvSpPr>
          <p:nvPr/>
        </p:nvSpPr>
        <p:spPr bwMode="auto">
          <a:xfrm>
            <a:off x="833654" y="1276350"/>
            <a:ext cx="82789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－請依據貴單位個人資料</a:t>
            </a:r>
            <a:r>
              <a:rPr lang="zh-TW" altLang="zh-TW" sz="2000">
                <a:latin typeface="微軟正黑體" pitchFamily="34" charset="-120"/>
                <a:ea typeface="微軟正黑體" pitchFamily="34" charset="-120"/>
              </a:rPr>
              <a:t>安全規範</a:t>
            </a:r>
            <a:r>
              <a:rPr lang="zh-TW" altLang="en-US" sz="2000">
                <a:latin typeface="微軟正黑體" pitchFamily="34" charset="-120"/>
                <a:ea typeface="微軟正黑體" pitchFamily="34" charset="-120"/>
              </a:rPr>
              <a:t>進行說明。</a:t>
            </a:r>
          </a:p>
        </p:txBody>
      </p:sp>
    </p:spTree>
    <p:extLst>
      <p:ext uri="{BB962C8B-B14F-4D97-AF65-F5344CB8AC3E}">
        <p14:creationId xmlns:p14="http://schemas.microsoft.com/office/powerpoint/2010/main" val="8546911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1721" y="1855788"/>
            <a:ext cx="8561517" cy="2386012"/>
          </a:xfrm>
        </p:spPr>
        <p:txBody>
          <a:bodyPr/>
          <a:lstStyle/>
          <a:p>
            <a:pPr marL="342900" lvl="1" indent="20638">
              <a:buFontTx/>
              <a:buNone/>
              <a:defRPr/>
            </a:pPr>
            <a:r>
              <a:rPr lang="en-US" altLang="zh-TW" sz="2000" dirty="0" smtClean="0">
                <a:cs typeface="+mn-cs"/>
              </a:rPr>
              <a:t>EX</a:t>
            </a:r>
            <a:r>
              <a:rPr lang="zh-TW" altLang="en-US" sz="2000" dirty="0" smtClean="0">
                <a:cs typeface="+mn-cs"/>
              </a:rPr>
              <a:t>：</a:t>
            </a:r>
            <a:endParaRPr lang="en-US" altLang="zh-TW" sz="2000" dirty="0" smtClean="0">
              <a:cs typeface="+mn-cs"/>
            </a:endParaRPr>
          </a:p>
          <a:p>
            <a:pPr marL="363538" lvl="1" indent="-269875">
              <a:buFontTx/>
              <a:buNone/>
              <a:defRPr/>
            </a:pPr>
            <a:r>
              <a:rPr lang="en-US" altLang="zh-TW" sz="2000" b="1" dirty="0" smtClean="0"/>
              <a:t>     </a:t>
            </a:r>
            <a:r>
              <a:rPr lang="zh-TW" altLang="en-US" sz="2000" b="1" dirty="0" smtClean="0"/>
              <a:t>　　</a:t>
            </a:r>
            <a:r>
              <a:rPr lang="zh-TW" altLang="zh-TW" sz="2000" dirty="0" smtClean="0"/>
              <a:t>本</a:t>
            </a:r>
            <a:r>
              <a:rPr lang="zh-TW" altLang="en-US" sz="2000" dirty="0" smtClean="0"/>
              <a:t>○○</a:t>
            </a:r>
            <a:r>
              <a:rPr lang="zh-TW" altLang="zh-TW" sz="2000" dirty="0" smtClean="0"/>
              <a:t>個人資料之設備管理由資訊管理人員負責。本</a:t>
            </a:r>
            <a:r>
              <a:rPr lang="zh-TW" altLang="en-US" sz="2000" dirty="0" smtClean="0"/>
              <a:t>○○</a:t>
            </a:r>
            <a:r>
              <a:rPr lang="zh-TW" altLang="zh-TW" sz="2000" dirty="0" smtClean="0"/>
              <a:t>已</a:t>
            </a:r>
            <a:endParaRPr lang="en-US" altLang="zh-TW" sz="2000" dirty="0" smtClean="0"/>
          </a:p>
          <a:p>
            <a:pPr marL="363538" lvl="1" indent="-269875">
              <a:buFontTx/>
              <a:buNone/>
              <a:defRPr/>
            </a:pPr>
            <a:r>
              <a:rPr lang="zh-TW" altLang="en-US" sz="2000" dirty="0" smtClean="0"/>
              <a:t>　　　 </a:t>
            </a:r>
            <a:r>
              <a:rPr lang="zh-TW" altLang="zh-TW" sz="2000" dirty="0" smtClean="0"/>
              <a:t>就與個人資料有關之相關設備、環境、系統設定相對應之管</a:t>
            </a:r>
            <a:endParaRPr lang="en-US" altLang="zh-TW" sz="2000" dirty="0" smtClean="0"/>
          </a:p>
          <a:p>
            <a:pPr marL="363538" lvl="1" indent="-269875">
              <a:buFontTx/>
              <a:buNone/>
              <a:defRPr/>
            </a:pPr>
            <a:r>
              <a:rPr lang="zh-TW" altLang="en-US" sz="2000" dirty="0" smtClean="0"/>
              <a:t>            </a:t>
            </a:r>
            <a:r>
              <a:rPr lang="zh-TW" altLang="zh-TW" sz="2000" dirty="0" smtClean="0"/>
              <a:t>理機制。</a:t>
            </a:r>
            <a:endParaRPr lang="en-US" altLang="zh-TW" sz="2000" b="1" dirty="0" smtClean="0"/>
          </a:p>
          <a:p>
            <a:pPr>
              <a:defRPr/>
            </a:pPr>
            <a:endParaRPr lang="en-US" altLang="zh-TW" sz="2000" b="1" dirty="0" smtClean="0"/>
          </a:p>
          <a:p>
            <a:pPr marL="363538" lvl="1" indent="0">
              <a:buFontTx/>
              <a:buNone/>
              <a:defRPr/>
            </a:pPr>
            <a:endParaRPr lang="zh-TW" altLang="zh-TW" sz="2000" dirty="0" smtClean="0"/>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04098B45-C7B6-48C9-B9D5-9FADD3E0631C}" type="slidenum">
              <a:rPr lang="en-US" altLang="zh-TW" smtClean="0"/>
              <a:pPr>
                <a:defRPr/>
              </a:pPr>
              <a:t>69</a:t>
            </a:fld>
            <a:endParaRPr lang="en-US" altLang="zh-TW" dirty="0"/>
          </a:p>
        </p:txBody>
      </p:sp>
      <p:grpSp>
        <p:nvGrpSpPr>
          <p:cNvPr id="2" name="群組 6"/>
          <p:cNvGrpSpPr/>
          <p:nvPr/>
        </p:nvGrpSpPr>
        <p:grpSpPr>
          <a:xfrm>
            <a:off x="318180" y="252136"/>
            <a:ext cx="979390" cy="1233764"/>
            <a:chOff x="0" y="3604083"/>
            <a:chExt cx="671820" cy="959742"/>
          </a:xfrm>
          <a:scene3d>
            <a:camera prst="orthographicFront"/>
            <a:lightRig rig="flat" dir="t"/>
          </a:scene3d>
        </p:grpSpPr>
        <p:sp>
          <p:nvSpPr>
            <p:cNvPr id="8" name="＞形箭號 7"/>
            <p:cNvSpPr/>
            <p:nvPr/>
          </p:nvSpPr>
          <p:spPr>
            <a:xfrm rot="5400000">
              <a:off x="-143961" y="3748044"/>
              <a:ext cx="959742" cy="671819"/>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sp>
        <p:sp>
          <p:nvSpPr>
            <p:cNvPr id="9" name="＞形箭號 4"/>
            <p:cNvSpPr/>
            <p:nvPr/>
          </p:nvSpPr>
          <p:spPr>
            <a:xfrm>
              <a:off x="1" y="3939993"/>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管理</a:t>
              </a:r>
            </a:p>
          </p:txBody>
        </p:sp>
      </p:grpSp>
      <p:sp>
        <p:nvSpPr>
          <p:cNvPr id="11" name="圓角化同側角落矩形 10"/>
          <p:cNvSpPr/>
          <p:nvPr/>
        </p:nvSpPr>
        <p:spPr>
          <a:xfrm rot="5400000">
            <a:off x="4867503" y="-3274688"/>
            <a:ext cx="916978" cy="7995347"/>
          </a:xfrm>
          <a:prstGeom prst="round2SameRect">
            <a:avLst/>
          </a:prstGeom>
          <a:scene3d>
            <a:camera prst="orthographicFront"/>
            <a:lightRig rig="flat" dir="t"/>
          </a:scene3d>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345" name="矩形 12"/>
          <p:cNvSpPr>
            <a:spLocks noChangeArrowheads="1"/>
          </p:cNvSpPr>
          <p:nvPr/>
        </p:nvSpPr>
        <p:spPr bwMode="auto">
          <a:xfrm>
            <a:off x="1358612" y="511176"/>
            <a:ext cx="4519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廠商是有已進行設備安全管理</a:t>
            </a:r>
            <a:endParaRPr lang="en-US" altLang="zh-TW" sz="2600" b="1">
              <a:latin typeface="微軟正黑體" pitchFamily="34" charset="-120"/>
              <a:ea typeface="微軟正黑體" pitchFamily="34" charset="-120"/>
            </a:endParaRPr>
          </a:p>
        </p:txBody>
      </p:sp>
      <p:sp>
        <p:nvSpPr>
          <p:cNvPr id="14346" name="矩形 13"/>
          <p:cNvSpPr>
            <a:spLocks noChangeArrowheads="1"/>
          </p:cNvSpPr>
          <p:nvPr/>
        </p:nvSpPr>
        <p:spPr bwMode="auto">
          <a:xfrm>
            <a:off x="762148" y="1331913"/>
            <a:ext cx="69901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設備安全管理之措施進行說明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4078058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三、簽約必備文件</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(3/14)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371536020"/>
              </p:ext>
            </p:extLst>
          </p:nvPr>
        </p:nvGraphicFramePr>
        <p:xfrm>
          <a:off x="702370" y="1412776"/>
          <a:ext cx="8208912" cy="3627120"/>
        </p:xfrm>
        <a:graphic>
          <a:graphicData uri="http://schemas.openxmlformats.org/drawingml/2006/table">
            <a:tbl>
              <a:tblPr firstRow="1" bandRow="1">
                <a:tableStyleId>{5C22544A-7EE6-4342-B048-85BDC9FD1C3A}</a:tableStyleId>
              </a:tblPr>
              <a:tblGrid>
                <a:gridCol w="1111947"/>
                <a:gridCol w="7096965"/>
              </a:tblGrid>
              <a:tr h="370840">
                <a:tc>
                  <a:txBody>
                    <a:bodyPr/>
                    <a:lstStyle/>
                    <a:p>
                      <a:pPr algn="ctr">
                        <a:lnSpc>
                          <a:spcPct val="200000"/>
                        </a:lnSpc>
                      </a:pPr>
                      <a:r>
                        <a:rPr lang="zh-TW" altLang="en-US" sz="1400" spc="300" dirty="0" smtClean="0">
                          <a:latin typeface="微軟正黑體" panose="020B0604030504040204" pitchFamily="34" charset="-120"/>
                          <a:ea typeface="微軟正黑體" panose="020B0604030504040204" pitchFamily="34" charset="-120"/>
                        </a:rPr>
                        <a:t>項次</a:t>
                      </a:r>
                      <a:endParaRPr lang="zh-TW" altLang="en-US" sz="1400" spc="300" dirty="0">
                        <a:latin typeface="微軟正黑體" panose="020B0604030504040204" pitchFamily="34" charset="-120"/>
                        <a:ea typeface="微軟正黑體" panose="020B0604030504040204" pitchFamily="34" charset="-120"/>
                      </a:endParaRPr>
                    </a:p>
                  </a:txBody>
                  <a:tcPr anchor="ctr"/>
                </a:tc>
                <a:tc>
                  <a:txBody>
                    <a:bodyPr/>
                    <a:lstStyle/>
                    <a:p>
                      <a:pPr algn="ctr">
                        <a:lnSpc>
                          <a:spcPct val="200000"/>
                        </a:lnSpc>
                      </a:pPr>
                      <a:r>
                        <a:rPr lang="zh-TW" altLang="en-US" sz="1400" spc="300" dirty="0" smtClean="0">
                          <a:latin typeface="微軟正黑體" panose="020B0604030504040204" pitchFamily="34" charset="-120"/>
                          <a:ea typeface="微軟正黑體" panose="020B0604030504040204" pitchFamily="34" charset="-120"/>
                        </a:rPr>
                        <a:t>文件</a:t>
                      </a:r>
                      <a:endParaRPr lang="zh-TW" altLang="en-US" sz="1400" spc="300" dirty="0">
                        <a:latin typeface="微軟正黑體" panose="020B0604030504040204" pitchFamily="34" charset="-120"/>
                        <a:ea typeface="微軟正黑體" panose="020B0604030504040204" pitchFamily="34" charset="-120"/>
                      </a:endParaRPr>
                    </a:p>
                  </a:txBody>
                  <a:tcPr anchor="ctr"/>
                </a:tc>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smtClean="0">
                          <a:latin typeface="微軟正黑體" panose="020B0604030504040204" pitchFamily="34" charset="-120"/>
                          <a:ea typeface="微軟正黑體" panose="020B0604030504040204" pitchFamily="34" charset="-120"/>
                        </a:rPr>
                        <a:t>計畫書</a:t>
                      </a:r>
                      <a:r>
                        <a:rPr lang="en-US" altLang="zh-TW" sz="1400" spc="300" dirty="0" smtClean="0">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內含委辦契約書</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電子檔一份</a:t>
                      </a:r>
                      <a:r>
                        <a:rPr lang="en-US" altLang="zh-TW" sz="1400" spc="300" dirty="0" smtClean="0">
                          <a:latin typeface="微軟正黑體" panose="020B0604030504040204" pitchFamily="34" charset="-120"/>
                          <a:ea typeface="微軟正黑體" panose="020B0604030504040204" pitchFamily="34" charset="-120"/>
                        </a:rPr>
                        <a:t>(</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mail</a:t>
                      </a:r>
                      <a:r>
                        <a:rPr lang="zh-TW" altLang="en-US" sz="1400" spc="300" dirty="0" smtClean="0">
                          <a:latin typeface="微軟正黑體" panose="020B0604030504040204" pitchFamily="34" charset="-120"/>
                          <a:ea typeface="微軟正黑體" panose="020B0604030504040204" pitchFamily="34" charset="-120"/>
                        </a:rPr>
                        <a:t>至</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SMB@mail.pmc.org.tw</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smtClean="0">
                        <a:latin typeface="微軟正黑體" panose="020B0604030504040204" pitchFamily="34" charset="-120"/>
                        <a:ea typeface="微軟正黑體" panose="020B0604030504040204" pitchFamily="34" charset="-120"/>
                      </a:endParaRPr>
                    </a:p>
                  </a:txBody>
                  <a:tcPr anchor="ctr"/>
                </a:tc>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smtClean="0">
                          <a:latin typeface="微軟正黑體" panose="020B0604030504040204" pitchFamily="34" charset="-120"/>
                          <a:ea typeface="微軟正黑體" panose="020B0604030504040204" pitchFamily="34" charset="-120"/>
                        </a:rPr>
                        <a:t>簽約函</a:t>
                      </a:r>
                    </a:p>
                  </a:txBody>
                  <a:tcPr anchor="ctr"/>
                </a:tc>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smtClean="0">
                          <a:latin typeface="微軟正黑體" panose="020B0604030504040204" pitchFamily="34" charset="-120"/>
                          <a:ea typeface="微軟正黑體" panose="020B0604030504040204" pitchFamily="34" charset="-120"/>
                        </a:rPr>
                        <a:t>已用印計畫書</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內含委辦契約書</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正</a:t>
                      </a:r>
                      <a:r>
                        <a:rPr lang="en-US" altLang="zh-TW" sz="1400" spc="300" dirty="0" smtClean="0">
                          <a:latin typeface="微軟正黑體" panose="020B0604030504040204" pitchFamily="34" charset="-120"/>
                          <a:ea typeface="微軟正黑體" panose="020B0604030504040204" pitchFamily="34" charset="-120"/>
                        </a:rPr>
                        <a:t>O</a:t>
                      </a:r>
                      <a:r>
                        <a:rPr lang="zh-TW" altLang="en-US" sz="1400" spc="300" dirty="0" smtClean="0">
                          <a:latin typeface="微軟正黑體" panose="020B0604030504040204" pitchFamily="34" charset="-120"/>
                          <a:ea typeface="微軟正黑體" panose="020B0604030504040204" pitchFamily="34" charset="-120"/>
                        </a:rPr>
                        <a:t>副</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計畫辦公室須留</a:t>
                      </a:r>
                      <a:r>
                        <a:rPr lang="en-US" altLang="zh-TW" sz="1400" spc="300" dirty="0" smtClean="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正</a:t>
                      </a:r>
                      <a:r>
                        <a:rPr lang="en-US" altLang="zh-TW" sz="1400" spc="300" dirty="0" smtClean="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副</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smtClean="0">
                          <a:latin typeface="微軟正黑體" panose="020B0604030504040204" pitchFamily="34" charset="-120"/>
                          <a:ea typeface="微軟正黑體" panose="020B0604030504040204" pitchFamily="34" charset="-120"/>
                        </a:rPr>
                        <a:t>請款發票或收據乙張</a:t>
                      </a:r>
                      <a:endParaRPr lang="zh-TW" altLang="en-US" sz="1400" spc="300" dirty="0">
                        <a:latin typeface="微軟正黑體" panose="020B0604030504040204" pitchFamily="34" charset="-120"/>
                        <a:ea typeface="微軟正黑體" panose="020B0604030504040204" pitchFamily="34" charset="-120"/>
                      </a:endParaRPr>
                    </a:p>
                  </a:txBody>
                  <a:tcPr anchor="ctr"/>
                </a:tc>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smtClean="0">
                          <a:latin typeface="微軟正黑體" panose="020B0604030504040204" pitchFamily="34" charset="-120"/>
                          <a:ea typeface="微軟正黑體" panose="020B0604030504040204" pitchFamily="34" charset="-120"/>
                        </a:rPr>
                        <a:t>匯款同意書 </a:t>
                      </a:r>
                      <a:r>
                        <a:rPr lang="en-US" altLang="zh-TW" sz="1400" spc="300" dirty="0" smtClean="0">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cs typeface="+mn-cs"/>
                        </a:rPr>
                        <a:t>附件</a:t>
                      </a:r>
                      <a:r>
                        <a:rPr lang="en-US" altLang="zh-TW" sz="1400" b="1" spc="300" dirty="0" smtClean="0">
                          <a:solidFill>
                            <a:srgbClr val="FF0000"/>
                          </a:solidFill>
                          <a:latin typeface="微軟正黑體" panose="020B0604030504040204" pitchFamily="34" charset="-120"/>
                          <a:ea typeface="微軟正黑體" panose="020B0604030504040204" pitchFamily="34" charset="-120"/>
                          <a:cs typeface="+mn-cs"/>
                        </a:rPr>
                        <a:t>12:</a:t>
                      </a:r>
                      <a:r>
                        <a:rPr lang="zh-TW" altLang="en-US" sz="1400" b="1" spc="300" dirty="0" smtClean="0">
                          <a:solidFill>
                            <a:srgbClr val="FF0000"/>
                          </a:solidFill>
                          <a:latin typeface="微軟正黑體" panose="020B0604030504040204" pitchFamily="34" charset="-120"/>
                          <a:ea typeface="微軟正黑體" panose="020B0604030504040204" pitchFamily="34" charset="-120"/>
                          <a:cs typeface="+mn-cs"/>
                        </a:rPr>
                        <a:t>匯款同意書</a:t>
                      </a:r>
                      <a:r>
                        <a:rPr lang="en-US" altLang="zh-TW" sz="1400" spc="30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400" spc="300" dirty="0" smtClean="0">
                          <a:solidFill>
                            <a:schemeClr val="dk1"/>
                          </a:solidFill>
                          <a:latin typeface="微軟正黑體" panose="020B0604030504040204" pitchFamily="34" charset="-120"/>
                          <a:ea typeface="微軟正黑體" panose="020B0604030504040204" pitchFamily="34" charset="-120"/>
                          <a:cs typeface="+mn-cs"/>
                        </a:rPr>
                        <a:t>年度一份</a:t>
                      </a:r>
                      <a:endParaRPr lang="zh-TW" altLang="en-US" sz="1400" spc="300" dirty="0">
                        <a:solidFill>
                          <a:schemeClr val="dk1"/>
                        </a:solidFill>
                        <a:latin typeface="微軟正黑體" panose="020B0604030504040204" pitchFamily="34" charset="-120"/>
                        <a:ea typeface="微軟正黑體" panose="020B0604030504040204" pitchFamily="34" charset="-120"/>
                        <a:cs typeface="+mn-cs"/>
                      </a:endParaRPr>
                    </a:p>
                  </a:txBody>
                  <a:tcPr anchor="ctr"/>
                </a:tc>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輔導單位與受輔導業者之簽約文件</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 </a:t>
                      </a:r>
                      <a:r>
                        <a:rPr kumimoji="0" lang="en-US" altLang="zh-TW" sz="1400" b="0" i="0" u="none" strike="noStrike" cap="none" spc="300" normalizeH="0" baseline="0" dirty="0" smtClean="0">
                          <a:ln>
                            <a:noFill/>
                          </a:ln>
                          <a:solidFill>
                            <a:schemeClr val="dk1"/>
                          </a:solidFill>
                          <a:effectLst/>
                          <a:latin typeface="微軟正黑體" panose="020B0604030504040204" pitchFamily="34" charset="-120"/>
                          <a:ea typeface="微軟正黑體" panose="020B0604030504040204" pitchFamily="34" charset="-120"/>
                          <a:cs typeface="+mn-cs"/>
                        </a:rPr>
                        <a:t>(</a:t>
                      </a:r>
                      <a:r>
                        <a:rPr kumimoji="0" lang="zh-TW" altLang="en-US" sz="1400" b="0" i="0" u="none" strike="noStrike" cap="none" spc="300" normalizeH="0" baseline="0" dirty="0" smtClean="0">
                          <a:ln>
                            <a:noFill/>
                          </a:ln>
                          <a:solidFill>
                            <a:schemeClr val="dk1"/>
                          </a:solidFill>
                          <a:effectLst/>
                          <a:latin typeface="微軟正黑體" panose="020B0604030504040204" pitchFamily="34" charset="-120"/>
                          <a:ea typeface="微軟正黑體" panose="020B0604030504040204" pitchFamily="34" charset="-120"/>
                          <a:cs typeface="+mn-cs"/>
                        </a:rPr>
                        <a:t>不限格式，影本即可</a:t>
                      </a:r>
                      <a:r>
                        <a:rPr kumimoji="0" lang="en-US" altLang="zh-TW" sz="1400" b="0" i="0" u="none" strike="noStrike" cap="none" spc="300" normalizeH="0" baseline="0" dirty="0" smtClean="0">
                          <a:ln>
                            <a:noFill/>
                          </a:ln>
                          <a:solidFill>
                            <a:schemeClr val="dk1"/>
                          </a:solidFill>
                          <a:effectLst/>
                          <a:latin typeface="微軟正黑體" panose="020B0604030504040204" pitchFamily="34" charset="-120"/>
                          <a:ea typeface="微軟正黑體" panose="020B0604030504040204" pitchFamily="34" charset="-120"/>
                          <a:cs typeface="+mn-cs"/>
                        </a:rPr>
                        <a:t>)</a:t>
                      </a:r>
                      <a:endPar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anchor="ctr"/>
                </a:tc>
              </a:tr>
            </a:tbl>
          </a:graphicData>
        </a:graphic>
      </p:graphicFrame>
      <p:sp>
        <p:nvSpPr>
          <p:cNvPr id="6" name="矩形 5"/>
          <p:cNvSpPr/>
          <p:nvPr/>
        </p:nvSpPr>
        <p:spPr bwMode="auto">
          <a:xfrm>
            <a:off x="342887" y="4941168"/>
            <a:ext cx="9721080" cy="1584176"/>
          </a:xfrm>
          <a:prstGeom prst="rect">
            <a:avLst/>
          </a:prstGeom>
          <a:noFill/>
          <a:ln w="9525" cmpd="sng">
            <a:noFill/>
            <a:prstDash val="solid"/>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150000"/>
              </a:lnSpc>
              <a:defRPr/>
            </a:pPr>
            <a:r>
              <a:rPr lang="zh-TW" altLang="en-US" b="1" spc="300" dirty="0" smtClean="0">
                <a:solidFill>
                  <a:srgbClr val="FF0000"/>
                </a:solidFill>
                <a:latin typeface="標楷體" panose="03000509000000000000" pitchFamily="65" charset="-120"/>
                <a:ea typeface="標楷體" panose="03000509000000000000" pitchFamily="65" charset="-120"/>
              </a:rPr>
              <a:t>提醒</a:t>
            </a:r>
            <a:r>
              <a:rPr lang="en-US" altLang="zh-TW" b="1" spc="300" dirty="0" smtClean="0">
                <a:solidFill>
                  <a:srgbClr val="FF0000"/>
                </a:solidFill>
                <a:latin typeface="標楷體" panose="03000509000000000000" pitchFamily="65" charset="-120"/>
                <a:ea typeface="標楷體" panose="03000509000000000000" pitchFamily="65" charset="-120"/>
              </a:rPr>
              <a:t>!!!</a:t>
            </a:r>
          </a:p>
          <a:p>
            <a:pPr>
              <a:lnSpc>
                <a:spcPct val="150000"/>
              </a:lnSpc>
              <a:defRPr/>
            </a:pPr>
            <a:r>
              <a:rPr lang="en-US" altLang="zh-TW" sz="1500" spc="300" dirty="0" smtClean="0">
                <a:latin typeface="微軟正黑體" panose="020B0604030504040204" pitchFamily="34" charset="-120"/>
                <a:ea typeface="微軟正黑體" panose="020B0604030504040204" pitchFamily="34" charset="-120"/>
              </a:rPr>
              <a:t>(2)</a:t>
            </a:r>
            <a:r>
              <a:rPr lang="zh-TW" altLang="en-US" sz="1500" spc="300" dirty="0" smtClean="0">
                <a:latin typeface="微軟正黑體" panose="020B0604030504040204" pitchFamily="34" charset="-120"/>
                <a:ea typeface="微軟正黑體" panose="020B0604030504040204" pitchFamily="34" charset="-120"/>
              </a:rPr>
              <a:t>簽約函</a:t>
            </a:r>
            <a:r>
              <a:rPr lang="en-US" altLang="zh-TW" sz="1500" spc="300" dirty="0" smtClean="0">
                <a:latin typeface="微軟正黑體" panose="020B0604030504040204" pitchFamily="34" charset="-120"/>
                <a:ea typeface="微軟正黑體" panose="020B0604030504040204" pitchFamily="34" charset="-120"/>
              </a:rPr>
              <a:t>(</a:t>
            </a:r>
            <a:r>
              <a:rPr lang="zh-TW" altLang="en-US" sz="1500" spc="300" dirty="0" smtClean="0">
                <a:latin typeface="微軟正黑體" panose="020B0604030504040204" pitchFamily="34" charset="-120"/>
                <a:ea typeface="微軟正黑體" panose="020B0604030504040204" pitchFamily="34" charset="-120"/>
              </a:rPr>
              <a:t>檢</a:t>
            </a:r>
            <a:r>
              <a:rPr lang="zh-TW" altLang="en-US" sz="1500" spc="300" dirty="0">
                <a:latin typeface="微軟正黑體" panose="020B0604030504040204" pitchFamily="34" charset="-120"/>
                <a:ea typeface="微軟正黑體" panose="020B0604030504040204" pitchFamily="34" charset="-120"/>
              </a:rPr>
              <a:t>附份</a:t>
            </a:r>
            <a:r>
              <a:rPr lang="zh-TW" altLang="en-US" sz="1500" spc="300" dirty="0" smtClean="0">
                <a:latin typeface="微軟正黑體" panose="020B0604030504040204" pitchFamily="34" charset="-120"/>
                <a:ea typeface="微軟正黑體" panose="020B0604030504040204" pitchFamily="34" charset="-120"/>
              </a:rPr>
              <a:t>數</a:t>
            </a:r>
            <a:r>
              <a:rPr lang="en-US" altLang="zh-TW" sz="1500" spc="300" dirty="0" smtClean="0">
                <a:latin typeface="微軟正黑體" panose="020B0604030504040204" pitchFamily="34" charset="-120"/>
                <a:ea typeface="微軟正黑體" panose="020B0604030504040204" pitchFamily="34" charset="-120"/>
              </a:rPr>
              <a:t>)</a:t>
            </a:r>
            <a:r>
              <a:rPr lang="zh-TW" altLang="en-US" sz="1500" spc="300" dirty="0" smtClean="0">
                <a:latin typeface="微軟正黑體" panose="020B0604030504040204" pitchFamily="34" charset="-120"/>
                <a:ea typeface="微軟正黑體" panose="020B0604030504040204" pitchFamily="34" charset="-120"/>
              </a:rPr>
              <a:t> </a:t>
            </a:r>
            <a:r>
              <a:rPr lang="zh-TW" altLang="en-US" sz="1500" b="1" spc="300" dirty="0" smtClean="0">
                <a:solidFill>
                  <a:srgbClr val="FF0000"/>
                </a:solidFill>
                <a:latin typeface="微軟正黑體" panose="020B0604030504040204" pitchFamily="34" charset="-120"/>
                <a:ea typeface="微軟正黑體" panose="020B0604030504040204" pitchFamily="34" charset="-120"/>
              </a:rPr>
              <a:t>需與 </a:t>
            </a:r>
            <a:r>
              <a:rPr lang="en-US" altLang="zh-TW" sz="1500" spc="300" dirty="0" smtClean="0">
                <a:solidFill>
                  <a:schemeClr val="tx1"/>
                </a:solidFill>
                <a:latin typeface="微軟正黑體" panose="020B0604030504040204" pitchFamily="34" charset="-120"/>
                <a:ea typeface="微軟正黑體" panose="020B0604030504040204" pitchFamily="34" charset="-120"/>
              </a:rPr>
              <a:t>(3)</a:t>
            </a:r>
            <a:r>
              <a:rPr lang="zh-TW" altLang="en-US" sz="1500" spc="300" dirty="0" smtClean="0">
                <a:latin typeface="微軟正黑體" panose="020B0604030504040204" pitchFamily="34" charset="-120"/>
                <a:ea typeface="微軟正黑體" panose="020B0604030504040204" pitchFamily="34" charset="-120"/>
              </a:rPr>
              <a:t>委</a:t>
            </a:r>
            <a:r>
              <a:rPr lang="zh-TW" altLang="en-US" sz="1500" spc="300" dirty="0">
                <a:latin typeface="微軟正黑體" panose="020B0604030504040204" pitchFamily="34" charset="-120"/>
                <a:ea typeface="微軟正黑體" panose="020B0604030504040204" pitchFamily="34" charset="-120"/>
              </a:rPr>
              <a:t>辦契約書中第</a:t>
            </a:r>
            <a:r>
              <a:rPr lang="en-US" altLang="zh-TW" sz="1500" spc="300" dirty="0">
                <a:latin typeface="微軟正黑體" panose="020B0604030504040204" pitchFamily="34" charset="-120"/>
                <a:ea typeface="微軟正黑體" panose="020B0604030504040204" pitchFamily="34" charset="-120"/>
              </a:rPr>
              <a:t>20</a:t>
            </a:r>
            <a:r>
              <a:rPr lang="zh-TW" altLang="en-US" sz="1500" spc="300" dirty="0">
                <a:latin typeface="微軟正黑體" panose="020B0604030504040204" pitchFamily="34" charset="-120"/>
                <a:ea typeface="微軟正黑體" panose="020B0604030504040204" pitchFamily="34" charset="-120"/>
              </a:rPr>
              <a:t>條第五項中</a:t>
            </a:r>
            <a:r>
              <a:rPr lang="zh-TW" altLang="en-US" sz="1500" b="1" spc="300" dirty="0">
                <a:solidFill>
                  <a:srgbClr val="FF0000"/>
                </a:solidFill>
                <a:latin typeface="微軟正黑體" panose="020B0604030504040204" pitchFamily="34" charset="-120"/>
                <a:ea typeface="微軟正黑體" panose="020B0604030504040204" pitchFamily="34" charset="-120"/>
              </a:rPr>
              <a:t>總份數</a:t>
            </a:r>
            <a:r>
              <a:rPr lang="zh-TW" altLang="en-US" sz="1500" b="1" spc="300" dirty="0" smtClean="0">
                <a:solidFill>
                  <a:srgbClr val="FF0000"/>
                </a:solidFill>
                <a:latin typeface="微軟正黑體" panose="020B0604030504040204" pitchFamily="34" charset="-120"/>
                <a:ea typeface="微軟正黑體" panose="020B0604030504040204" pitchFamily="34" charset="-120"/>
              </a:rPr>
              <a:t>相同</a:t>
            </a:r>
            <a:endParaRPr lang="en-US" altLang="zh-TW" sz="1500" b="1" spc="3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defRPr/>
            </a:pPr>
            <a:r>
              <a:rPr lang="en-US" altLang="zh-TW" sz="1500" spc="300" dirty="0">
                <a:latin typeface="微軟正黑體" panose="020B0604030504040204" pitchFamily="34" charset="-120"/>
                <a:ea typeface="微軟正黑體" panose="020B0604030504040204" pitchFamily="34" charset="-120"/>
              </a:rPr>
              <a:t>(6</a:t>
            </a:r>
            <a:r>
              <a:rPr lang="en-US" altLang="zh-TW" sz="1500" spc="300" dirty="0" smtClean="0">
                <a:latin typeface="微軟正黑體" panose="020B0604030504040204" pitchFamily="34" charset="-120"/>
                <a:ea typeface="微軟正黑體" panose="020B0604030504040204" pitchFamily="34" charset="-120"/>
              </a:rPr>
              <a:t>)</a:t>
            </a:r>
            <a:r>
              <a:rPr kumimoji="1" lang="zh-TW" altLang="en-US" sz="1600" spc="300" dirty="0">
                <a:solidFill>
                  <a:schemeClr val="tx1"/>
                </a:solidFill>
                <a:latin typeface="微軟正黑體" panose="020B0604030504040204" pitchFamily="34" charset="-120"/>
                <a:ea typeface="微軟正黑體" panose="020B0604030504040204" pitchFamily="34" charset="-120"/>
              </a:rPr>
              <a:t>輔導單位與受輔導業者之簽約</a:t>
            </a:r>
            <a:r>
              <a:rPr kumimoji="1" lang="zh-TW" altLang="en-US" sz="1600" spc="300" dirty="0" smtClean="0">
                <a:solidFill>
                  <a:schemeClr val="tx1"/>
                </a:solidFill>
                <a:latin typeface="微軟正黑體" panose="020B0604030504040204" pitchFamily="34" charset="-120"/>
                <a:ea typeface="微軟正黑體" panose="020B0604030504040204" pitchFamily="34" charset="-120"/>
              </a:rPr>
              <a:t>文件</a:t>
            </a:r>
            <a:r>
              <a:rPr kumimoji="1" lang="en-US" altLang="zh-TW" sz="1600" spc="300" dirty="0" smtClean="0">
                <a:solidFill>
                  <a:schemeClr val="tx1"/>
                </a:solidFill>
                <a:latin typeface="微軟正黑體" panose="020B0604030504040204" pitchFamily="34" charset="-120"/>
                <a:ea typeface="微軟正黑體" panose="020B0604030504040204" pitchFamily="34" charset="-120"/>
              </a:rPr>
              <a:t>(</a:t>
            </a:r>
            <a:r>
              <a:rPr kumimoji="1" lang="zh-TW" altLang="en-US" sz="1600" u="sng" spc="300" dirty="0" smtClean="0">
                <a:solidFill>
                  <a:schemeClr val="tx1"/>
                </a:solidFill>
                <a:latin typeface="微軟正黑體" panose="020B0604030504040204" pitchFamily="34" charset="-120"/>
                <a:ea typeface="微軟正黑體" panose="020B0604030504040204" pitchFamily="34" charset="-120"/>
              </a:rPr>
              <a:t>可用報價單、訂購單等形式呈現</a:t>
            </a:r>
            <a:r>
              <a:rPr kumimoji="1" lang="zh-TW" altLang="en-US" sz="1600" spc="300" dirty="0" smtClean="0">
                <a:solidFill>
                  <a:schemeClr val="tx1"/>
                </a:solidFill>
                <a:latin typeface="微軟正黑體" panose="020B0604030504040204" pitchFamily="34" charset="-120"/>
                <a:ea typeface="微軟正黑體" panose="020B0604030504040204" pitchFamily="34" charset="-120"/>
              </a:rPr>
              <a:t>，有雙方簽名</a:t>
            </a:r>
            <a:r>
              <a:rPr kumimoji="1" lang="zh-TW" altLang="en-US" sz="1600" spc="300" dirty="0">
                <a:solidFill>
                  <a:schemeClr val="tx1"/>
                </a:solidFill>
                <a:latin typeface="微軟正黑體" panose="020B0604030504040204" pitchFamily="34" charset="-120"/>
                <a:ea typeface="微軟正黑體" panose="020B0604030504040204" pitchFamily="34" charset="-120"/>
              </a:rPr>
              <a:t>即可</a:t>
            </a:r>
            <a:r>
              <a:rPr kumimoji="1" lang="en-US" altLang="zh-TW" sz="1600" spc="300" dirty="0" smtClean="0">
                <a:solidFill>
                  <a:schemeClr val="tx1"/>
                </a:solidFill>
                <a:latin typeface="微軟正黑體" panose="020B0604030504040204" pitchFamily="34" charset="-120"/>
                <a:ea typeface="微軟正黑體" panose="020B0604030504040204" pitchFamily="34" charset="-120"/>
              </a:rPr>
              <a:t>)</a:t>
            </a:r>
            <a:r>
              <a:rPr lang="zh-TW" altLang="en-US" sz="1600" spc="300" dirty="0" smtClean="0">
                <a:latin typeface="微軟正黑體" panose="020B0604030504040204" pitchFamily="34" charset="-120"/>
                <a:ea typeface="微軟正黑體" panose="020B0604030504040204" pitchFamily="34" charset="-120"/>
              </a:rPr>
              <a:t> </a:t>
            </a:r>
            <a:endParaRPr lang="zh-TW" altLang="en-US" sz="1500" spc="3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7286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8471" y="1830389"/>
            <a:ext cx="9484117" cy="2687637"/>
          </a:xfrm>
        </p:spPr>
        <p:txBody>
          <a:bodyPr/>
          <a:lstStyle/>
          <a:p>
            <a:pPr indent="20638">
              <a:buFontTx/>
              <a:buNone/>
              <a:defRPr/>
            </a:pPr>
            <a:r>
              <a:rPr lang="en-US" altLang="zh-TW" sz="2000" dirty="0" smtClean="0"/>
              <a:t>EX:</a:t>
            </a:r>
          </a:p>
          <a:p>
            <a:pPr marL="363538" indent="0">
              <a:buFontTx/>
              <a:buNone/>
              <a:defRPr/>
            </a:pPr>
            <a:r>
              <a:rPr lang="zh-TW" altLang="en-US" sz="2000" dirty="0" smtClean="0"/>
              <a:t>　　</a:t>
            </a:r>
            <a:r>
              <a:rPr lang="zh-TW" altLang="zh-TW" sz="2000" dirty="0" smtClean="0"/>
              <a:t>本</a:t>
            </a:r>
            <a:r>
              <a:rPr lang="zh-TW" altLang="en-US" sz="2000" dirty="0" smtClean="0"/>
              <a:t>○○</a:t>
            </a:r>
            <a:r>
              <a:rPr lang="zh-TW" altLang="zh-TW" sz="2000" dirty="0" smtClean="0"/>
              <a:t>應辦理個人資料保護相關教育訓練，其教育訓練由人資人員</a:t>
            </a:r>
            <a:endParaRPr lang="en-US" altLang="zh-TW" sz="2000" dirty="0" smtClean="0"/>
          </a:p>
          <a:p>
            <a:pPr marL="363538" indent="0">
              <a:buFontTx/>
              <a:buNone/>
              <a:defRPr/>
            </a:pPr>
            <a:r>
              <a:rPr lang="zh-TW" altLang="en-US" sz="2000" dirty="0" smtClean="0"/>
              <a:t>　　</a:t>
            </a:r>
            <a:r>
              <a:rPr lang="zh-TW" altLang="zh-TW" sz="2000" dirty="0" smtClean="0"/>
              <a:t>負責，將就相關訓練記錄留存記錄，另於</a:t>
            </a:r>
            <a:r>
              <a:rPr lang="zh-TW" altLang="en-US" sz="2000" dirty="0" smtClean="0"/>
              <a:t>○○</a:t>
            </a:r>
            <a:r>
              <a:rPr lang="zh-TW" altLang="zh-TW" sz="2000" dirty="0" smtClean="0"/>
              <a:t>網站建置個資專區，</a:t>
            </a:r>
            <a:endParaRPr lang="en-US" altLang="zh-TW" sz="2000" dirty="0" smtClean="0"/>
          </a:p>
          <a:p>
            <a:pPr marL="363538" indent="0">
              <a:buFontTx/>
              <a:buNone/>
              <a:defRPr/>
            </a:pPr>
            <a:r>
              <a:rPr lang="zh-TW" altLang="en-US" sz="2000" dirty="0" smtClean="0"/>
              <a:t>　　</a:t>
            </a:r>
            <a:endParaRPr lang="en-US" altLang="zh-TW" sz="2000" dirty="0" smtClean="0"/>
          </a:p>
          <a:p>
            <a:pPr marL="363538" indent="0">
              <a:buFontTx/>
              <a:buNone/>
              <a:defRPr/>
            </a:pPr>
            <a:endParaRPr lang="en-US" altLang="zh-TW" sz="2000" dirty="0" smtClean="0"/>
          </a:p>
          <a:p>
            <a:pPr marL="363538" indent="0">
              <a:buFontTx/>
              <a:buNone/>
              <a:defRPr/>
            </a:pPr>
            <a:r>
              <a:rPr lang="zh-TW" altLang="en-US" sz="2000" dirty="0" smtClean="0"/>
              <a:t>       得選擇</a:t>
            </a:r>
            <a:r>
              <a:rPr lang="zh-TW" altLang="zh-TW" sz="2000" dirty="0" smtClean="0"/>
              <a:t>相關因應措施如下：</a:t>
            </a:r>
          </a:p>
          <a:p>
            <a:pPr marL="363538" lvl="1" indent="0">
              <a:buFontTx/>
              <a:buNone/>
              <a:defRPr/>
            </a:pPr>
            <a:r>
              <a:rPr lang="zh-TW" altLang="en-US" sz="2000" dirty="0" smtClean="0"/>
              <a:t>　　</a:t>
            </a:r>
            <a:r>
              <a:rPr lang="en-US" altLang="zh-TW" sz="2000" dirty="0" smtClean="0"/>
              <a:t>1.</a:t>
            </a:r>
            <a:r>
              <a:rPr lang="zh-TW" altLang="zh-TW" sz="2000" dirty="0" smtClean="0"/>
              <a:t>執行小組成員至外部參加相關單位舉辦之訓練課程。</a:t>
            </a:r>
            <a:r>
              <a:rPr lang="en-US" altLang="zh-TW" sz="2000" dirty="0" smtClean="0"/>
              <a:t> (</a:t>
            </a:r>
            <a:r>
              <a:rPr lang="zh-TW" altLang="en-US" sz="2000" dirty="0" smtClean="0"/>
              <a:t>附佐證資料</a:t>
            </a:r>
            <a:r>
              <a:rPr lang="en-US" altLang="zh-TW" sz="2000" dirty="0" smtClean="0"/>
              <a:t>)</a:t>
            </a:r>
            <a:endParaRPr lang="zh-TW" altLang="zh-TW" sz="2000" dirty="0" smtClean="0"/>
          </a:p>
          <a:p>
            <a:pPr marL="363538" lvl="1" indent="0">
              <a:buFontTx/>
              <a:buNone/>
              <a:defRPr/>
            </a:pPr>
            <a:r>
              <a:rPr lang="zh-TW" altLang="en-US" sz="2000" dirty="0" smtClean="0"/>
              <a:t>　　</a:t>
            </a:r>
            <a:r>
              <a:rPr lang="en-US" altLang="zh-TW" sz="2000" dirty="0" smtClean="0"/>
              <a:t>2.</a:t>
            </a:r>
            <a:r>
              <a:rPr lang="zh-TW" altLang="zh-TW" sz="2000" dirty="0" smtClean="0"/>
              <a:t>內部共舉辦</a:t>
            </a:r>
            <a:r>
              <a:rPr lang="zh-TW" altLang="en-US" sz="2000" dirty="0" smtClean="0"/>
              <a:t>○○</a:t>
            </a:r>
            <a:r>
              <a:rPr lang="zh-TW" altLang="zh-TW" sz="2000" dirty="0" smtClean="0"/>
              <a:t>場個資法宣導課程。</a:t>
            </a:r>
            <a:r>
              <a:rPr lang="en-US" altLang="zh-TW" sz="2000" dirty="0" smtClean="0"/>
              <a:t>(</a:t>
            </a:r>
            <a:r>
              <a:rPr lang="zh-TW" altLang="en-US" sz="2000" dirty="0" smtClean="0"/>
              <a:t>附佐證資料</a:t>
            </a:r>
            <a:r>
              <a:rPr lang="en-US" altLang="zh-TW" sz="2000" dirty="0" smtClean="0"/>
              <a:t>)</a:t>
            </a:r>
            <a:endParaRPr lang="zh-TW" altLang="zh-TW" sz="2000" dirty="0" smtClean="0"/>
          </a:p>
          <a:p>
            <a:pPr marL="363538" lvl="1" indent="0">
              <a:buFontTx/>
              <a:buNone/>
              <a:defRPr/>
            </a:pPr>
            <a:r>
              <a:rPr lang="zh-TW" altLang="en-US" sz="2000" dirty="0" smtClean="0"/>
              <a:t>　　</a:t>
            </a:r>
            <a:r>
              <a:rPr lang="en-US" altLang="zh-TW" sz="2000" dirty="0" smtClean="0"/>
              <a:t>3.</a:t>
            </a:r>
            <a:r>
              <a:rPr lang="zh-TW" altLang="zh-TW" sz="2000" dirty="0" smtClean="0"/>
              <a:t>內部網站設置個資專區。</a:t>
            </a:r>
            <a:r>
              <a:rPr lang="en-US" altLang="zh-TW" sz="2000" dirty="0" smtClean="0"/>
              <a:t> (</a:t>
            </a:r>
            <a:r>
              <a:rPr lang="zh-TW" altLang="en-US" sz="2000" dirty="0" smtClean="0"/>
              <a:t>附佐證資料</a:t>
            </a:r>
            <a:r>
              <a:rPr lang="en-US" altLang="zh-TW" sz="2000" dirty="0" smtClean="0"/>
              <a:t>)</a:t>
            </a:r>
          </a:p>
          <a:p>
            <a:pPr marL="363538" lvl="1" indent="0">
              <a:buFontTx/>
              <a:buNone/>
              <a:defRPr/>
            </a:pPr>
            <a:endParaRPr lang="zh-TW" altLang="zh-TW" sz="2000" dirty="0" smtClean="0"/>
          </a:p>
        </p:txBody>
      </p:sp>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F670CDA0-82A5-434D-8930-C0103B8D67DF}" type="slidenum">
              <a:rPr lang="en-US" altLang="zh-TW" smtClean="0"/>
              <a:pPr>
                <a:defRPr/>
              </a:pPr>
              <a:t>70</a:t>
            </a:fld>
            <a:endParaRPr lang="en-US" altLang="zh-TW" dirty="0"/>
          </a:p>
        </p:txBody>
      </p:sp>
      <p:grpSp>
        <p:nvGrpSpPr>
          <p:cNvPr id="2" name="群組 6"/>
          <p:cNvGrpSpPr/>
          <p:nvPr/>
        </p:nvGrpSpPr>
        <p:grpSpPr>
          <a:xfrm>
            <a:off x="380965" y="158304"/>
            <a:ext cx="979390" cy="1232346"/>
            <a:chOff x="0" y="5436335"/>
            <a:chExt cx="671820" cy="959742"/>
          </a:xfrm>
          <a:scene3d>
            <a:camera prst="orthographicFront"/>
            <a:lightRig rig="flat" dir="t"/>
          </a:scene3d>
        </p:grpSpPr>
        <p:sp>
          <p:nvSpPr>
            <p:cNvPr id="11" name="＞形箭號 10"/>
            <p:cNvSpPr/>
            <p:nvPr/>
          </p:nvSpPr>
          <p:spPr>
            <a:xfrm rot="5400000">
              <a:off x="-143961" y="5580296"/>
              <a:ext cx="959742" cy="671819"/>
            </a:xfrm>
            <a:prstGeom prst="chevron">
              <a:avLst/>
            </a:prstGeom>
            <a:sp3d prstMaterial="plastic">
              <a:bevelT w="120900" h="88900"/>
              <a:bevelB w="88900" h="31750" prst="angle"/>
            </a:sp3d>
          </p:spPr>
          <p:style>
            <a:lnRef idx="1">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2" name="＞形箭號 4"/>
            <p:cNvSpPr/>
            <p:nvPr/>
          </p:nvSpPr>
          <p:spPr>
            <a:xfrm>
              <a:off x="1" y="5772245"/>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訓練</a:t>
              </a:r>
            </a:p>
          </p:txBody>
        </p:sp>
      </p:grpSp>
      <p:sp>
        <p:nvSpPr>
          <p:cNvPr id="9" name="圓角化同側角落矩形 8"/>
          <p:cNvSpPr/>
          <p:nvPr/>
        </p:nvSpPr>
        <p:spPr>
          <a:xfrm rot="5400000">
            <a:off x="5230953" y="-3643445"/>
            <a:ext cx="813246" cy="8492944"/>
          </a:xfrm>
          <a:prstGeom prst="round2SameRect">
            <a:avLst/>
          </a:prstGeom>
          <a:scene3d>
            <a:camera prst="orthographicFront"/>
            <a:lightRig rig="flat" dir="t"/>
          </a:scene3d>
          <a:sp3d extrusionH="12700" prstMaterial="plastic">
            <a:bevelT w="50800" h="50800"/>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369" name="矩形 12"/>
          <p:cNvSpPr>
            <a:spLocks noChangeArrowheads="1"/>
          </p:cNvSpPr>
          <p:nvPr/>
        </p:nvSpPr>
        <p:spPr bwMode="auto">
          <a:xfrm>
            <a:off x="1473719" y="371476"/>
            <a:ext cx="857198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600" b="1">
                <a:latin typeface="微軟正黑體" pitchFamily="34" charset="-120"/>
                <a:ea typeface="微軟正黑體" pitchFamily="34" charset="-120"/>
              </a:rPr>
              <a:t>廠商是否已進行認知宣導及教育訓練</a:t>
            </a:r>
            <a:r>
              <a:rPr lang="en-US" altLang="zh-TW" sz="2600" b="1">
                <a:solidFill>
                  <a:srgbClr val="FF0000"/>
                </a:solidFill>
                <a:latin typeface="微軟正黑體" pitchFamily="34" charset="-120"/>
                <a:ea typeface="微軟正黑體" pitchFamily="34" charset="-120"/>
              </a:rPr>
              <a:t>(</a:t>
            </a:r>
            <a:r>
              <a:rPr lang="zh-TW" altLang="en-US" sz="2600" b="1">
                <a:solidFill>
                  <a:srgbClr val="FF0000"/>
                </a:solidFill>
                <a:latin typeface="微軟正黑體" pitchFamily="34" charset="-120"/>
                <a:ea typeface="微軟正黑體" pitchFamily="34" charset="-120"/>
              </a:rPr>
              <a:t>需附佐證資料</a:t>
            </a:r>
            <a:r>
              <a:rPr lang="en-US" altLang="zh-TW" sz="2600" b="1">
                <a:solidFill>
                  <a:srgbClr val="FF0000"/>
                </a:solidFill>
                <a:latin typeface="微軟正黑體" pitchFamily="34" charset="-120"/>
                <a:ea typeface="微軟正黑體" pitchFamily="34" charset="-120"/>
              </a:rPr>
              <a:t>)</a:t>
            </a:r>
          </a:p>
        </p:txBody>
      </p:sp>
      <p:sp>
        <p:nvSpPr>
          <p:cNvPr id="15370" name="矩形 13"/>
          <p:cNvSpPr>
            <a:spLocks noChangeArrowheads="1"/>
          </p:cNvSpPr>
          <p:nvPr/>
        </p:nvSpPr>
        <p:spPr bwMode="auto">
          <a:xfrm>
            <a:off x="797029" y="1087438"/>
            <a:ext cx="731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辦理個資宣導及教育訓練</a:t>
            </a:r>
            <a:r>
              <a:rPr lang="zh-TW" altLang="en-US" sz="2000">
                <a:latin typeface="微軟正黑體" pitchFamily="34" charset="-120"/>
                <a:ea typeface="微軟正黑體" pitchFamily="34" charset="-120"/>
              </a:rPr>
              <a:t>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10149787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306DB1D0-7731-44EF-9380-57D201BDBFF6}"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7E0ABBA1-6EB0-49F7-AFB9-FC0567536833}" type="slidenum">
              <a:rPr lang="en-US" altLang="zh-TW" smtClean="0"/>
              <a:pPr>
                <a:defRPr/>
              </a:pPr>
              <a:t>71</a:t>
            </a:fld>
            <a:endParaRPr lang="en-US" altLang="zh-TW" dirty="0"/>
          </a:p>
        </p:txBody>
      </p:sp>
      <p:grpSp>
        <p:nvGrpSpPr>
          <p:cNvPr id="2" name="群組 6"/>
          <p:cNvGrpSpPr/>
          <p:nvPr/>
        </p:nvGrpSpPr>
        <p:grpSpPr>
          <a:xfrm>
            <a:off x="380965" y="158304"/>
            <a:ext cx="979390" cy="1232346"/>
            <a:chOff x="0" y="5436335"/>
            <a:chExt cx="671820" cy="959742"/>
          </a:xfrm>
          <a:scene3d>
            <a:camera prst="orthographicFront"/>
            <a:lightRig rig="flat" dir="t"/>
          </a:scene3d>
        </p:grpSpPr>
        <p:sp>
          <p:nvSpPr>
            <p:cNvPr id="11" name="＞形箭號 10"/>
            <p:cNvSpPr/>
            <p:nvPr/>
          </p:nvSpPr>
          <p:spPr>
            <a:xfrm rot="5400000">
              <a:off x="-143961" y="5580296"/>
              <a:ext cx="959742" cy="671819"/>
            </a:xfrm>
            <a:prstGeom prst="chevron">
              <a:avLst/>
            </a:prstGeom>
            <a:sp3d prstMaterial="plastic">
              <a:bevelT w="120900" h="88900"/>
              <a:bevelB w="88900" h="31750" prst="angle"/>
            </a:sp3d>
          </p:spPr>
          <p:style>
            <a:lnRef idx="1">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2" name="＞形箭號 4"/>
            <p:cNvSpPr/>
            <p:nvPr/>
          </p:nvSpPr>
          <p:spPr>
            <a:xfrm>
              <a:off x="1" y="5772245"/>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稽核</a:t>
              </a:r>
            </a:p>
          </p:txBody>
        </p:sp>
      </p:grpSp>
      <p:sp>
        <p:nvSpPr>
          <p:cNvPr id="9" name="圓角化同側角落矩形 8"/>
          <p:cNvSpPr/>
          <p:nvPr/>
        </p:nvSpPr>
        <p:spPr>
          <a:xfrm rot="5400000">
            <a:off x="5311780" y="-3724272"/>
            <a:ext cx="813246" cy="8654598"/>
          </a:xfrm>
          <a:prstGeom prst="round2SameRect">
            <a:avLst/>
          </a:prstGeom>
          <a:scene3d>
            <a:camera prst="orthographicFront"/>
            <a:lightRig rig="flat" dir="t"/>
          </a:scene3d>
          <a:sp3d extrusionH="12700" prstMaterial="plastic">
            <a:bevelT w="50800" h="50800"/>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392" name="矩形 12"/>
          <p:cNvSpPr>
            <a:spLocks noChangeArrowheads="1"/>
          </p:cNvSpPr>
          <p:nvPr/>
        </p:nvSpPr>
        <p:spPr bwMode="auto">
          <a:xfrm>
            <a:off x="1346403" y="317501"/>
            <a:ext cx="7978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800" b="1">
                <a:latin typeface="微軟正黑體" pitchFamily="34" charset="-120"/>
                <a:ea typeface="微軟正黑體" pitchFamily="34" charset="-120"/>
              </a:rPr>
              <a:t>廠商是否已建立資料安全稽核機制</a:t>
            </a:r>
            <a:r>
              <a:rPr lang="en-US" altLang="zh-TW" sz="2800" b="1">
                <a:solidFill>
                  <a:srgbClr val="FF0000"/>
                </a:solidFill>
                <a:latin typeface="微軟正黑體" pitchFamily="34" charset="-120"/>
                <a:ea typeface="微軟正黑體" pitchFamily="34" charset="-120"/>
              </a:rPr>
              <a:t>(</a:t>
            </a:r>
            <a:r>
              <a:rPr lang="zh-TW" altLang="en-US" sz="2800" b="1">
                <a:solidFill>
                  <a:srgbClr val="FF0000"/>
                </a:solidFill>
                <a:latin typeface="微軟正黑體" pitchFamily="34" charset="-120"/>
                <a:ea typeface="微軟正黑體" pitchFamily="34" charset="-120"/>
              </a:rPr>
              <a:t>需附佐證資料</a:t>
            </a:r>
            <a:r>
              <a:rPr lang="en-US" altLang="zh-TW" sz="2800" b="1">
                <a:solidFill>
                  <a:srgbClr val="FF0000"/>
                </a:solidFill>
                <a:latin typeface="微軟正黑體" pitchFamily="34" charset="-120"/>
                <a:ea typeface="微軟正黑體" pitchFamily="34" charset="-120"/>
              </a:rPr>
              <a:t>)</a:t>
            </a:r>
            <a:endParaRPr lang="en-US" altLang="zh-TW" sz="2800" b="1">
              <a:latin typeface="微軟正黑體" pitchFamily="34" charset="-120"/>
              <a:ea typeface="微軟正黑體" pitchFamily="34" charset="-120"/>
            </a:endParaRPr>
          </a:p>
        </p:txBody>
      </p:sp>
      <p:grpSp>
        <p:nvGrpSpPr>
          <p:cNvPr id="3" name="群組 6"/>
          <p:cNvGrpSpPr/>
          <p:nvPr/>
        </p:nvGrpSpPr>
        <p:grpSpPr>
          <a:xfrm>
            <a:off x="442027" y="3269068"/>
            <a:ext cx="979390" cy="1232346"/>
            <a:chOff x="0" y="5436335"/>
            <a:chExt cx="671820" cy="959742"/>
          </a:xfrm>
          <a:scene3d>
            <a:camera prst="orthographicFront"/>
            <a:lightRig rig="flat" dir="t"/>
          </a:scene3d>
        </p:grpSpPr>
        <p:sp>
          <p:nvSpPr>
            <p:cNvPr id="16" name="＞形箭號 15"/>
            <p:cNvSpPr/>
            <p:nvPr/>
          </p:nvSpPr>
          <p:spPr>
            <a:xfrm rot="5400000">
              <a:off x="-143961" y="5580296"/>
              <a:ext cx="959742" cy="671819"/>
            </a:xfrm>
            <a:prstGeom prst="chevron">
              <a:avLst/>
            </a:prstGeom>
            <a:sp3d prstMaterial="plastic">
              <a:bevelT w="120900" h="88900"/>
              <a:bevelB w="88900" h="31750" prst="angle"/>
            </a:sp3d>
          </p:spPr>
          <p:style>
            <a:lnRef idx="1">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7" name="＞形箭號 4"/>
            <p:cNvSpPr/>
            <p:nvPr/>
          </p:nvSpPr>
          <p:spPr>
            <a:xfrm>
              <a:off x="1" y="5772245"/>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稽核</a:t>
              </a:r>
            </a:p>
          </p:txBody>
        </p:sp>
      </p:grpSp>
      <p:sp>
        <p:nvSpPr>
          <p:cNvPr id="20" name="圓角化同側角落矩形 19"/>
          <p:cNvSpPr/>
          <p:nvPr/>
        </p:nvSpPr>
        <p:spPr>
          <a:xfrm rot="5400000">
            <a:off x="5206398" y="-433136"/>
            <a:ext cx="813246" cy="8250797"/>
          </a:xfrm>
          <a:prstGeom prst="round2SameRect">
            <a:avLst/>
          </a:prstGeom>
          <a:scene3d>
            <a:camera prst="orthographicFront"/>
            <a:lightRig rig="flat" dir="t"/>
          </a:scene3d>
          <a:sp3d extrusionH="12700" prstMaterial="plastic">
            <a:bevelT w="50800" h="50800"/>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397" name="矩形 20"/>
          <p:cNvSpPr>
            <a:spLocks noChangeArrowheads="1"/>
          </p:cNvSpPr>
          <p:nvPr/>
        </p:nvSpPr>
        <p:spPr bwMode="auto">
          <a:xfrm>
            <a:off x="1534760" y="3503613"/>
            <a:ext cx="75200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廠商是否已執行個人資料安全維護之整體持續改善</a:t>
            </a:r>
            <a:endParaRPr lang="en-US" altLang="zh-TW" sz="2600" b="1">
              <a:latin typeface="微軟正黑體" pitchFamily="34" charset="-120"/>
              <a:ea typeface="微軟正黑體" pitchFamily="34" charset="-120"/>
            </a:endParaRPr>
          </a:p>
        </p:txBody>
      </p:sp>
      <p:sp>
        <p:nvSpPr>
          <p:cNvPr id="22" name="矩形 21"/>
          <p:cNvSpPr/>
          <p:nvPr/>
        </p:nvSpPr>
        <p:spPr>
          <a:xfrm>
            <a:off x="620880" y="1549400"/>
            <a:ext cx="7403472" cy="1322388"/>
          </a:xfrm>
          <a:prstGeom prst="rect">
            <a:avLst/>
          </a:prstGeom>
        </p:spPr>
        <p:txBody>
          <a:bodyPr>
            <a:spAutoFit/>
          </a:bodyPr>
          <a:lstStyle/>
          <a:p>
            <a:pPr indent="20638">
              <a:defRPr/>
            </a:pPr>
            <a:r>
              <a:rPr lang="en-US" altLang="zh-TW" sz="2000" dirty="0">
                <a:latin typeface="微軟正黑體" pitchFamily="34" charset="-120"/>
                <a:ea typeface="微軟正黑體" pitchFamily="34" charset="-120"/>
              </a:rPr>
              <a:t>EX:</a:t>
            </a:r>
          </a:p>
          <a:p>
            <a:pPr marL="363538">
              <a:defRPr/>
            </a:pPr>
            <a:r>
              <a:rPr lang="zh-TW" altLang="zh-TW" sz="2000" dirty="0">
                <a:latin typeface="微軟正黑體" pitchFamily="34" charset="-120"/>
                <a:ea typeface="微軟正黑體" pitchFamily="34" charset="-120"/>
              </a:rPr>
              <a:t>本</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就</a:t>
            </a:r>
            <a:r>
              <a:rPr lang="zh-TW" altLang="en-US" sz="2000" dirty="0">
                <a:latin typeface="微軟正黑體" pitchFamily="34" charset="-120"/>
                <a:ea typeface="微軟正黑體" pitchFamily="34" charset="-120"/>
              </a:rPr>
              <a:t>上述</a:t>
            </a:r>
            <a:r>
              <a:rPr lang="zh-TW" altLang="zh-TW" sz="2000" dirty="0">
                <a:latin typeface="微軟正黑體" pitchFamily="34" charset="-120"/>
                <a:ea typeface="微軟正黑體" pitchFamily="34" charset="-120"/>
              </a:rPr>
              <a:t>之管理機制進行內部稽核，並針對不符合事項進行矯正。稽核相關事務由稽核人員負責，並留存相關記錄</a:t>
            </a: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附佐證資料</a:t>
            </a:r>
            <a:r>
              <a:rPr lang="en-US" altLang="zh-TW" sz="2000" dirty="0">
                <a:latin typeface="微軟正黑體" pitchFamily="34" charset="-120"/>
                <a:ea typeface="微軟正黑體" pitchFamily="34" charset="-120"/>
              </a:rPr>
              <a:t>)</a:t>
            </a:r>
          </a:p>
        </p:txBody>
      </p:sp>
      <p:sp>
        <p:nvSpPr>
          <p:cNvPr id="23" name="矩形 22"/>
          <p:cNvSpPr/>
          <p:nvPr/>
        </p:nvSpPr>
        <p:spPr>
          <a:xfrm>
            <a:off x="762149" y="4695825"/>
            <a:ext cx="9070778" cy="1016000"/>
          </a:xfrm>
          <a:prstGeom prst="rect">
            <a:avLst/>
          </a:prstGeom>
        </p:spPr>
        <p:txBody>
          <a:bodyPr>
            <a:spAutoFit/>
          </a:bodyPr>
          <a:lstStyle/>
          <a:p>
            <a:pPr indent="20638">
              <a:defRPr/>
            </a:pPr>
            <a:r>
              <a:rPr lang="en-US" altLang="zh-TW" sz="2000" dirty="0">
                <a:latin typeface="微軟正黑體" pitchFamily="34" charset="-120"/>
                <a:ea typeface="微軟正黑體" pitchFamily="34" charset="-120"/>
              </a:rPr>
              <a:t>EX:</a:t>
            </a:r>
          </a:p>
          <a:p>
            <a:pPr marL="363538">
              <a:defRPr/>
            </a:pPr>
            <a:r>
              <a:rPr lang="zh-TW" altLang="zh-TW" sz="2000" dirty="0">
                <a:latin typeface="微軟正黑體" pitchFamily="34" charset="-120"/>
                <a:ea typeface="微軟正黑體" pitchFamily="34" charset="-120"/>
              </a:rPr>
              <a:t>本</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就</a:t>
            </a:r>
            <a:r>
              <a:rPr lang="zh-TW" altLang="en-US" sz="2000" dirty="0">
                <a:latin typeface="微軟正黑體" pitchFamily="34" charset="-120"/>
                <a:ea typeface="微軟正黑體" pitchFamily="34" charset="-120"/>
              </a:rPr>
              <a:t>上述</a:t>
            </a:r>
            <a:r>
              <a:rPr lang="zh-TW" altLang="zh-TW" sz="2000" dirty="0">
                <a:latin typeface="微軟正黑體" pitchFamily="34" charset="-120"/>
                <a:ea typeface="微軟正黑體" pitchFamily="34" charset="-120"/>
              </a:rPr>
              <a:t>之管理機制進行持續改善。相關事務應由執行小組負責，並留存相關記錄。</a:t>
            </a:r>
            <a:endParaRPr lang="zh-TW" altLang="zh-TW" sz="2000" b="1" dirty="0">
              <a:latin typeface="微軟正黑體" pitchFamily="34" charset="-120"/>
              <a:ea typeface="微軟正黑體" pitchFamily="34" charset="-120"/>
            </a:endParaRPr>
          </a:p>
        </p:txBody>
      </p:sp>
      <p:sp>
        <p:nvSpPr>
          <p:cNvPr id="16400" name="矩形 23"/>
          <p:cNvSpPr>
            <a:spLocks noChangeArrowheads="1"/>
          </p:cNvSpPr>
          <p:nvPr/>
        </p:nvSpPr>
        <p:spPr bwMode="auto">
          <a:xfrm>
            <a:off x="1365588" y="1158875"/>
            <a:ext cx="652970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資料安全稽核機制進行說明。</a:t>
            </a:r>
          </a:p>
        </p:txBody>
      </p:sp>
      <p:sp>
        <p:nvSpPr>
          <p:cNvPr id="16401" name="矩形 24"/>
          <p:cNvSpPr>
            <a:spLocks noChangeArrowheads="1"/>
          </p:cNvSpPr>
          <p:nvPr/>
        </p:nvSpPr>
        <p:spPr bwMode="auto">
          <a:xfrm>
            <a:off x="940042" y="4248150"/>
            <a:ext cx="76406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－請依據貴單位針對安全維護之整體持續改善進行說明。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40756426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EB0E255C-0672-462B-AE94-BEE22D53557A}" type="datetime1">
              <a:rPr lang="zh-TW" altLang="en-US" smtClean="0"/>
              <a:pPr>
                <a:defRPr/>
              </a:pPr>
              <a:t>2021/1/11</a:t>
            </a:fld>
            <a:endParaRPr lang="en-US" altLang="zh-TW" dirty="0"/>
          </a:p>
        </p:txBody>
      </p:sp>
      <p:sp>
        <p:nvSpPr>
          <p:cNvPr id="5" name="投影片編號版面配置區 4"/>
          <p:cNvSpPr>
            <a:spLocks noGrp="1"/>
          </p:cNvSpPr>
          <p:nvPr>
            <p:ph type="sldNum" sz="quarter" idx="12"/>
          </p:nvPr>
        </p:nvSpPr>
        <p:spPr/>
        <p:txBody>
          <a:bodyPr/>
          <a:lstStyle/>
          <a:p>
            <a:pPr>
              <a:defRPr/>
            </a:pPr>
            <a:fld id="{969FFE0A-934B-4BD6-9059-160584A450D5}" type="slidenum">
              <a:rPr lang="en-US" altLang="zh-TW" smtClean="0"/>
              <a:pPr>
                <a:defRPr/>
              </a:pPr>
              <a:t>72</a:t>
            </a:fld>
            <a:endParaRPr lang="en-US" altLang="zh-TW" dirty="0"/>
          </a:p>
        </p:txBody>
      </p:sp>
      <p:sp>
        <p:nvSpPr>
          <p:cNvPr id="9" name="圓角化同側角落矩形 8"/>
          <p:cNvSpPr/>
          <p:nvPr/>
        </p:nvSpPr>
        <p:spPr>
          <a:xfrm rot="16200000">
            <a:off x="4644264" y="-3240821"/>
            <a:ext cx="916978" cy="7995347"/>
          </a:xfrm>
          <a:prstGeom prst="round2SameRect">
            <a:avLst/>
          </a:prstGeom>
          <a:scene3d>
            <a:camera prst="orthographicFront"/>
            <a:lightRig rig="flat" dir="t"/>
          </a:scene3d>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vert="eaVert" anchor="ctr"/>
          <a:lstStyle/>
          <a:p>
            <a:pPr algn="ctr">
              <a:defRPr/>
            </a:pPr>
            <a:r>
              <a:rPr lang="en-US" altLang="zh-TW" sz="3600" dirty="0">
                <a:latin typeface="+mj-ea"/>
                <a:ea typeface="+mj-ea"/>
              </a:rPr>
              <a:t>SMB</a:t>
            </a:r>
            <a:r>
              <a:rPr lang="zh-TW" altLang="en-US" sz="3600" dirty="0">
                <a:latin typeface="+mj-ea"/>
                <a:ea typeface="+mj-ea"/>
              </a:rPr>
              <a:t>計畫個資應交文件項目</a:t>
            </a:r>
          </a:p>
        </p:txBody>
      </p:sp>
      <p:sp>
        <p:nvSpPr>
          <p:cNvPr id="10" name="文字方塊 9"/>
          <p:cNvSpPr txBox="1"/>
          <p:nvPr/>
        </p:nvSpPr>
        <p:spPr>
          <a:xfrm>
            <a:off x="198822" y="1360489"/>
            <a:ext cx="9581784" cy="3786187"/>
          </a:xfrm>
          <a:prstGeom prst="rect">
            <a:avLst/>
          </a:prstGeom>
          <a:noFill/>
        </p:spPr>
        <p:txBody>
          <a:bodyPr>
            <a:spAutoFit/>
          </a:bodyPr>
          <a:lstStyle/>
          <a:p>
            <a:pPr>
              <a:lnSpc>
                <a:spcPct val="200000"/>
              </a:lnSpc>
              <a:defRPr/>
            </a:pPr>
            <a:r>
              <a:rPr lang="en-US" altLang="zh-TW" sz="2400" dirty="0">
                <a:latin typeface="+mj-ea"/>
                <a:ea typeface="+mj-ea"/>
              </a:rPr>
              <a:t>1.</a:t>
            </a:r>
            <a:r>
              <a:rPr lang="zh-TW" altLang="en-US" sz="2400" dirty="0">
                <a:latin typeface="+mj-ea"/>
                <a:ea typeface="+mj-ea"/>
              </a:rPr>
              <a:t>委外廠商個資安全管理措施說明表</a:t>
            </a:r>
            <a:r>
              <a:rPr lang="en-US" altLang="zh-TW" sz="2400" dirty="0">
                <a:latin typeface="+mj-ea"/>
                <a:ea typeface="+mj-ea"/>
              </a:rPr>
              <a:t>(</a:t>
            </a:r>
            <a:r>
              <a:rPr lang="zh-TW" altLang="en-US" sz="2400" u="sng" dirty="0">
                <a:latin typeface="+mj-ea"/>
                <a:ea typeface="+mj-ea"/>
              </a:rPr>
              <a:t>須用印並繳正本</a:t>
            </a:r>
            <a:r>
              <a:rPr lang="en-US" altLang="zh-TW" sz="2400" dirty="0">
                <a:latin typeface="+mj-ea"/>
                <a:ea typeface="+mj-ea"/>
              </a:rPr>
              <a:t>)</a:t>
            </a:r>
          </a:p>
          <a:p>
            <a:pPr>
              <a:lnSpc>
                <a:spcPct val="200000"/>
              </a:lnSpc>
              <a:defRPr/>
            </a:pPr>
            <a:r>
              <a:rPr lang="en-US" altLang="zh-TW" sz="2400" dirty="0">
                <a:latin typeface="+mj-ea"/>
                <a:ea typeface="+mj-ea"/>
              </a:rPr>
              <a:t>2. </a:t>
            </a:r>
            <a:r>
              <a:rPr lang="zh-TW" altLang="en-US" sz="2400" dirty="0">
                <a:latin typeface="+mj-ea"/>
                <a:ea typeface="+mj-ea"/>
              </a:rPr>
              <a:t>個資教育訓練簡章</a:t>
            </a:r>
            <a:r>
              <a:rPr lang="en-US" altLang="zh-TW" sz="2400" dirty="0">
                <a:latin typeface="+mj-ea"/>
                <a:ea typeface="+mj-ea"/>
              </a:rPr>
              <a:t>+</a:t>
            </a:r>
            <a:r>
              <a:rPr lang="zh-TW" altLang="en-US" sz="2400" dirty="0">
                <a:latin typeface="+mj-ea"/>
                <a:ea typeface="+mj-ea"/>
              </a:rPr>
              <a:t>簽到表</a:t>
            </a:r>
            <a:r>
              <a:rPr lang="en-US" altLang="zh-TW" sz="2400" dirty="0">
                <a:solidFill>
                  <a:srgbClr val="FF0000"/>
                </a:solidFill>
                <a:latin typeface="+mj-ea"/>
                <a:ea typeface="+mj-ea"/>
              </a:rPr>
              <a:t>(</a:t>
            </a:r>
            <a:r>
              <a:rPr lang="zh-TW" altLang="en-US" sz="2400" dirty="0">
                <a:solidFill>
                  <a:srgbClr val="FF0000"/>
                </a:solidFill>
                <a:latin typeface="+mj-ea"/>
                <a:ea typeface="+mj-ea"/>
              </a:rPr>
              <a:t>或改用執行人員個資測驗卷替代</a:t>
            </a:r>
            <a:r>
              <a:rPr lang="en-US" altLang="zh-TW" sz="2400" dirty="0">
                <a:solidFill>
                  <a:srgbClr val="FF0000"/>
                </a:solidFill>
                <a:latin typeface="+mj-ea"/>
                <a:ea typeface="+mj-ea"/>
              </a:rPr>
              <a:t>)</a:t>
            </a:r>
          </a:p>
          <a:p>
            <a:pPr>
              <a:lnSpc>
                <a:spcPct val="200000"/>
              </a:lnSpc>
              <a:defRPr/>
            </a:pPr>
            <a:r>
              <a:rPr lang="en-US" altLang="zh-TW" sz="2400" dirty="0">
                <a:latin typeface="+mj-ea"/>
                <a:ea typeface="+mj-ea"/>
              </a:rPr>
              <a:t>3.</a:t>
            </a:r>
            <a:r>
              <a:rPr lang="zh-TW" altLang="en-US" sz="2400" dirty="0">
                <a:latin typeface="+mj-ea"/>
                <a:ea typeface="+mj-ea"/>
              </a:rPr>
              <a:t>內部個資管理辦法</a:t>
            </a:r>
            <a:endParaRPr lang="en-US" altLang="zh-TW" sz="2400" dirty="0">
              <a:latin typeface="+mj-ea"/>
              <a:ea typeface="+mj-ea"/>
            </a:endParaRPr>
          </a:p>
          <a:p>
            <a:pPr>
              <a:lnSpc>
                <a:spcPct val="200000"/>
              </a:lnSpc>
              <a:defRPr/>
            </a:pPr>
            <a:r>
              <a:rPr lang="en-US" altLang="zh-TW" sz="2400" dirty="0">
                <a:latin typeface="+mj-ea"/>
                <a:ea typeface="+mj-ea"/>
              </a:rPr>
              <a:t>4.</a:t>
            </a:r>
            <a:r>
              <a:rPr lang="zh-TW" altLang="en-US" sz="2400" dirty="0">
                <a:latin typeface="+mj-ea"/>
                <a:ea typeface="+mj-ea"/>
              </a:rPr>
              <a:t>個人資料管理稽核表</a:t>
            </a:r>
            <a:endParaRPr lang="en-US" altLang="zh-TW" sz="2400" dirty="0">
              <a:latin typeface="+mj-ea"/>
              <a:ea typeface="+mj-ea"/>
            </a:endParaRPr>
          </a:p>
          <a:p>
            <a:pPr>
              <a:lnSpc>
                <a:spcPct val="200000"/>
              </a:lnSpc>
              <a:defRPr/>
            </a:pPr>
            <a:r>
              <a:rPr lang="zh-TW" altLang="en-US" sz="2400" dirty="0">
                <a:latin typeface="+mj-ea"/>
                <a:ea typeface="+mj-ea"/>
              </a:rPr>
              <a:t>→可至</a:t>
            </a:r>
            <a:r>
              <a:rPr lang="en-US" altLang="zh-TW" sz="2400" dirty="0">
                <a:latin typeface="+mj-ea"/>
                <a:ea typeface="+mj-ea"/>
              </a:rPr>
              <a:t>PMC</a:t>
            </a:r>
            <a:r>
              <a:rPr lang="zh-TW" altLang="en-US" sz="2400" dirty="0">
                <a:latin typeface="+mj-ea"/>
                <a:ea typeface="+mj-ea"/>
              </a:rPr>
              <a:t>官網</a:t>
            </a:r>
            <a:r>
              <a:rPr lang="en-US" altLang="zh-TW" sz="2400" dirty="0">
                <a:latin typeface="+mj-ea"/>
                <a:ea typeface="+mj-ea"/>
              </a:rPr>
              <a:t>SMB</a:t>
            </a:r>
            <a:r>
              <a:rPr lang="zh-TW" altLang="en-US" sz="2400" dirty="0">
                <a:latin typeface="+mj-ea"/>
                <a:ea typeface="+mj-ea"/>
              </a:rPr>
              <a:t>計畫網頁</a:t>
            </a:r>
            <a:r>
              <a:rPr lang="en-US" altLang="zh-TW" sz="2400" dirty="0">
                <a:latin typeface="+mj-ea"/>
                <a:ea typeface="+mj-ea"/>
              </a:rPr>
              <a:t>-</a:t>
            </a:r>
            <a:r>
              <a:rPr lang="zh-TW" altLang="en-US" sz="2400" dirty="0">
                <a:latin typeface="+mj-ea"/>
                <a:ea typeface="+mj-ea"/>
              </a:rPr>
              <a:t>附件</a:t>
            </a:r>
            <a:r>
              <a:rPr lang="en-US" altLang="zh-TW" sz="2400" dirty="0">
                <a:latin typeface="+mj-ea"/>
                <a:ea typeface="+mj-ea"/>
              </a:rPr>
              <a:t>9</a:t>
            </a:r>
            <a:r>
              <a:rPr lang="zh-TW" altLang="en-US" sz="2400" dirty="0">
                <a:latin typeface="+mj-ea"/>
                <a:ea typeface="+mj-ea"/>
              </a:rPr>
              <a:t>下載</a:t>
            </a:r>
          </a:p>
        </p:txBody>
      </p:sp>
    </p:spTree>
    <p:extLst>
      <p:ext uri="{BB962C8B-B14F-4D97-AF65-F5344CB8AC3E}">
        <p14:creationId xmlns:p14="http://schemas.microsoft.com/office/powerpoint/2010/main" val="1554453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17392" y="1497013"/>
            <a:ext cx="8810916" cy="1663700"/>
          </a:xfrm>
        </p:spPr>
        <p:txBody>
          <a:bodyPr anchor="t"/>
          <a:lstStyle/>
          <a:p>
            <a:pPr algn="ctr">
              <a:defRPr/>
            </a:pPr>
            <a:r>
              <a:rPr lang="zh-TW" altLang="en-US" sz="3600" dirty="0" smtClean="0">
                <a:latin typeface="+mn-ea"/>
                <a:ea typeface="+mn-ea"/>
              </a:rPr>
              <a:t>若於填寫上有任何問題，</a:t>
            </a:r>
            <a:r>
              <a:rPr lang="en-US" altLang="zh-TW" sz="3600" dirty="0" smtClean="0">
                <a:latin typeface="+mn-ea"/>
                <a:ea typeface="+mn-ea"/>
              </a:rPr>
              <a:t/>
            </a:r>
            <a:br>
              <a:rPr lang="en-US" altLang="zh-TW" sz="3600" dirty="0" smtClean="0">
                <a:latin typeface="+mn-ea"/>
                <a:ea typeface="+mn-ea"/>
              </a:rPr>
            </a:br>
            <a:r>
              <a:rPr lang="zh-TW" altLang="en-US" sz="3600" dirty="0" smtClean="0">
                <a:latin typeface="+mn-ea"/>
                <a:ea typeface="+mn-ea"/>
              </a:rPr>
              <a:t>請與企畫行政部人毓聯繫，</a:t>
            </a:r>
            <a:br>
              <a:rPr lang="zh-TW" altLang="en-US" sz="3600" dirty="0" smtClean="0">
                <a:latin typeface="+mn-ea"/>
                <a:ea typeface="+mn-ea"/>
              </a:rPr>
            </a:br>
            <a:r>
              <a:rPr lang="zh-TW" altLang="en-US" sz="3600" dirty="0" smtClean="0">
                <a:latin typeface="+mn-ea"/>
                <a:ea typeface="+mn-ea"/>
              </a:rPr>
              <a:t>謝謝</a:t>
            </a:r>
            <a:r>
              <a:rPr lang="en-US" altLang="zh-TW" sz="3600" dirty="0" smtClean="0">
                <a:latin typeface="+mn-ea"/>
                <a:ea typeface="+mn-ea"/>
              </a:rPr>
              <a:t>~</a:t>
            </a:r>
            <a:br>
              <a:rPr lang="en-US" altLang="zh-TW" sz="3600" dirty="0" smtClean="0">
                <a:latin typeface="+mn-ea"/>
                <a:ea typeface="+mn-ea"/>
              </a:rPr>
            </a:br>
            <a:r>
              <a:rPr lang="en-US" altLang="zh-TW" sz="3200" dirty="0" smtClean="0">
                <a:latin typeface="+mn-ea"/>
                <a:ea typeface="+mn-ea"/>
              </a:rPr>
              <a:t/>
            </a:r>
            <a:br>
              <a:rPr lang="en-US" altLang="zh-TW" sz="3200" dirty="0" smtClean="0">
                <a:latin typeface="+mn-ea"/>
                <a:ea typeface="+mn-ea"/>
              </a:rPr>
            </a:br>
            <a:r>
              <a:rPr lang="zh-TW" altLang="en-US" sz="2400" dirty="0" smtClean="0">
                <a:latin typeface="+mn-ea"/>
                <a:ea typeface="+mn-ea"/>
              </a:rPr>
              <a:t>電話：</a:t>
            </a:r>
            <a:r>
              <a:rPr lang="en-US" altLang="zh-TW" sz="2400" dirty="0" smtClean="0">
                <a:latin typeface="+mn-ea"/>
                <a:ea typeface="+mn-ea"/>
              </a:rPr>
              <a:t>04-23599009(</a:t>
            </a:r>
            <a:r>
              <a:rPr lang="zh-TW" altLang="en-US" sz="2400" dirty="0" smtClean="0">
                <a:latin typeface="+mn-ea"/>
                <a:ea typeface="+mn-ea"/>
              </a:rPr>
              <a:t>分機：</a:t>
            </a:r>
            <a:r>
              <a:rPr lang="en-US" altLang="zh-TW" sz="2400" dirty="0" smtClean="0">
                <a:latin typeface="+mn-ea"/>
                <a:ea typeface="+mn-ea"/>
              </a:rPr>
              <a:t>837)</a:t>
            </a:r>
            <a:br>
              <a:rPr lang="en-US" altLang="zh-TW" sz="2400" dirty="0" smtClean="0">
                <a:latin typeface="+mn-ea"/>
                <a:ea typeface="+mn-ea"/>
              </a:rPr>
            </a:br>
            <a:r>
              <a:rPr lang="en-US" altLang="zh-TW" sz="2400" dirty="0" smtClean="0">
                <a:latin typeface="+mn-ea"/>
                <a:ea typeface="+mn-ea"/>
              </a:rPr>
              <a:t>e-mail:e10417@mail.pmc.org.tw</a:t>
            </a:r>
          </a:p>
        </p:txBody>
      </p:sp>
      <p:sp>
        <p:nvSpPr>
          <p:cNvPr id="4" name="日期版面配置區 3"/>
          <p:cNvSpPr txBox="1">
            <a:spLocks noGrp="1"/>
          </p:cNvSpPr>
          <p:nvPr/>
        </p:nvSpPr>
        <p:spPr bwMode="auto">
          <a:xfrm>
            <a:off x="7434865" y="6618289"/>
            <a:ext cx="1988211" cy="236537"/>
          </a:xfrm>
          <a:prstGeom prst="rect">
            <a:avLst/>
          </a:prstGeom>
          <a:noFill/>
          <a:extLst/>
        </p:spPr>
        <p:txBody>
          <a:bodyPr anchor="ctr"/>
          <a:lstStyle/>
          <a:p>
            <a:pPr algn="r">
              <a:defRPr/>
            </a:pPr>
            <a:fld id="{92AA85E4-5D4D-4957-8BF9-65C50BA69D5A}" type="datetime1">
              <a:rPr lang="zh-TW" altLang="en-US" sz="1200">
                <a:solidFill>
                  <a:schemeClr val="bg1"/>
                </a:solidFill>
                <a:latin typeface="Arial" pitchFamily="34" charset="0"/>
                <a:ea typeface="+mj-ea"/>
                <a:cs typeface="Arial" pitchFamily="34" charset="0"/>
              </a:rPr>
              <a:pPr algn="r">
                <a:defRPr/>
              </a:pPr>
              <a:t>2021/1/11</a:t>
            </a:fld>
            <a:endParaRPr lang="en-US" altLang="zh-TW" sz="1200" dirty="0">
              <a:solidFill>
                <a:schemeClr val="bg1"/>
              </a:solidFill>
              <a:latin typeface="Arial" pitchFamily="34" charset="0"/>
              <a:ea typeface="+mj-ea"/>
              <a:cs typeface="Arial" pitchFamily="34" charset="0"/>
            </a:endParaRPr>
          </a:p>
        </p:txBody>
      </p:sp>
      <p:sp>
        <p:nvSpPr>
          <p:cNvPr id="5" name="投影片編號版面配置區 4"/>
          <p:cNvSpPr txBox="1">
            <a:spLocks noGrp="1"/>
          </p:cNvSpPr>
          <p:nvPr/>
        </p:nvSpPr>
        <p:spPr bwMode="auto">
          <a:xfrm>
            <a:off x="9449237" y="6632576"/>
            <a:ext cx="596463" cy="238125"/>
          </a:xfrm>
          <a:prstGeom prst="rect">
            <a:avLst/>
          </a:prstGeom>
          <a:noFill/>
          <a:extLst/>
        </p:spPr>
        <p:txBody>
          <a:bodyPr anchor="ctr"/>
          <a:lstStyle/>
          <a:p>
            <a:pPr algn="r" fontAlgn="ctr">
              <a:defRPr/>
            </a:pPr>
            <a:fld id="{DE1BD4C7-9350-4A6F-9713-5AD62573BCB4}" type="slidenum">
              <a:rPr lang="en-US" altLang="zh-TW" sz="1200">
                <a:solidFill>
                  <a:schemeClr val="bg1"/>
                </a:solidFill>
                <a:latin typeface="+mn-lt"/>
                <a:ea typeface="+mn-ea"/>
              </a:rPr>
              <a:pPr algn="r" fontAlgn="ctr">
                <a:defRPr/>
              </a:pPr>
              <a:t>73</a:t>
            </a:fld>
            <a:endParaRPr lang="en-US" altLang="zh-TW" sz="1200" dirty="0">
              <a:solidFill>
                <a:schemeClr val="bg1"/>
              </a:solidFill>
              <a:latin typeface="+mn-lt"/>
              <a:ea typeface="+mn-ea"/>
            </a:endParaRPr>
          </a:p>
        </p:txBody>
      </p:sp>
      <p:pic>
        <p:nvPicPr>
          <p:cNvPr id="18437" name="Picture 3" descr="MC90043447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55" y="4662488"/>
            <a:ext cx="3416584"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3722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2015936"/>
          </a:xfrm>
          <a:prstGeom prst="rect">
            <a:avLst/>
          </a:prstGeom>
          <a:noFill/>
        </p:spPr>
        <p:txBody>
          <a:bodyPr wrap="square" rtlCol="0">
            <a:spAutoFit/>
          </a:bodyPr>
          <a:lstStyle/>
          <a:p>
            <a:pPr algn="ctr"/>
            <a:r>
              <a:rPr lang="en-US" altLang="zh-TW" sz="8000" b="1" dirty="0" smtClean="0">
                <a:latin typeface="微軟正黑體" panose="020B0604030504040204" pitchFamily="34" charset="-120"/>
                <a:ea typeface="微軟正黑體" panose="020B0604030504040204" pitchFamily="34" charset="-120"/>
              </a:rPr>
              <a:t>【</a:t>
            </a:r>
            <a:r>
              <a:rPr lang="zh-TW" altLang="en-US" sz="8000" b="1" dirty="0" smtClean="0">
                <a:latin typeface="微軟正黑體" panose="020B0604030504040204" pitchFamily="34" charset="-120"/>
                <a:ea typeface="微軟正黑體" panose="020B0604030504040204" pitchFamily="34" charset="-120"/>
              </a:rPr>
              <a:t>附件</a:t>
            </a:r>
            <a:r>
              <a:rPr lang="en-US" altLang="zh-TW" sz="8000" b="1" dirty="0" smtClean="0">
                <a:latin typeface="微軟正黑體" panose="020B0604030504040204" pitchFamily="34" charset="-120"/>
                <a:ea typeface="微軟正黑體" panose="020B0604030504040204" pitchFamily="34" charset="-120"/>
              </a:rPr>
              <a:t>】</a:t>
            </a:r>
          </a:p>
          <a:p>
            <a:pPr algn="ctr"/>
            <a:r>
              <a:rPr lang="zh-TW" altLang="zh-TW" sz="4500" spc="600" dirty="0">
                <a:latin typeface="微軟正黑體" panose="020B0604030504040204" pitchFamily="34" charset="-120"/>
                <a:ea typeface="微軟正黑體" panose="020B0604030504040204" pitchFamily="34" charset="-120"/>
              </a:rPr>
              <a:t>委外廠商個資安全管理措施</a:t>
            </a:r>
            <a:endParaRPr lang="zh-TW" altLang="en-US" sz="45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818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304737" y="1772816"/>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830084" y="1037804"/>
            <a:ext cx="2056829"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pc="600" dirty="0" smtClean="0">
                <a:latin typeface="微軟正黑體" panose="020B0604030504040204" pitchFamily="34" charset="-120"/>
                <a:ea typeface="微軟正黑體" panose="020B0604030504040204" pitchFamily="34" charset="-120"/>
              </a:rPr>
              <a:t>目錄</a:t>
            </a:r>
            <a:endParaRPr lang="zh-TW" altLang="en-US" sz="3600" spc="600" dirty="0">
              <a:latin typeface="微軟正黑體" panose="020B0604030504040204" pitchFamily="34" charset="-120"/>
              <a:ea typeface="微軟正黑體" panose="020B0604030504040204" pitchFamily="34" charset="-120"/>
            </a:endParaRPr>
          </a:p>
        </p:txBody>
      </p:sp>
      <p:sp>
        <p:nvSpPr>
          <p:cNvPr id="7" name="標題 1"/>
          <p:cNvSpPr txBox="1">
            <a:spLocks/>
          </p:cNvSpPr>
          <p:nvPr/>
        </p:nvSpPr>
        <p:spPr>
          <a:xfrm>
            <a:off x="1315544" y="1988840"/>
            <a:ext cx="7979181"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250000"/>
              </a:lnSpc>
            </a:pPr>
            <a:r>
              <a:rPr lang="en-US" altLang="zh-TW" sz="2000" spc="600" dirty="0" smtClean="0">
                <a:latin typeface="微軟正黑體" panose="020B0604030504040204" pitchFamily="34" charset="-120"/>
                <a:ea typeface="微軟正黑體" panose="020B0604030504040204" pitchFamily="34" charset="-120"/>
              </a:rPr>
              <a:t>1</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個人資料管理稽核表</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提供分包單位參考</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2.</a:t>
            </a:r>
            <a:r>
              <a:rPr lang="zh-TW" altLang="zh-TW" sz="2000" spc="600" dirty="0">
                <a:latin typeface="微軟正黑體" panose="020B0604030504040204" pitchFamily="34" charset="-120"/>
                <a:ea typeface="微軟正黑體" panose="020B0604030504040204" pitchFamily="34" charset="-120"/>
              </a:rPr>
              <a:t>個人資料保密承諾書</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廠商分包計畫人員</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3.</a:t>
            </a:r>
            <a:r>
              <a:rPr lang="zh-TW" altLang="zh-TW" sz="2000" spc="600" dirty="0">
                <a:latin typeface="微軟正黑體" panose="020B0604030504040204" pitchFamily="34" charset="-120"/>
                <a:ea typeface="微軟正黑體" panose="020B0604030504040204" pitchFamily="34" charset="-120"/>
              </a:rPr>
              <a:t>分包單位個資法概述 測驗題庫</a:t>
            </a:r>
          </a:p>
          <a:p>
            <a:pPr algn="l">
              <a:lnSpc>
                <a:spcPct val="250000"/>
              </a:lnSpc>
            </a:pPr>
            <a:r>
              <a:rPr lang="en-US" altLang="zh-TW" sz="2000" spc="600" dirty="0">
                <a:latin typeface="微軟正黑體" panose="020B0604030504040204" pitchFamily="34" charset="-120"/>
                <a:ea typeface="微軟正黑體" panose="020B0604030504040204" pitchFamily="34" charset="-120"/>
              </a:rPr>
              <a:t>4.</a:t>
            </a:r>
            <a:r>
              <a:rPr lang="zh-TW" altLang="zh-TW" sz="2000" spc="600" dirty="0">
                <a:latin typeface="微軟正黑體" panose="020B0604030504040204" pitchFamily="34" charset="-120"/>
                <a:ea typeface="微軟正黑體" panose="020B0604030504040204" pitchFamily="34" charset="-120"/>
              </a:rPr>
              <a:t>個資安全管理措施說明表</a:t>
            </a:r>
          </a:p>
          <a:p>
            <a:pPr algn="l">
              <a:lnSpc>
                <a:spcPct val="250000"/>
              </a:lnSpc>
            </a:pPr>
            <a:r>
              <a:rPr lang="en-US" altLang="zh-TW" sz="2000" spc="600" dirty="0">
                <a:latin typeface="微軟正黑體" panose="020B0604030504040204" pitchFamily="34" charset="-120"/>
                <a:ea typeface="微軟正黑體" panose="020B0604030504040204" pitchFamily="34" charset="-120"/>
              </a:rPr>
              <a:t>5.</a:t>
            </a:r>
            <a:r>
              <a:rPr lang="zh-TW" altLang="zh-TW" sz="2000" spc="600" dirty="0">
                <a:latin typeface="微軟正黑體" panose="020B0604030504040204" pitchFamily="34" charset="-120"/>
                <a:ea typeface="微軟正黑體" panose="020B0604030504040204" pitchFamily="34" charset="-120"/>
              </a:rPr>
              <a:t>個人資料檔案安全維護作業</a:t>
            </a:r>
            <a:r>
              <a:rPr lang="zh-TW" altLang="zh-TW" sz="2000" spc="600" dirty="0" smtClean="0">
                <a:latin typeface="微軟正黑體" panose="020B0604030504040204" pitchFamily="34" charset="-120"/>
                <a:ea typeface="微軟正黑體" panose="020B0604030504040204" pitchFamily="34" charset="-120"/>
              </a:rPr>
              <a:t>規定</a:t>
            </a:r>
          </a:p>
          <a:p>
            <a:pPr algn="l">
              <a:lnSpc>
                <a:spcPct val="250000"/>
              </a:lnSpc>
            </a:pPr>
            <a:endParaRPr lang="zh-TW" altLang="en-US" sz="2000"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925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304737" y="1772816"/>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830084" y="1037804"/>
            <a:ext cx="4192766"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pc="600" dirty="0" smtClean="0">
                <a:latin typeface="微軟正黑體" panose="020B0604030504040204" pitchFamily="34" charset="-120"/>
                <a:ea typeface="微軟正黑體" panose="020B0604030504040204" pitchFamily="34" charset="-120"/>
              </a:rPr>
              <a:t>檔案下載位置</a:t>
            </a:r>
            <a:endParaRPr lang="zh-TW" altLang="en-US" sz="3600" spc="600" dirty="0">
              <a:latin typeface="微軟正黑體" panose="020B0604030504040204" pitchFamily="34" charset="-120"/>
              <a:ea typeface="微軟正黑體" panose="020B0604030504040204" pitchFamily="34" charset="-120"/>
            </a:endParaRPr>
          </a:p>
        </p:txBody>
      </p:sp>
      <p:sp>
        <p:nvSpPr>
          <p:cNvPr id="2" name="矩形 1"/>
          <p:cNvSpPr/>
          <p:nvPr/>
        </p:nvSpPr>
        <p:spPr>
          <a:xfrm>
            <a:off x="2373264" y="6320354"/>
            <a:ext cx="5022850" cy="276999"/>
          </a:xfrm>
          <a:prstGeom prst="rect">
            <a:avLst/>
          </a:prstGeom>
        </p:spPr>
        <p:txBody>
          <a:bodyPr>
            <a:spAutoFit/>
          </a:bodyPr>
          <a:lstStyle/>
          <a:p>
            <a:r>
              <a:rPr lang="en-US" altLang="zh-TW" sz="1200" dirty="0">
                <a:hlinkClick r:id="rId2"/>
              </a:rPr>
              <a:t>https://</a:t>
            </a:r>
            <a:r>
              <a:rPr lang="en-US" altLang="zh-TW" sz="1200" dirty="0" smtClean="0">
                <a:hlinkClick r:id="rId2"/>
              </a:rPr>
              <a:t>www.pmc.org.tw/news_view.aspx?HNS_NO=4486</a:t>
            </a:r>
            <a:endParaRPr lang="zh-TW" altLang="en-US" sz="1200" dirty="0"/>
          </a:p>
        </p:txBody>
      </p:sp>
      <p:pic>
        <p:nvPicPr>
          <p:cNvPr id="1026" name="Picture 2" descr="C:\Users\e1230\Desktop\教育訓練\pic\0325-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4042" y="1968979"/>
            <a:ext cx="6573307" cy="389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2653225" y="3985202"/>
            <a:ext cx="3085243" cy="255674"/>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弧形 8"/>
          <p:cNvSpPr/>
          <p:nvPr/>
        </p:nvSpPr>
        <p:spPr>
          <a:xfrm rot="7265714">
            <a:off x="1692542" y="3284204"/>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990283" y="4113040"/>
            <a:ext cx="902811" cy="307777"/>
          </a:xfrm>
          <a:prstGeom prst="rect">
            <a:avLst/>
          </a:prstGeom>
          <a:noFill/>
        </p:spPr>
        <p:txBody>
          <a:bodyPr wrap="none" rtlCol="0">
            <a:spAutoFit/>
          </a:bodyPr>
          <a:lstStyle/>
          <a:p>
            <a:pPr algn="ctr"/>
            <a:r>
              <a:rPr lang="zh-TW" altLang="en-US" sz="1400" dirty="0" smtClean="0">
                <a:latin typeface="微軟正黑體" panose="020B0604030504040204" pitchFamily="34" charset="-120"/>
                <a:ea typeface="微軟正黑體" panose="020B0604030504040204" pitchFamily="34" charset="-120"/>
              </a:rPr>
              <a:t>點此下載</a:t>
            </a:r>
            <a:endParaRPr lang="zh-TW" altLang="en-US" sz="14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2386518" y="6073435"/>
            <a:ext cx="1082348" cy="307777"/>
          </a:xfrm>
          <a:prstGeom prst="rect">
            <a:avLst/>
          </a:prstGeom>
          <a:noFill/>
        </p:spPr>
        <p:txBody>
          <a:bodyPr wrap="none" rtlCol="0">
            <a:spAutoFit/>
          </a:bodyPr>
          <a:lstStyle/>
          <a:p>
            <a:pPr algn="ctr"/>
            <a:r>
              <a:rPr lang="zh-TW" altLang="en-US" sz="1400" dirty="0" smtClean="0">
                <a:latin typeface="微軟正黑體" panose="020B0604030504040204" pitchFamily="34" charset="-120"/>
                <a:ea typeface="微軟正黑體" panose="020B0604030504040204" pitchFamily="34" charset="-120"/>
              </a:rPr>
              <a:t>網站連結：</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111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1230\Desktop\教育訓練\pic\0325-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73"/>
          <a:stretch/>
        </p:blipFill>
        <p:spPr bwMode="auto">
          <a:xfrm>
            <a:off x="1143404" y="1123918"/>
            <a:ext cx="4510101" cy="55294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1.</a:t>
            </a:r>
            <a:r>
              <a:rPr lang="zh-TW" altLang="zh-TW" spc="600" dirty="0">
                <a:latin typeface="微軟正黑體" panose="020B0604030504040204" pitchFamily="34" charset="-120"/>
                <a:ea typeface="微軟正黑體" panose="020B0604030504040204" pitchFamily="34" charset="-120"/>
              </a:rPr>
              <a:t>個人資料管理稽核表</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提供分包單位參考</a:t>
            </a:r>
            <a:r>
              <a:rPr lang="en-US" altLang="zh-TW" spc="600" dirty="0">
                <a:latin typeface="微軟正黑體" panose="020B0604030504040204" pitchFamily="34" charset="-120"/>
                <a:ea typeface="微軟正黑體" panose="020B0604030504040204" pitchFamily="34" charset="-120"/>
              </a:rPr>
              <a:t>)</a:t>
            </a:r>
            <a:endParaRPr lang="zh-TW" altLang="zh-TW" spc="600" dirty="0">
              <a:latin typeface="微軟正黑體" panose="020B0604030504040204" pitchFamily="34" charset="-120"/>
              <a:ea typeface="微軟正黑體" panose="020B0604030504040204" pitchFamily="34" charset="-120"/>
            </a:endParaRPr>
          </a:p>
        </p:txBody>
      </p:sp>
      <p:sp>
        <p:nvSpPr>
          <p:cNvPr id="10" name="矩形 9"/>
          <p:cNvSpPr/>
          <p:nvPr/>
        </p:nvSpPr>
        <p:spPr>
          <a:xfrm>
            <a:off x="4781509" y="5156366"/>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778854" y="5876446"/>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弧形 12"/>
          <p:cNvSpPr/>
          <p:nvPr/>
        </p:nvSpPr>
        <p:spPr>
          <a:xfrm rot="7835276">
            <a:off x="4946304" y="4490034"/>
            <a:ext cx="2367934" cy="1659360"/>
          </a:xfrm>
          <a:prstGeom prst="arc">
            <a:avLst>
              <a:gd name="adj1" fmla="val 18250148"/>
              <a:gd name="adj2" fmla="val 21008218"/>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文字方塊 3"/>
          <p:cNvSpPr txBox="1"/>
          <p:nvPr/>
        </p:nvSpPr>
        <p:spPr>
          <a:xfrm>
            <a:off x="6083679" y="4869160"/>
            <a:ext cx="1441420" cy="630942"/>
          </a:xfrm>
          <a:prstGeom prst="rect">
            <a:avLst/>
          </a:prstGeom>
          <a:noFill/>
        </p:spPr>
        <p:txBody>
          <a:bodyPr wrap="none" rtlCol="0">
            <a:spAutoFit/>
          </a:bodyPr>
          <a:lstStyle/>
          <a:p>
            <a:pPr algn="ctr"/>
            <a:r>
              <a:rPr lang="zh-TW" altLang="en-US" sz="1400" dirty="0" smtClean="0">
                <a:latin typeface="微軟正黑體" panose="020B0604030504040204" pitchFamily="34" charset="-120"/>
                <a:ea typeface="微軟正黑體" panose="020B0604030504040204" pitchFamily="34" charset="-120"/>
              </a:rPr>
              <a:t>計畫內任一人員</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簽名即可</a:t>
            </a:r>
            <a:endParaRPr lang="zh-TW" altLang="en-US" sz="14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339508" y="5790012"/>
            <a:ext cx="1082348" cy="630942"/>
          </a:xfrm>
          <a:prstGeom prst="rect">
            <a:avLst/>
          </a:prstGeom>
          <a:noFill/>
        </p:spPr>
        <p:txBody>
          <a:bodyPr wrap="none" rtlCol="0">
            <a:spAutoFit/>
          </a:bodyPr>
          <a:lstStyle/>
          <a:p>
            <a:pPr algn="ctr"/>
            <a:r>
              <a:rPr lang="zh-TW" altLang="en-US" sz="1400" dirty="0" smtClean="0">
                <a:latin typeface="微軟正黑體" panose="020B0604030504040204" pitchFamily="34" charset="-120"/>
                <a:ea typeface="微軟正黑體" panose="020B0604030504040204" pitchFamily="34" charset="-120"/>
              </a:rPr>
              <a:t>計畫主持人</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簽名</a:t>
            </a:r>
            <a:endParaRPr lang="zh-TW" altLang="en-US" sz="1400" dirty="0">
              <a:latin typeface="微軟正黑體" panose="020B0604030504040204" pitchFamily="34" charset="-120"/>
              <a:ea typeface="微軟正黑體" panose="020B0604030504040204" pitchFamily="34" charset="-120"/>
            </a:endParaRPr>
          </a:p>
        </p:txBody>
      </p:sp>
      <p:sp>
        <p:nvSpPr>
          <p:cNvPr id="17" name="弧形 16"/>
          <p:cNvSpPr/>
          <p:nvPr/>
        </p:nvSpPr>
        <p:spPr>
          <a:xfrm rot="7265714">
            <a:off x="5186956" y="4479642"/>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7" name="直線接點 6"/>
          <p:cNvCxnSpPr/>
          <p:nvPr/>
        </p:nvCxnSpPr>
        <p:spPr>
          <a:xfrm>
            <a:off x="4428150" y="1340768"/>
            <a:ext cx="2018658"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9" name="文字方塊 18"/>
          <p:cNvSpPr txBox="1"/>
          <p:nvPr/>
        </p:nvSpPr>
        <p:spPr>
          <a:xfrm>
            <a:off x="6509026" y="1196753"/>
            <a:ext cx="1261884" cy="307777"/>
          </a:xfrm>
          <a:prstGeom prst="rect">
            <a:avLst/>
          </a:prstGeom>
          <a:noFill/>
        </p:spPr>
        <p:txBody>
          <a:bodyPr wrap="none" rtlCol="0">
            <a:spAutoFit/>
          </a:bodyPr>
          <a:lstStyle/>
          <a:p>
            <a:pPr algn="ctr"/>
            <a:r>
              <a:rPr lang="zh-TW" altLang="en-US" sz="1400" dirty="0" smtClean="0">
                <a:latin typeface="微軟正黑體" panose="020B0604030504040204" pitchFamily="34" charset="-120"/>
                <a:ea typeface="微軟正黑體" panose="020B0604030504040204" pitchFamily="34" charset="-120"/>
              </a:rPr>
              <a:t>輔導單位寶號</a:t>
            </a:r>
            <a:endParaRPr lang="zh-TW" altLang="en-US" sz="1400" dirty="0">
              <a:latin typeface="微軟正黑體" panose="020B0604030504040204" pitchFamily="34" charset="-120"/>
              <a:ea typeface="微軟正黑體" panose="020B0604030504040204" pitchFamily="34" charset="-120"/>
            </a:endParaRPr>
          </a:p>
        </p:txBody>
      </p:sp>
      <p:sp>
        <p:nvSpPr>
          <p:cNvPr id="8" name="右大括弧 7"/>
          <p:cNvSpPr/>
          <p:nvPr/>
        </p:nvSpPr>
        <p:spPr>
          <a:xfrm>
            <a:off x="5573497" y="1988840"/>
            <a:ext cx="873089" cy="3111596"/>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文字方塊 21"/>
          <p:cNvSpPr txBox="1"/>
          <p:nvPr/>
        </p:nvSpPr>
        <p:spPr>
          <a:xfrm>
            <a:off x="6494357" y="3122384"/>
            <a:ext cx="1261884" cy="738664"/>
          </a:xfrm>
          <a:prstGeom prst="rect">
            <a:avLst/>
          </a:prstGeom>
          <a:noFill/>
        </p:spPr>
        <p:txBody>
          <a:bodyPr wrap="none" rtlCol="0">
            <a:spAutoFit/>
          </a:bodyPr>
          <a:lstStyle/>
          <a:p>
            <a:pPr>
              <a:lnSpc>
                <a:spcPct val="150000"/>
              </a:lnSpc>
            </a:pPr>
            <a:r>
              <a:rPr lang="zh-TW" altLang="en-US" sz="1400" dirty="0" smtClean="0">
                <a:latin typeface="微軟正黑體" panose="020B0604030504040204" pitchFamily="34" charset="-120"/>
                <a:ea typeface="微軟正黑體" panose="020B0604030504040204" pitchFamily="34" charset="-120"/>
              </a:rPr>
              <a:t>稽核項目符合</a:t>
            </a:r>
            <a:endParaRPr lang="en-US" altLang="zh-TW" sz="1400" dirty="0" smtClean="0">
              <a:latin typeface="微軟正黑體" panose="020B0604030504040204" pitchFamily="34" charset="-120"/>
              <a:ea typeface="微軟正黑體" panose="020B0604030504040204" pitchFamily="34" charset="-120"/>
            </a:endParaRPr>
          </a:p>
          <a:p>
            <a:pPr>
              <a:lnSpc>
                <a:spcPct val="150000"/>
              </a:lnSpc>
            </a:pPr>
            <a:r>
              <a:rPr lang="zh-TW" altLang="en-US" sz="1400" dirty="0" smtClean="0">
                <a:latin typeface="微軟正黑體" panose="020B0604030504040204" pitchFamily="34" charset="-120"/>
                <a:ea typeface="微軟正黑體" panose="020B0604030504040204" pitchFamily="34" charset="-120"/>
              </a:rPr>
              <a:t>請打勾</a:t>
            </a:r>
            <a:endParaRPr lang="zh-TW" altLang="en-US" sz="14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7752314" y="5661248"/>
            <a:ext cx="1980029"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若計畫</a:t>
            </a:r>
            <a:r>
              <a:rPr lang="zh-TW" altLang="en-US" sz="1400" b="1" dirty="0" smtClean="0">
                <a:solidFill>
                  <a:srgbClr val="FF0000"/>
                </a:solidFill>
                <a:latin typeface="微軟正黑體" panose="020B0604030504040204" pitchFamily="34" charset="-120"/>
                <a:ea typeface="微軟正黑體" panose="020B0604030504040204" pitchFamily="34" charset="-120"/>
              </a:rPr>
              <a:t>主持人為不同人</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稽核</a:t>
            </a:r>
            <a:r>
              <a:rPr lang="zh-TW" altLang="en-US" sz="1400" b="1" dirty="0" smtClean="0">
                <a:solidFill>
                  <a:srgbClr val="FF0000"/>
                </a:solidFill>
                <a:latin typeface="微軟正黑體" panose="020B0604030504040204" pitchFamily="34" charset="-120"/>
                <a:ea typeface="微軟正黑體" panose="020B0604030504040204" pitchFamily="34" charset="-120"/>
              </a:rPr>
              <a:t>表需重新簽</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cxnSp>
        <p:nvCxnSpPr>
          <p:cNvPr id="20" name="直線接點 19"/>
          <p:cNvCxnSpPr/>
          <p:nvPr/>
        </p:nvCxnSpPr>
        <p:spPr>
          <a:xfrm flipH="1">
            <a:off x="7532467" y="5804438"/>
            <a:ext cx="126602" cy="50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6" name="矩形 5"/>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當年度只需繳一份</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26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1230\Desktop\教育訓練\pic\032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55" y="1123918"/>
            <a:ext cx="4109676" cy="55294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1477328"/>
          </a:xfrm>
          <a:prstGeom prst="rect">
            <a:avLst/>
          </a:prstGeom>
          <a:noFill/>
        </p:spPr>
        <p:txBody>
          <a:bodyPr wrap="square" rtlCol="0">
            <a:spAutoFit/>
          </a:bodyPr>
          <a:lstStyle/>
          <a:p>
            <a:pPr>
              <a:lnSpc>
                <a:spcPct val="250000"/>
              </a:lnSpc>
            </a:pPr>
            <a:r>
              <a:rPr lang="en-US" altLang="zh-TW" spc="600" dirty="0" smtClean="0">
                <a:latin typeface="微軟正黑體" panose="020B0604030504040204" pitchFamily="34" charset="-120"/>
                <a:ea typeface="微軟正黑體" panose="020B0604030504040204" pitchFamily="34" charset="-120"/>
              </a:rPr>
              <a:t>2</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個人資料保密承諾書</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廠商分包計畫人員</a:t>
            </a:r>
            <a:r>
              <a:rPr lang="en-US" altLang="zh-TW" spc="600" dirty="0">
                <a:latin typeface="微軟正黑體" panose="020B0604030504040204" pitchFamily="34" charset="-120"/>
                <a:ea typeface="微軟正黑體" panose="020B0604030504040204" pitchFamily="34" charset="-120"/>
              </a:rPr>
              <a:t>)</a:t>
            </a:r>
            <a:endParaRPr lang="zh-TW" altLang="zh-TW" spc="600" dirty="0">
              <a:latin typeface="微軟正黑體" panose="020B0604030504040204" pitchFamily="34" charset="-120"/>
              <a:ea typeface="微軟正黑體" panose="020B0604030504040204" pitchFamily="34" charset="-120"/>
            </a:endParaRPr>
          </a:p>
          <a:p>
            <a:pPr>
              <a:lnSpc>
                <a:spcPct val="250000"/>
              </a:lnSpc>
            </a:pPr>
            <a:endParaRPr lang="zh-TW" altLang="zh-TW" spc="6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813938" y="2060848"/>
            <a:ext cx="1928733" cy="738664"/>
          </a:xfrm>
          <a:prstGeom prst="rect">
            <a:avLst/>
          </a:prstGeom>
          <a:noFill/>
        </p:spPr>
        <p:txBody>
          <a:bodyPr wrap="none" rtlCol="0">
            <a:spAutoFit/>
          </a:bodyPr>
          <a:lstStyle/>
          <a:p>
            <a:pPr>
              <a:lnSpc>
                <a:spcPct val="150000"/>
              </a:lnSpc>
            </a:pPr>
            <a:r>
              <a:rPr lang="zh-TW" altLang="en-US" sz="1400" spc="300" dirty="0" smtClean="0">
                <a:latin typeface="微軟正黑體" panose="020B0604030504040204" pitchFamily="34" charset="-120"/>
                <a:ea typeface="微軟正黑體" panose="020B0604030504040204" pitchFamily="34" charset="-120"/>
              </a:rPr>
              <a:t>本計畫編列人員</a:t>
            </a:r>
            <a:endParaRPr lang="en-US" altLang="zh-TW" sz="1400" spc="300" dirty="0" smtClean="0">
              <a:latin typeface="微軟正黑體" panose="020B0604030504040204" pitchFamily="34" charset="-120"/>
              <a:ea typeface="微軟正黑體" panose="020B0604030504040204" pitchFamily="34" charset="-120"/>
            </a:endParaRPr>
          </a:p>
          <a:p>
            <a:pPr>
              <a:lnSpc>
                <a:spcPct val="150000"/>
              </a:lnSpc>
            </a:pPr>
            <a:r>
              <a:rPr lang="zh-TW" altLang="en-US" sz="1400" spc="300" dirty="0" smtClean="0">
                <a:latin typeface="微軟正黑體" panose="020B0604030504040204" pitchFamily="34" charset="-120"/>
                <a:ea typeface="微軟正黑體" panose="020B0604030504040204" pitchFamily="34" charset="-120"/>
              </a:rPr>
              <a:t>均需簽保密承諾書</a:t>
            </a:r>
            <a:endParaRPr lang="zh-TW" altLang="en-US" sz="1400" spc="3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8" name="矩形 7"/>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5165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1477328"/>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3.</a:t>
            </a:r>
            <a:r>
              <a:rPr lang="zh-TW" altLang="zh-TW" spc="600" dirty="0">
                <a:latin typeface="微軟正黑體" panose="020B0604030504040204" pitchFamily="34" charset="-120"/>
                <a:ea typeface="微軟正黑體" panose="020B0604030504040204" pitchFamily="34" charset="-120"/>
              </a:rPr>
              <a:t>分包單位個資法概述 測驗題庫</a:t>
            </a:r>
          </a:p>
          <a:p>
            <a:pPr>
              <a:lnSpc>
                <a:spcPct val="250000"/>
              </a:lnSpc>
            </a:pPr>
            <a:endParaRPr lang="zh-TW" altLang="zh-TW" spc="6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017809" y="1988841"/>
            <a:ext cx="4435134" cy="2031325"/>
          </a:xfrm>
          <a:prstGeom prst="rect">
            <a:avLst/>
          </a:prstGeom>
          <a:noFill/>
        </p:spPr>
        <p:txBody>
          <a:bodyPr wrap="square" rtlCol="0">
            <a:spAutoFit/>
          </a:bodyPr>
          <a:lstStyle/>
          <a:p>
            <a:pPr>
              <a:lnSpc>
                <a:spcPct val="150000"/>
              </a:lnSpc>
            </a:pPr>
            <a:r>
              <a:rPr lang="zh-TW" altLang="en-US" sz="1400" spc="300" dirty="0" smtClean="0">
                <a:latin typeface="微軟正黑體" panose="020B0604030504040204" pitchFamily="34" charset="-120"/>
                <a:ea typeface="微軟正黑體" panose="020B0604030504040204" pitchFamily="34" charset="-120"/>
              </a:rPr>
              <a:t>本計畫編列人員</a:t>
            </a:r>
            <a:endParaRPr lang="en-US" altLang="zh-TW" sz="1400" spc="300" dirty="0" smtClean="0">
              <a:latin typeface="微軟正黑體" panose="020B0604030504040204" pitchFamily="34" charset="-120"/>
              <a:ea typeface="微軟正黑體" panose="020B0604030504040204" pitchFamily="34" charset="-120"/>
            </a:endParaRPr>
          </a:p>
          <a:p>
            <a:pPr>
              <a:lnSpc>
                <a:spcPct val="150000"/>
              </a:lnSpc>
            </a:pPr>
            <a:r>
              <a:rPr lang="zh-TW" altLang="en-US" sz="1400" spc="300" dirty="0" smtClean="0">
                <a:latin typeface="微軟正黑體" panose="020B0604030504040204" pitchFamily="34" charset="-120"/>
                <a:ea typeface="微軟正黑體" panose="020B0604030504040204" pitchFamily="34" charset="-120"/>
              </a:rPr>
              <a:t>均需填寫</a:t>
            </a:r>
            <a:r>
              <a:rPr lang="zh-TW" altLang="zh-TW" sz="1400" spc="300" dirty="0">
                <a:latin typeface="微軟正黑體" panose="020B0604030504040204" pitchFamily="34" charset="-120"/>
                <a:ea typeface="微軟正黑體" panose="020B0604030504040204" pitchFamily="34" charset="-120"/>
              </a:rPr>
              <a:t>測驗</a:t>
            </a:r>
            <a:r>
              <a:rPr lang="zh-TW" altLang="zh-TW" sz="1400" spc="300" dirty="0" smtClean="0">
                <a:latin typeface="微軟正黑體" panose="020B0604030504040204" pitchFamily="34" charset="-120"/>
                <a:ea typeface="微軟正黑體" panose="020B0604030504040204" pitchFamily="34" charset="-120"/>
              </a:rPr>
              <a:t>題庫</a:t>
            </a:r>
            <a:endParaRPr lang="en-US" altLang="zh-TW" sz="1400" spc="300" dirty="0" smtClean="0">
              <a:latin typeface="微軟正黑體" panose="020B0604030504040204" pitchFamily="34" charset="-120"/>
              <a:ea typeface="微軟正黑體" panose="020B0604030504040204" pitchFamily="34" charset="-120"/>
            </a:endParaRPr>
          </a:p>
          <a:p>
            <a:pPr>
              <a:lnSpc>
                <a:spcPct val="150000"/>
              </a:lnSpc>
            </a:pPr>
            <a:endParaRPr lang="en-US" altLang="zh-TW" sz="1400" b="1" spc="3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 </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若</a:t>
            </a:r>
            <a:r>
              <a:rPr lang="zh-TW" altLang="en-US" sz="1400" b="1" spc="300" dirty="0">
                <a:solidFill>
                  <a:srgbClr val="FF0000"/>
                </a:solidFill>
                <a:latin typeface="微軟正黑體" panose="020B0604030504040204" pitchFamily="34" charset="-120"/>
                <a:ea typeface="微軟正黑體" panose="020B0604030504040204" pitchFamily="34" charset="-120"/>
              </a:rPr>
              <a:t>輔導</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單位公司內部已有舉行資安教育訓練，繳交教育訓練之簡報、簽報表</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正本</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即可</a:t>
            </a:r>
            <a:r>
              <a:rPr lang="zh-TW" altLang="en-US"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不用繳交測</a:t>
            </a:r>
            <a:r>
              <a:rPr lang="zh-TW" altLang="zh-TW" sz="1400" b="1" spc="300" dirty="0" smtClean="0">
                <a:solidFill>
                  <a:srgbClr val="FF0000"/>
                </a:solidFill>
                <a:latin typeface="微軟正黑體" panose="020B0604030504040204" pitchFamily="34" charset="-120"/>
                <a:ea typeface="微軟正黑體" panose="020B0604030504040204" pitchFamily="34" charset="-120"/>
              </a:rPr>
              <a:t>驗題</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pic>
        <p:nvPicPr>
          <p:cNvPr id="3074" name="Picture 2" descr="C:\Users\e1230\Desktop\教育訓練\pic\032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55" y="1123918"/>
            <a:ext cx="3557338" cy="5257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8545636" y="693031"/>
            <a:ext cx="825867" cy="430887"/>
          </a:xfrm>
          <a:prstGeom prst="rect">
            <a:avLst/>
          </a:prstGeom>
          <a:solidFill>
            <a:srgbClr val="FF0000"/>
          </a:solidFill>
        </p:spPr>
        <p:txBody>
          <a:bodyPr wrap="none" rtlCol="0">
            <a:spAutoFit/>
          </a:bodyPr>
          <a:lstStyle/>
          <a:p>
            <a:r>
              <a:rPr lang="zh-TW" altLang="en-US" sz="2200" b="1" spc="300" dirty="0">
                <a:solidFill>
                  <a:schemeClr val="bg1"/>
                </a:solidFill>
                <a:latin typeface="微軟正黑體" panose="020B0604030504040204" pitchFamily="34" charset="-120"/>
                <a:ea typeface="微軟正黑體" panose="020B0604030504040204" pitchFamily="34" charset="-120"/>
              </a:rPr>
              <a:t>影</a:t>
            </a:r>
            <a:r>
              <a:rPr lang="zh-TW" altLang="en-US" sz="2200" b="1" spc="300" dirty="0" smtClean="0">
                <a:solidFill>
                  <a:schemeClr val="bg1"/>
                </a:solidFill>
                <a:latin typeface="微軟正黑體" panose="020B0604030504040204" pitchFamily="34" charset="-120"/>
                <a:ea typeface="微軟正黑體" panose="020B0604030504040204" pitchFamily="34" charset="-120"/>
              </a:rPr>
              <a:t>本</a:t>
            </a:r>
            <a:endParaRPr lang="zh-TW" altLang="en-US" sz="2200" b="1" spc="300" dirty="0">
              <a:solidFill>
                <a:schemeClr val="bg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8545637" y="693031"/>
            <a:ext cx="797694"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當年度只需繳一份</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610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34593590"/>
              </p:ext>
            </p:extLst>
          </p:nvPr>
        </p:nvGraphicFramePr>
        <p:xfrm>
          <a:off x="342330" y="1395282"/>
          <a:ext cx="5472607" cy="4813663"/>
        </p:xfrm>
        <a:graphic>
          <a:graphicData uri="http://schemas.openxmlformats.org/drawingml/2006/table">
            <a:tbl>
              <a:tblPr firstRow="1" bandRow="1">
                <a:tableStyleId>{5C22544A-7EE6-4342-B048-85BDC9FD1C3A}</a:tableStyleId>
              </a:tblPr>
              <a:tblGrid>
                <a:gridCol w="639655"/>
                <a:gridCol w="1492529"/>
                <a:gridCol w="3340423"/>
              </a:tblGrid>
              <a:tr h="497266">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項次</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tc>
                <a:tc>
                  <a:txBody>
                    <a:bodyPr/>
                    <a:lstStyle/>
                    <a:p>
                      <a:pPr algn="ctr">
                        <a:lnSpc>
                          <a:spcPct val="150000"/>
                        </a:lnSpc>
                      </a:pPr>
                      <a:r>
                        <a:rPr lang="zh-TW" altLang="en-US" sz="1300" spc="300" dirty="0" smtClean="0">
                          <a:latin typeface="微軟正黑體" panose="020B0604030504040204" pitchFamily="34" charset="-120"/>
                          <a:ea typeface="微軟正黑體" panose="020B0604030504040204" pitchFamily="34" charset="-120"/>
                        </a:rPr>
                        <a:t>要點</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tc>
                <a:tc>
                  <a:txBody>
                    <a:bodyPr/>
                    <a:lstStyle/>
                    <a:p>
                      <a:pPr algn="ctr">
                        <a:lnSpc>
                          <a:spcPct val="150000"/>
                        </a:lnSpc>
                      </a:pPr>
                      <a:r>
                        <a:rPr lang="zh-TW" altLang="en-US" sz="1300" spc="300" dirty="0" smtClean="0">
                          <a:latin typeface="微軟正黑體" panose="020B0604030504040204" pitchFamily="34" charset="-120"/>
                          <a:ea typeface="微軟正黑體" panose="020B0604030504040204" pitchFamily="34" charset="-120"/>
                        </a:rPr>
                        <a:t>說明</a:t>
                      </a:r>
                      <a:r>
                        <a:rPr lang="en-US" altLang="zh-TW" sz="1300" spc="300" dirty="0" smtClean="0">
                          <a:latin typeface="微軟正黑體" panose="020B0604030504040204" pitchFamily="34" charset="-120"/>
                          <a:ea typeface="微軟正黑體" panose="020B0604030504040204" pitchFamily="34" charset="-120"/>
                        </a:rPr>
                        <a:t>/</a:t>
                      </a:r>
                      <a:r>
                        <a:rPr lang="zh-TW" altLang="en-US" sz="1300" spc="300" dirty="0" smtClean="0">
                          <a:latin typeface="微軟正黑體" panose="020B0604030504040204" pitchFamily="34" charset="-120"/>
                          <a:ea typeface="微軟正黑體" panose="020B0604030504040204" pitchFamily="34" charset="-120"/>
                        </a:rPr>
                        <a:t>注意事項</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tc>
              </a:tr>
              <a:tr h="786988">
                <a:tc>
                  <a:txBody>
                    <a:bodyPr/>
                    <a:lstStyle/>
                    <a:p>
                      <a:pPr algn="ctr">
                        <a:lnSpc>
                          <a:spcPct val="150000"/>
                        </a:lnSpc>
                      </a:pPr>
                      <a:r>
                        <a:rPr lang="en-US" altLang="zh-TW" sz="1300" spc="300" dirty="0" smtClean="0">
                          <a:latin typeface="Arial" panose="020B0604020202020204" pitchFamily="34" charset="0"/>
                          <a:ea typeface="微軟正黑體" panose="020B0604030504040204" pitchFamily="34" charset="-120"/>
                          <a:cs typeface="Arial" panose="020B0604020202020204" pitchFamily="34" charset="0"/>
                        </a:rPr>
                        <a:t>1</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格式既定內容請勿修改</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請依提供附件格式撰寫</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nchor="ctr"/>
                </a:tc>
              </a:tr>
              <a:tr h="1064488">
                <a:tc>
                  <a:txBody>
                    <a:bodyPr/>
                    <a:lstStyle/>
                    <a:p>
                      <a:pPr algn="ctr">
                        <a:lnSpc>
                          <a:spcPct val="150000"/>
                        </a:lnSpc>
                      </a:pPr>
                      <a:r>
                        <a:rPr lang="en-US" altLang="zh-TW" sz="1300" spc="300" dirty="0" smtClean="0">
                          <a:latin typeface="Arial" panose="020B0604020202020204" pitchFamily="34" charset="0"/>
                          <a:ea typeface="微軟正黑體" panose="020B0604030504040204" pitchFamily="34" charset="-120"/>
                          <a:cs typeface="Arial" panose="020B0604020202020204" pitchFamily="34" charset="0"/>
                        </a:rPr>
                        <a:t>2</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第</a:t>
                      </a:r>
                      <a:r>
                        <a:rPr lang="en-US" altLang="zh-TW" sz="1300" spc="300" dirty="0" smtClean="0">
                          <a:latin typeface="微軟正黑體" panose="020B0604030504040204" pitchFamily="34" charset="-120"/>
                          <a:ea typeface="微軟正黑體" panose="020B0604030504040204" pitchFamily="34" charset="-120"/>
                        </a:rPr>
                        <a:t>1</a:t>
                      </a:r>
                      <a:r>
                        <a:rPr lang="zh-TW" altLang="en-US" sz="1300" spc="300" dirty="0" smtClean="0">
                          <a:latin typeface="微軟正黑體" panose="020B0604030504040204" pitchFamily="34" charset="-120"/>
                          <a:ea typeface="微軟正黑體" panose="020B0604030504040204" pitchFamily="34" charset="-120"/>
                        </a:rPr>
                        <a:t>頁</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請填寫契約編號、立契約書人</a:t>
                      </a:r>
                      <a:r>
                        <a:rPr lang="en-US" altLang="zh-TW" sz="1300" spc="300" dirty="0" smtClean="0">
                          <a:latin typeface="微軟正黑體" panose="020B0604030504040204" pitchFamily="34" charset="-120"/>
                          <a:ea typeface="微軟正黑體" panose="020B0604030504040204" pitchFamily="34" charset="-120"/>
                        </a:rPr>
                        <a:t>(</a:t>
                      </a:r>
                      <a:r>
                        <a:rPr lang="zh-TW" altLang="en-US" sz="1300" spc="300" dirty="0" smtClean="0">
                          <a:latin typeface="微軟正黑體" panose="020B0604030504040204" pitchFamily="34" charset="-120"/>
                          <a:ea typeface="微軟正黑體" panose="020B0604030504040204" pitchFamily="34" charset="-120"/>
                        </a:rPr>
                        <a:t>乙方</a:t>
                      </a:r>
                      <a:r>
                        <a:rPr lang="en-US" altLang="zh-TW" sz="1300" spc="300" dirty="0" smtClean="0">
                          <a:latin typeface="微軟正黑體" panose="020B0604030504040204" pitchFamily="34" charset="-120"/>
                          <a:ea typeface="微軟正黑體" panose="020B0604030504040204" pitchFamily="34" charset="-120"/>
                        </a:rPr>
                        <a:t>)</a:t>
                      </a:r>
                      <a:r>
                        <a:rPr lang="zh-TW" altLang="en-US" sz="1300" spc="300" dirty="0" smtClean="0">
                          <a:latin typeface="微軟正黑體" panose="020B0604030504040204" pitchFamily="34" charset="-120"/>
                          <a:ea typeface="微軟正黑體" panose="020B0604030504040204" pitchFamily="34" charset="-120"/>
                        </a:rPr>
                        <a:t>：輔導單位名稱、第</a:t>
                      </a:r>
                      <a:r>
                        <a:rPr lang="en-US" altLang="zh-TW" sz="1300" spc="300" dirty="0" smtClean="0">
                          <a:latin typeface="Arial" panose="020B0604020202020204" pitchFamily="34" charset="0"/>
                          <a:ea typeface="微軟正黑體" panose="020B0604030504040204" pitchFamily="34" charset="-120"/>
                          <a:cs typeface="Arial" panose="020B0604020202020204" pitchFamily="34" charset="0"/>
                        </a:rPr>
                        <a:t>2</a:t>
                      </a:r>
                      <a:r>
                        <a:rPr lang="zh-TW" altLang="en-US" sz="1300" spc="300" dirty="0" smtClean="0">
                          <a:latin typeface="微軟正黑體" panose="020B0604030504040204" pitchFamily="34" charset="-120"/>
                          <a:ea typeface="微軟正黑體" panose="020B0604030504040204" pitchFamily="34" charset="-120"/>
                        </a:rPr>
                        <a:t>條：計畫經費及結算方式，金額請大寫</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nchor="ctr"/>
                </a:tc>
              </a:tr>
              <a:tr h="722254">
                <a:tc>
                  <a:txBody>
                    <a:bodyPr/>
                    <a:lstStyle/>
                    <a:p>
                      <a:pPr algn="ctr">
                        <a:lnSpc>
                          <a:spcPct val="150000"/>
                        </a:lnSpc>
                      </a:pPr>
                      <a:r>
                        <a:rPr lang="en-US" altLang="zh-TW" sz="1300" spc="300" dirty="0" smtClean="0">
                          <a:latin typeface="Arial" panose="020B0604020202020204" pitchFamily="34" charset="0"/>
                          <a:ea typeface="微軟正黑體" panose="020B0604030504040204" pitchFamily="34" charset="-120"/>
                          <a:cs typeface="Arial" panose="020B0604020202020204" pitchFamily="34" charset="0"/>
                        </a:rPr>
                        <a:t>3</a:t>
                      </a: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第</a:t>
                      </a:r>
                      <a:r>
                        <a:rPr lang="en-US" altLang="zh-TW" sz="1300" spc="300" dirty="0" smtClean="0">
                          <a:latin typeface="微軟正黑體" panose="020B0604030504040204" pitchFamily="34" charset="-120"/>
                          <a:ea typeface="微軟正黑體" panose="020B0604030504040204" pitchFamily="34" charset="-120"/>
                        </a:rPr>
                        <a:t>12</a:t>
                      </a:r>
                      <a:r>
                        <a:rPr lang="zh-TW" altLang="en-US" sz="1300" spc="300" dirty="0" smtClean="0">
                          <a:latin typeface="微軟正黑體" panose="020B0604030504040204" pitchFamily="34" charset="-120"/>
                          <a:ea typeface="微軟正黑體" panose="020B0604030504040204" pitchFamily="34" charset="-120"/>
                        </a:rPr>
                        <a:t>頁</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「份數」與</a:t>
                      </a:r>
                      <a:r>
                        <a:rPr lang="zh-TW" altLang="en-US" sz="1300" b="1" spc="300" dirty="0" smtClean="0">
                          <a:solidFill>
                            <a:srgbClr val="FF0000"/>
                          </a:solidFill>
                          <a:latin typeface="微軟正黑體" panose="020B0604030504040204" pitchFamily="34" charset="-120"/>
                          <a:ea typeface="微軟正黑體" panose="020B0604030504040204" pitchFamily="34" charset="-120"/>
                        </a:rPr>
                        <a:t>簽約函</a:t>
                      </a:r>
                      <a:r>
                        <a:rPr lang="zh-TW" altLang="en-US" sz="1300" b="0" spc="300" dirty="0" smtClean="0">
                          <a:solidFill>
                            <a:schemeClr val="tx1"/>
                          </a:solidFill>
                          <a:latin typeface="微軟正黑體" panose="020B0604030504040204" pitchFamily="34" charset="-120"/>
                          <a:ea typeface="微軟正黑體" panose="020B0604030504040204" pitchFamily="34" charset="-120"/>
                        </a:rPr>
                        <a:t>檢附</a:t>
                      </a:r>
                      <a:r>
                        <a:rPr lang="zh-TW" altLang="en-US" sz="1300" b="1" spc="300" dirty="0" smtClean="0">
                          <a:solidFill>
                            <a:srgbClr val="FF0000"/>
                          </a:solidFill>
                          <a:latin typeface="微軟正黑體" panose="020B0604030504040204" pitchFamily="34" charset="-120"/>
                          <a:ea typeface="微軟正黑體" panose="020B0604030504040204" pitchFamily="34" charset="-120"/>
                        </a:rPr>
                        <a:t>副本數一致</a:t>
                      </a:r>
                      <a:endParaRPr lang="zh-TW" altLang="en-US" sz="1300" spc="300" dirty="0">
                        <a:solidFill>
                          <a:schemeClr val="tx1"/>
                        </a:solidFill>
                        <a:latin typeface="微軟正黑體" panose="020B0604030504040204" pitchFamily="34" charset="-120"/>
                        <a:ea typeface="微軟正黑體" panose="020B0604030504040204" pitchFamily="34" charset="-120"/>
                      </a:endParaRPr>
                    </a:p>
                  </a:txBody>
                  <a:tcPr marL="87046" marR="87046" marT="43523" marB="43523" anchor="ctr"/>
                </a:tc>
              </a:tr>
              <a:tr h="741221">
                <a:tc>
                  <a:txBody>
                    <a:bodyPr/>
                    <a:lstStyle/>
                    <a:p>
                      <a:pPr algn="ctr">
                        <a:lnSpc>
                          <a:spcPct val="150000"/>
                        </a:lnSpc>
                      </a:pPr>
                      <a:r>
                        <a:rPr lang="en-US" altLang="zh-TW" sz="1300" spc="300" dirty="0" smtClean="0">
                          <a:latin typeface="Arial" panose="020B0604020202020204" pitchFamily="34" charset="0"/>
                          <a:ea typeface="微軟正黑體" panose="020B0604030504040204" pitchFamily="34" charset="-120"/>
                          <a:cs typeface="Arial" panose="020B0604020202020204" pitchFamily="34" charset="0"/>
                        </a:rPr>
                        <a:t>4</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第</a:t>
                      </a:r>
                      <a:r>
                        <a:rPr lang="en-US" altLang="zh-TW" sz="1300" spc="300" dirty="0" smtClean="0">
                          <a:latin typeface="微軟正黑體" panose="020B0604030504040204" pitchFamily="34" charset="-120"/>
                          <a:ea typeface="微軟正黑體" panose="020B0604030504040204" pitchFamily="34" charset="-120"/>
                        </a:rPr>
                        <a:t>13</a:t>
                      </a:r>
                      <a:r>
                        <a:rPr lang="zh-TW" altLang="en-US" sz="1300" spc="300" dirty="0" smtClean="0">
                          <a:latin typeface="微軟正黑體" panose="020B0604030504040204" pitchFamily="34" charset="-120"/>
                          <a:ea typeface="微軟正黑體" panose="020B0604030504040204" pitchFamily="34" charset="-120"/>
                        </a:rPr>
                        <a:t>頁</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乙方用印代表人應為雙方簽約代表人</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nchor="ctr"/>
                </a:tc>
              </a:tr>
              <a:tr h="957804">
                <a:tc>
                  <a:txBody>
                    <a:bodyPr/>
                    <a:lstStyle/>
                    <a:p>
                      <a:pPr algn="ctr">
                        <a:lnSpc>
                          <a:spcPct val="150000"/>
                        </a:lnSpc>
                      </a:pPr>
                      <a:r>
                        <a:rPr lang="en-US" altLang="zh-TW" sz="1300" spc="300" dirty="0" smtClean="0">
                          <a:latin typeface="Arial" panose="020B0604020202020204" pitchFamily="34" charset="0"/>
                          <a:ea typeface="微軟正黑體" panose="020B0604030504040204" pitchFamily="34" charset="-120"/>
                          <a:cs typeface="Arial" panose="020B0604020202020204" pitchFamily="34" charset="0"/>
                        </a:rPr>
                        <a:t>5</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smtClean="0">
                          <a:latin typeface="微軟正黑體" panose="020B0604030504040204" pitchFamily="34" charset="-120"/>
                          <a:ea typeface="微軟正黑體" panose="020B0604030504040204" pitchFamily="34" charset="-120"/>
                        </a:rPr>
                        <a:t>契約有誤</a:t>
                      </a:r>
                      <a:endParaRPr lang="zh-TW" altLang="en-US" sz="1300" spc="300" dirty="0">
                        <a:latin typeface="微軟正黑體" panose="020B0604030504040204" pitchFamily="34" charset="-120"/>
                        <a:ea typeface="微軟正黑體" panose="020B0604030504040204" pitchFamily="34" charset="-120"/>
                      </a:endParaRPr>
                    </a:p>
                  </a:txBody>
                  <a:tcPr marL="87046" marR="87046" marT="43523" marB="43523" anchor="ct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zh-TW" altLang="en-US" sz="1300" spc="300" dirty="0" smtClean="0">
                          <a:latin typeface="微軟正黑體" panose="020B0604030504040204" pitchFamily="34" charset="-120"/>
                          <a:ea typeface="微軟正黑體" panose="020B0604030504040204" pitchFamily="34" charset="-120"/>
                        </a:rPr>
                        <a:t>雙方用印人皆需於塗改處用印</a:t>
                      </a:r>
                      <a:r>
                        <a:rPr lang="en-US" altLang="zh-TW" sz="1300" b="1" spc="300" dirty="0" smtClean="0">
                          <a:solidFill>
                            <a:srgbClr val="FF0000"/>
                          </a:solidFill>
                          <a:latin typeface="微軟正黑體" panose="020B0604030504040204" pitchFamily="34" charset="-120"/>
                          <a:ea typeface="微軟正黑體" panose="020B0604030504040204" pitchFamily="34" charset="-120"/>
                        </a:rPr>
                        <a:t>(</a:t>
                      </a:r>
                      <a:r>
                        <a:rPr lang="zh-TW" altLang="en-US" sz="1300" b="1" spc="300" dirty="0" smtClean="0">
                          <a:solidFill>
                            <a:srgbClr val="FF0000"/>
                          </a:solidFill>
                          <a:latin typeface="微軟正黑體" panose="020B0604030504040204" pitchFamily="34" charset="-120"/>
                          <a:ea typeface="微軟正黑體" panose="020B0604030504040204" pitchFamily="34" charset="-120"/>
                        </a:rPr>
                        <a:t>負責人小章</a:t>
                      </a:r>
                      <a:r>
                        <a:rPr lang="en-US" altLang="zh-TW" sz="1300" b="1" spc="300" dirty="0" smtClean="0">
                          <a:solidFill>
                            <a:srgbClr val="FF0000"/>
                          </a:solidFill>
                          <a:latin typeface="微軟正黑體" panose="020B0604030504040204" pitchFamily="34" charset="-120"/>
                          <a:ea typeface="微軟正黑體" panose="020B0604030504040204" pitchFamily="34" charset="-120"/>
                        </a:rPr>
                        <a:t>)</a:t>
                      </a:r>
                      <a:r>
                        <a:rPr lang="zh-TW" altLang="en-US" sz="1300" spc="300" dirty="0" smtClean="0">
                          <a:latin typeface="微軟正黑體" panose="020B0604030504040204" pitchFamily="34" charset="-120"/>
                          <a:ea typeface="微軟正黑體" panose="020B0604030504040204" pitchFamily="34" charset="-120"/>
                        </a:rPr>
                        <a:t>，以表示雙方皆同意合約內容修正。</a:t>
                      </a:r>
                      <a:r>
                        <a:rPr lang="en-US" altLang="zh-TW" sz="14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400" b="1" kern="100" dirty="0" smtClean="0">
                          <a:solidFill>
                            <a:srgbClr val="FF0000"/>
                          </a:solidFill>
                          <a:effectLst/>
                          <a:latin typeface="微軟正黑體" panose="020B0604030504040204" pitchFamily="34" charset="-120"/>
                          <a:ea typeface="微軟正黑體" panose="020B0604030504040204" pitchFamily="34" charset="-120"/>
                        </a:rPr>
                        <a:t>P.10)</a:t>
                      </a:r>
                      <a:endParaRPr lang="zh-TW"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046" marR="87046" marT="43523" marB="43523" anchor="ctr"/>
                </a:tc>
              </a:tr>
            </a:tbl>
          </a:graphicData>
        </a:graphic>
      </p:graphicFrame>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smtClean="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(4/14)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558354" y="892387"/>
            <a:ext cx="1229824"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(1/3)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93813" y="5352427"/>
            <a:ext cx="525564" cy="246221"/>
          </a:xfrm>
          <a:prstGeom prst="rect">
            <a:avLst/>
          </a:prstGeom>
          <a:noFill/>
        </p:spPr>
        <p:txBody>
          <a:bodyPr wrap="square" rtlCol="0">
            <a:spAutoFit/>
          </a:bodyPr>
          <a:lstStyle/>
          <a:p>
            <a:r>
              <a:rPr lang="zh-TW" altLang="en-US" sz="1000" b="1" spc="300" dirty="0" smtClean="0">
                <a:solidFill>
                  <a:srgbClr val="FF0000"/>
                </a:solidFill>
                <a:latin typeface="微軟正黑體" panose="020B0604030504040204" pitchFamily="34" charset="-120"/>
                <a:ea typeface="微軟正黑體" panose="020B0604030504040204" pitchFamily="34" charset="-120"/>
              </a:rPr>
              <a:t>重要</a:t>
            </a:r>
            <a:r>
              <a:rPr lang="en-US" altLang="zh-TW" sz="1000" b="1" spc="300" dirty="0" smtClean="0">
                <a:solidFill>
                  <a:srgbClr val="FF0000"/>
                </a:solidFill>
                <a:latin typeface="微軟正黑體" panose="020B0604030504040204" pitchFamily="34" charset="-120"/>
                <a:ea typeface="微軟正黑體" panose="020B0604030504040204" pitchFamily="34" charset="-120"/>
              </a:rPr>
              <a:t>!</a:t>
            </a:r>
            <a:endParaRPr lang="zh-TW" altLang="en-US" sz="1000" b="1" spc="300" dirty="0">
              <a:solidFill>
                <a:srgbClr val="FF0000"/>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5958954" y="1395282"/>
            <a:ext cx="3888432" cy="5058054"/>
            <a:chOff x="6030962" y="1323274"/>
            <a:chExt cx="3888432" cy="5058054"/>
          </a:xfrm>
        </p:grpSpPr>
        <p:sp>
          <p:nvSpPr>
            <p:cNvPr id="2" name="矩形 1"/>
            <p:cNvSpPr/>
            <p:nvPr/>
          </p:nvSpPr>
          <p:spPr>
            <a:xfrm>
              <a:off x="6030962" y="1323274"/>
              <a:ext cx="3888432" cy="505805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6203693" y="1419399"/>
              <a:ext cx="3493264" cy="4457873"/>
              <a:chOff x="6376194" y="1337375"/>
              <a:chExt cx="3493264" cy="4457873"/>
            </a:xfrm>
          </p:grpSpPr>
          <p:sp>
            <p:nvSpPr>
              <p:cNvPr id="19" name="矩形 18"/>
              <p:cNvSpPr/>
              <p:nvPr/>
            </p:nvSpPr>
            <p:spPr>
              <a:xfrm>
                <a:off x="7831164" y="5517232"/>
                <a:ext cx="1152126"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 name="矩形 4"/>
              <p:cNvSpPr/>
              <p:nvPr/>
            </p:nvSpPr>
            <p:spPr>
              <a:xfrm>
                <a:off x="6781383" y="1598604"/>
                <a:ext cx="761747"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391002" y="1337375"/>
                <a:ext cx="514885" cy="246221"/>
              </a:xfrm>
              <a:prstGeom prst="rect">
                <a:avLst/>
              </a:prstGeom>
              <a:noFill/>
              <a:ln>
                <a:solidFill>
                  <a:schemeClr val="tx1"/>
                </a:solidFill>
              </a:ln>
            </p:spPr>
            <p:txBody>
              <a:bodyPr wrap="none" rtlCol="0">
                <a:spAutoFit/>
              </a:bodyPr>
              <a:lstStyle/>
              <a:p>
                <a:r>
                  <a:rPr lang="zh-TW" altLang="en-US" sz="1000" dirty="0" smtClean="0">
                    <a:latin typeface="微軟正黑體" panose="020B0604030504040204" pitchFamily="34" charset="-120"/>
                    <a:ea typeface="微軟正黑體" panose="020B0604030504040204" pitchFamily="34" charset="-120"/>
                  </a:rPr>
                  <a:t>附件</a:t>
                </a:r>
                <a:r>
                  <a:rPr lang="en-US" altLang="zh-TW" sz="1000" dirty="0" smtClean="0">
                    <a:latin typeface="微軟正黑體" panose="020B0604030504040204" pitchFamily="34" charset="-120"/>
                    <a:ea typeface="微軟正黑體" panose="020B0604030504040204" pitchFamily="34" charset="-120"/>
                  </a:rPr>
                  <a:t>5</a:t>
                </a:r>
                <a:endParaRPr lang="zh-TW" altLang="en-US" sz="10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781383" y="1598603"/>
                <a:ext cx="726481" cy="246221"/>
              </a:xfrm>
              <a:prstGeom prst="rect">
                <a:avLst/>
              </a:prstGeom>
              <a:noFill/>
              <a:ln>
                <a:noFill/>
              </a:ln>
            </p:spPr>
            <p:txBody>
              <a:bodyPr wrap="none" rtlCol="0">
                <a:spAutoFit/>
              </a:bodyPr>
              <a:lstStyle/>
              <a:p>
                <a:r>
                  <a:rPr lang="zh-TW" altLang="en-US" sz="1000" dirty="0" smtClean="0">
                    <a:latin typeface="微軟正黑體" panose="020B0604030504040204" pitchFamily="34" charset="-120"/>
                    <a:ea typeface="微軟正黑體" panose="020B0604030504040204" pitchFamily="34" charset="-120"/>
                  </a:rPr>
                  <a:t>契約編號</a:t>
                </a:r>
                <a:r>
                  <a:rPr lang="en-US" altLang="zh-TW" sz="1000" dirty="0" smtClean="0">
                    <a:latin typeface="微軟正黑體" panose="020B0604030504040204" pitchFamily="34" charset="-120"/>
                    <a:ea typeface="微軟正黑體" panose="020B0604030504040204" pitchFamily="34" charset="-120"/>
                  </a:rPr>
                  <a:t>:</a:t>
                </a:r>
                <a:endParaRPr lang="zh-TW" altLang="en-US" sz="1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6376194" y="2636912"/>
                <a:ext cx="3493264" cy="1384995"/>
              </a:xfrm>
              <a:prstGeom prst="rect">
                <a:avLst/>
              </a:prstGeom>
              <a:noFill/>
              <a:ln>
                <a:noFill/>
              </a:ln>
            </p:spPr>
            <p:txBody>
              <a:bodyPr wrap="none" rtlCol="0">
                <a:spAutoFit/>
              </a:bodyPr>
              <a:lstStyle/>
              <a:p>
                <a:pPr algn="ctr">
                  <a:lnSpc>
                    <a:spcPct val="200000"/>
                  </a:lnSpc>
                </a:pPr>
                <a:r>
                  <a:rPr lang="zh-TW" altLang="en-US" sz="1400" dirty="0" smtClean="0">
                    <a:latin typeface="微軟正黑體" panose="020B0604030504040204" pitchFamily="34" charset="-120"/>
                    <a:ea typeface="微軟正黑體" panose="020B0604030504040204" pitchFamily="34" charset="-120"/>
                  </a:rPr>
                  <a:t>經濟部工業局</a:t>
                </a:r>
                <a:r>
                  <a:rPr lang="en-US" altLang="zh-TW" sz="1400" dirty="0" smtClean="0">
                    <a:latin typeface="微軟正黑體" panose="020B0604030504040204" pitchFamily="34" charset="-120"/>
                    <a:ea typeface="微軟正黑體" panose="020B0604030504040204" pitchFamily="34" charset="-120"/>
                  </a:rPr>
                  <a:t>110</a:t>
                </a:r>
                <a:r>
                  <a:rPr lang="zh-TW" altLang="en-US" sz="1400" dirty="0" smtClean="0">
                    <a:latin typeface="微軟正黑體" panose="020B0604030504040204" pitchFamily="34" charset="-120"/>
                    <a:ea typeface="微軟正黑體" panose="020B0604030504040204" pitchFamily="34" charset="-120"/>
                  </a:rPr>
                  <a:t>年度</a:t>
                </a:r>
                <a:endParaRPr lang="en-US" altLang="zh-TW" sz="1400" dirty="0" smtClean="0">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智慧產業</a:t>
                </a:r>
                <a:r>
                  <a:rPr lang="zh-TW" altLang="en-US" sz="1400" dirty="0" smtClean="0">
                    <a:latin typeface="微軟正黑體" panose="020B0604030504040204" pitchFamily="34" charset="-120"/>
                    <a:ea typeface="微軟正黑體" panose="020B0604030504040204" pitchFamily="34" charset="-120"/>
                  </a:rPr>
                  <a:t>化推動計畫</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智慧機上盒輔導計畫</a:t>
                </a:r>
                <a:endParaRPr lang="en-US" altLang="zh-TW" sz="1400" dirty="0" smtClean="0">
                  <a:latin typeface="微軟正黑體" panose="020B0604030504040204" pitchFamily="34" charset="-120"/>
                  <a:ea typeface="微軟正黑體" panose="020B0604030504040204" pitchFamily="34" charset="-120"/>
                </a:endParaRPr>
              </a:p>
              <a:p>
                <a:pPr algn="ctr">
                  <a:lnSpc>
                    <a:spcPct val="200000"/>
                  </a:lnSpc>
                </a:pPr>
                <a:r>
                  <a:rPr lang="zh-TW" altLang="en-US" sz="1400" dirty="0" smtClean="0">
                    <a:latin typeface="微軟正黑體" panose="020B0604030504040204" pitchFamily="34" charset="-120"/>
                    <a:ea typeface="微軟正黑體" panose="020B0604030504040204" pitchFamily="34" charset="-120"/>
                  </a:rPr>
                  <a:t>專案計畫委辦契約書</a:t>
                </a:r>
                <a:endParaRPr lang="zh-TW" altLang="en-US" sz="14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7183090" y="4941168"/>
                <a:ext cx="2499402" cy="854080"/>
              </a:xfrm>
              <a:prstGeom prst="rect">
                <a:avLst/>
              </a:prstGeom>
              <a:noFill/>
              <a:ln>
                <a:noFill/>
              </a:ln>
            </p:spPr>
            <p:txBody>
              <a:bodyPr wrap="none" rtlCol="0">
                <a:spAutoFit/>
              </a:bodyPr>
              <a:lstStyle/>
              <a:p>
                <a:pPr>
                  <a:lnSpc>
                    <a:spcPct val="150000"/>
                  </a:lnSpc>
                </a:pPr>
                <a:r>
                  <a:rPr lang="zh-TW" altLang="en-US" sz="1100" spc="-150" dirty="0" smtClean="0">
                    <a:latin typeface="微軟正黑體" panose="020B0604030504040204" pitchFamily="34" charset="-120"/>
                    <a:ea typeface="微軟正黑體" panose="020B0604030504040204" pitchFamily="34" charset="-120"/>
                  </a:rPr>
                  <a:t>主辦單位：經濟部工業局</a:t>
                </a:r>
                <a:endParaRPr lang="en-US" altLang="zh-TW" sz="1100" spc="-150" dirty="0" smtClean="0">
                  <a:latin typeface="微軟正黑體" panose="020B0604030504040204" pitchFamily="34" charset="-120"/>
                  <a:ea typeface="微軟正黑體" panose="020B0604030504040204" pitchFamily="34" charset="-120"/>
                </a:endParaRPr>
              </a:p>
              <a:p>
                <a:pPr>
                  <a:lnSpc>
                    <a:spcPct val="150000"/>
                  </a:lnSpc>
                </a:pPr>
                <a:r>
                  <a:rPr lang="zh-TW" altLang="en-US" sz="1100" spc="-150" dirty="0" smtClean="0">
                    <a:latin typeface="微軟正黑體" panose="020B0604030504040204" pitchFamily="34" charset="-120"/>
                    <a:ea typeface="微軟正黑體" panose="020B0604030504040204" pitchFamily="34" charset="-120"/>
                  </a:rPr>
                  <a:t>執行單位：財團法人精密機械研究發展中心</a:t>
                </a:r>
                <a:endParaRPr lang="en-US" altLang="zh-TW" sz="1100" spc="-150" dirty="0" smtClean="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輔導</a:t>
                </a:r>
                <a:r>
                  <a:rPr lang="zh-TW" altLang="en-US" sz="1100" spc="-150" dirty="0" smtClean="0">
                    <a:latin typeface="微軟正黑體" panose="020B0604030504040204" pitchFamily="34" charset="-120"/>
                    <a:ea typeface="微軟正黑體" panose="020B0604030504040204" pitchFamily="34" charset="-120"/>
                  </a:rPr>
                  <a:t>單位：ＯＯＯＯＯＯＯＯＯ</a:t>
                </a:r>
                <a:endParaRPr lang="zh-TW" altLang="en-US" sz="1100" spc="-150" dirty="0">
                  <a:latin typeface="微軟正黑體" panose="020B0604030504040204" pitchFamily="34" charset="-120"/>
                  <a:ea typeface="微軟正黑體" panose="020B0604030504040204" pitchFamily="34" charset="-120"/>
                </a:endParaRPr>
              </a:p>
            </p:txBody>
          </p:sp>
        </p:grpSp>
      </p:grpSp>
      <p:sp>
        <p:nvSpPr>
          <p:cNvPr id="7" name="橢圓 6"/>
          <p:cNvSpPr/>
          <p:nvPr/>
        </p:nvSpPr>
        <p:spPr>
          <a:xfrm>
            <a:off x="512579" y="5598648"/>
            <a:ext cx="288032" cy="2343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14580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230\Desktop\教育訓練\pic\032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773" y="1196752"/>
            <a:ext cx="4544707" cy="5460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5"/>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4.</a:t>
            </a:r>
            <a:r>
              <a:rPr lang="zh-TW" altLang="zh-TW" spc="600" dirty="0">
                <a:latin typeface="微軟正黑體" panose="020B0604030504040204" pitchFamily="34" charset="-120"/>
                <a:ea typeface="微軟正黑體" panose="020B0604030504040204" pitchFamily="34" charset="-120"/>
              </a:rPr>
              <a:t>個資安全管理措施說明表</a:t>
            </a:r>
          </a:p>
        </p:txBody>
      </p:sp>
      <p:sp>
        <p:nvSpPr>
          <p:cNvPr id="10" name="矩形 9"/>
          <p:cNvSpPr/>
          <p:nvPr/>
        </p:nvSpPr>
        <p:spPr>
          <a:xfrm>
            <a:off x="3847525" y="1504529"/>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778854" y="1673441"/>
            <a:ext cx="395993" cy="32403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5311086" y="1835459"/>
            <a:ext cx="1135722"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右大括弧 7"/>
          <p:cNvSpPr/>
          <p:nvPr/>
        </p:nvSpPr>
        <p:spPr>
          <a:xfrm>
            <a:off x="5437480" y="3122384"/>
            <a:ext cx="873089" cy="3402960"/>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文字方塊 18"/>
          <p:cNvSpPr txBox="1"/>
          <p:nvPr/>
        </p:nvSpPr>
        <p:spPr>
          <a:xfrm>
            <a:off x="6560634" y="1670044"/>
            <a:ext cx="1710725" cy="307777"/>
          </a:xfrm>
          <a:prstGeom prst="rect">
            <a:avLst/>
          </a:prstGeom>
          <a:noFill/>
        </p:spPr>
        <p:txBody>
          <a:bodyPr wrap="none" rtlCol="0">
            <a:spAutoFit/>
          </a:bodyPr>
          <a:lstStyle/>
          <a:p>
            <a:pPr algn="ctr"/>
            <a:r>
              <a:rPr lang="zh-TW" altLang="en-US" sz="1400" spc="300" dirty="0" smtClean="0">
                <a:latin typeface="微軟正黑體" panose="020B0604030504040204" pitchFamily="34" charset="-120"/>
                <a:ea typeface="微軟正黑體" panose="020B0604030504040204" pitchFamily="34" charset="-120"/>
              </a:rPr>
              <a:t>輔導單位大小章</a:t>
            </a:r>
            <a:endParaRPr lang="zh-TW" altLang="en-US" sz="1400" spc="3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當年度只需繳一份</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6446809" y="4581128"/>
            <a:ext cx="1710725" cy="415498"/>
          </a:xfrm>
          <a:prstGeom prst="rect">
            <a:avLst/>
          </a:prstGeom>
          <a:noFill/>
        </p:spPr>
        <p:txBody>
          <a:bodyPr wrap="none" rtlCol="0">
            <a:spAutoFit/>
          </a:bodyPr>
          <a:lstStyle/>
          <a:p>
            <a:pPr>
              <a:lnSpc>
                <a:spcPct val="150000"/>
              </a:lnSpc>
            </a:pPr>
            <a:r>
              <a:rPr lang="zh-TW" altLang="en-US" sz="1400" spc="300" dirty="0" smtClean="0">
                <a:latin typeface="微軟正黑體" panose="020B0604030504040204" pitchFamily="34" charset="-120"/>
                <a:ea typeface="微軟正黑體" panose="020B0604030504040204" pitchFamily="34" charset="-120"/>
              </a:rPr>
              <a:t>項目符合請打勾</a:t>
            </a:r>
            <a:endParaRPr lang="zh-TW" altLang="en-US" sz="1400" spc="3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14" name="矩形 13"/>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0697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5"/>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5.</a:t>
            </a:r>
            <a:r>
              <a:rPr lang="zh-TW" altLang="zh-TW" spc="600" dirty="0">
                <a:latin typeface="微軟正黑體" panose="020B0604030504040204" pitchFamily="34" charset="-120"/>
                <a:ea typeface="微軟正黑體" panose="020B0604030504040204" pitchFamily="34" charset="-120"/>
              </a:rPr>
              <a:t>個人資料檔案安全維護作業規定</a:t>
            </a:r>
          </a:p>
        </p:txBody>
      </p:sp>
      <p:sp>
        <p:nvSpPr>
          <p:cNvPr id="8" name="右大括弧 7"/>
          <p:cNvSpPr/>
          <p:nvPr/>
        </p:nvSpPr>
        <p:spPr>
          <a:xfrm>
            <a:off x="4943742" y="1628800"/>
            <a:ext cx="873089" cy="4752528"/>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文字方塊 22"/>
          <p:cNvSpPr txBox="1"/>
          <p:nvPr/>
        </p:nvSpPr>
        <p:spPr>
          <a:xfrm>
            <a:off x="5698673" y="1340768"/>
            <a:ext cx="3416320" cy="738664"/>
          </a:xfrm>
          <a:prstGeom prst="rect">
            <a:avLst/>
          </a:prstGeom>
          <a:noFill/>
        </p:spPr>
        <p:txBody>
          <a:bodyPr wrap="none" rtlCol="0">
            <a:spAutoFit/>
          </a:bodyPr>
          <a:lstStyle/>
          <a:p>
            <a:pPr>
              <a:lnSpc>
                <a:spcPct val="1500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若輔導單位已有個資維護規定或規範</a:t>
            </a:r>
            <a:endParaRPr lang="en-US" altLang="zh-TW" sz="1400" b="1"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則繳交其規定</a:t>
            </a:r>
            <a:r>
              <a:rPr lang="zh-TW" altLang="en-US" sz="1400" b="1" dirty="0">
                <a:solidFill>
                  <a:srgbClr val="FF0000"/>
                </a:solidFill>
                <a:latin typeface="微軟正黑體" panose="020B0604030504040204" pitchFamily="34" charset="-120"/>
                <a:ea typeface="微軟正黑體" panose="020B0604030504040204" pitchFamily="34" charset="-120"/>
              </a:rPr>
              <a:t>或</a:t>
            </a:r>
            <a:r>
              <a:rPr lang="zh-TW" altLang="en-US" sz="1400" b="1" dirty="0" smtClean="0">
                <a:solidFill>
                  <a:srgbClr val="FF0000"/>
                </a:solidFill>
                <a:latin typeface="微軟正黑體" panose="020B0604030504040204" pitchFamily="34" charset="-120"/>
                <a:ea typeface="微軟正黑體" panose="020B0604030504040204" pitchFamily="34" charset="-120"/>
              </a:rPr>
              <a:t>規範即可，此可不用填寫</a:t>
            </a:r>
            <a:endParaRPr lang="en-US" altLang="zh-TW" sz="1400" b="1" dirty="0">
              <a:solidFill>
                <a:srgbClr val="FF0000"/>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5831873" y="3573016"/>
            <a:ext cx="2698175" cy="738664"/>
          </a:xfrm>
          <a:prstGeom prst="rect">
            <a:avLst/>
          </a:prstGeom>
          <a:noFill/>
        </p:spPr>
        <p:txBody>
          <a:bodyPr wrap="none" rtlCol="0">
            <a:spAutoFit/>
          </a:bodyPr>
          <a:lstStyle/>
          <a:p>
            <a:pPr>
              <a:lnSpc>
                <a:spcPct val="150000"/>
              </a:lnSpc>
            </a:pPr>
            <a:r>
              <a:rPr lang="zh-TW" altLang="en-US" sz="1400" dirty="0" smtClean="0">
                <a:latin typeface="微軟正黑體" panose="020B0604030504040204" pitchFamily="34" charset="-120"/>
                <a:ea typeface="微軟正黑體" panose="020B0604030504040204" pitchFamily="34" charset="-120"/>
              </a:rPr>
              <a:t>黃色標記為可修改部分</a:t>
            </a:r>
            <a:endParaRPr lang="en-US" altLang="zh-TW" sz="1400" dirty="0" smtClean="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可請輔導</a:t>
            </a:r>
            <a:r>
              <a:rPr lang="zh-TW" altLang="en-US" sz="1400" dirty="0" smtClean="0">
                <a:latin typeface="微軟正黑體" panose="020B0604030504040204" pitchFamily="34" charset="-120"/>
                <a:ea typeface="微軟正黑體" panose="020B0604030504040204" pitchFamily="34" charset="-120"/>
              </a:rPr>
              <a:t>廠商依照公司需求填寫</a:t>
            </a:r>
            <a:endParaRPr lang="zh-TW" altLang="en-US" sz="1400" dirty="0">
              <a:latin typeface="微軟正黑體" panose="020B0604030504040204" pitchFamily="34" charset="-120"/>
              <a:ea typeface="微軟正黑體" panose="020B0604030504040204" pitchFamily="34" charset="-120"/>
            </a:endParaRPr>
          </a:p>
        </p:txBody>
      </p:sp>
      <p:pic>
        <p:nvPicPr>
          <p:cNvPr id="5122" name="Picture 2" descr="C:\Users\e1230\Desktop\教育訓練\pic\0325-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8"/>
          <a:stretch/>
        </p:blipFill>
        <p:spPr bwMode="auto">
          <a:xfrm>
            <a:off x="1228926" y="1199356"/>
            <a:ext cx="3714816" cy="5287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8108888" y="631195"/>
            <a:ext cx="1620957" cy="415498"/>
          </a:xfrm>
          <a:prstGeom prst="rect">
            <a:avLst/>
          </a:prstGeom>
          <a:noFill/>
        </p:spPr>
        <p:txBody>
          <a:bodyPr wrap="none" rtlCol="0">
            <a:spAutoFit/>
          </a:bodyPr>
          <a:lstStyle/>
          <a:p>
            <a:pPr>
              <a:lnSpc>
                <a:spcPct val="150000"/>
              </a:lnSpc>
            </a:pPr>
            <a:r>
              <a:rPr lang="zh-TW" altLang="en-US" sz="1400" b="1" dirty="0" smtClean="0">
                <a:solidFill>
                  <a:srgbClr val="FF0000"/>
                </a:solidFill>
                <a:latin typeface="微軟正黑體" panose="020B0604030504040204" pitchFamily="34" charset="-120"/>
                <a:ea typeface="微軟正黑體" panose="020B0604030504040204" pitchFamily="34" charset="-120"/>
              </a:rPr>
              <a:t>當年度只需繳一份</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4763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1477328"/>
          </a:xfrm>
          <a:prstGeom prst="rect">
            <a:avLst/>
          </a:prstGeom>
          <a:noFill/>
        </p:spPr>
        <p:txBody>
          <a:bodyPr wrap="square" rtlCol="0">
            <a:spAutoFit/>
          </a:bodyPr>
          <a:lstStyle/>
          <a:p>
            <a:pPr algn="ctr"/>
            <a:r>
              <a:rPr lang="zh-TW" altLang="en-US" sz="4500" b="1" dirty="0" smtClean="0">
                <a:latin typeface="微軟正黑體" panose="020B0604030504040204" pitchFamily="34" charset="-120"/>
                <a:ea typeface="微軟正黑體" panose="020B0604030504040204" pitchFamily="34" charset="-120"/>
              </a:rPr>
              <a:t>結束</a:t>
            </a:r>
            <a:r>
              <a:rPr lang="en-US" altLang="zh-TW" sz="4500" b="1" dirty="0" smtClean="0">
                <a:latin typeface="微軟正黑體" panose="020B0604030504040204" pitchFamily="34" charset="-120"/>
                <a:ea typeface="微軟正黑體" panose="020B0604030504040204" pitchFamily="34" charset="-120"/>
              </a:rPr>
              <a:t/>
            </a:r>
            <a:br>
              <a:rPr lang="en-US" altLang="zh-TW" sz="4500" b="1" dirty="0" smtClean="0">
                <a:latin typeface="微軟正黑體" panose="020B0604030504040204" pitchFamily="34" charset="-120"/>
                <a:ea typeface="微軟正黑體" panose="020B0604030504040204" pitchFamily="34" charset="-120"/>
              </a:rPr>
            </a:br>
            <a:r>
              <a:rPr lang="zh-TW" altLang="en-US" sz="4500" b="1" dirty="0" smtClean="0">
                <a:latin typeface="微軟正黑體" panose="020B0604030504040204" pitchFamily="34" charset="-120"/>
                <a:ea typeface="微軟正黑體" panose="020B0604030504040204" pitchFamily="34" charset="-120"/>
              </a:rPr>
              <a:t>感謝參加管考說明會</a:t>
            </a:r>
            <a:endParaRPr lang="zh-TW" altLang="en-US" sz="45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0102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818" y="1622614"/>
            <a:ext cx="3638550" cy="45910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14" y="1567363"/>
            <a:ext cx="3752850" cy="4597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smtClean="0">
                <a:solidFill>
                  <a:schemeClr val="tx2">
                    <a:lumMod val="75000"/>
                  </a:schemeClr>
                </a:solidFill>
                <a:latin typeface="微軟正黑體" panose="020B0604030504040204" pitchFamily="34" charset="-120"/>
                <a:ea typeface="微軟正黑體" panose="020B0604030504040204" pitchFamily="34" charset="-120"/>
              </a:rPr>
              <a:t>(5/14)</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smtClean="0">
                <a:latin typeface="微軟正黑體" panose="020B0604030504040204" pitchFamily="34" charset="-120"/>
                <a:ea typeface="微軟正黑體" panose="020B0604030504040204" pitchFamily="34" charset="-120"/>
              </a:rPr>
              <a:t>(2/3)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直線圖說文字 2 10"/>
          <p:cNvSpPr/>
          <p:nvPr/>
        </p:nvSpPr>
        <p:spPr>
          <a:xfrm>
            <a:off x="8515238" y="2060848"/>
            <a:ext cx="1440160" cy="1381386"/>
          </a:xfrm>
          <a:prstGeom prst="borderCallout2">
            <a:avLst>
              <a:gd name="adj1" fmla="val 18750"/>
              <a:gd name="adj2" fmla="val 445"/>
              <a:gd name="adj3" fmla="val 18750"/>
              <a:gd name="adj4" fmla="val -7978"/>
              <a:gd name="adj5" fmla="val 110623"/>
              <a:gd name="adj6" fmla="val -34998"/>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a:xfrm>
            <a:off x="8479234" y="2053297"/>
            <a:ext cx="1512168" cy="2031325"/>
          </a:xfrm>
          <a:prstGeom prst="rect">
            <a:avLst/>
          </a:prstGeom>
        </p:spPr>
        <p:txBody>
          <a:bodyPr wrap="square">
            <a:spAutoFit/>
          </a:bodyPr>
          <a:lstStyle/>
          <a:p>
            <a:pPr algn="ctr">
              <a:lnSpc>
                <a:spcPct val="150000"/>
              </a:lnSpc>
            </a:pPr>
            <a:r>
              <a:rPr lang="zh-TW" altLang="en-US" sz="1400" b="1" spc="300" dirty="0" smtClean="0">
                <a:latin typeface="微軟正黑體" panose="020B0604030504040204" pitchFamily="34" charset="-120"/>
                <a:ea typeface="微軟正黑體" panose="020B0604030504040204" pitchFamily="34" charset="-120"/>
              </a:rPr>
              <a:t>「</a:t>
            </a:r>
            <a:r>
              <a:rPr lang="zh-TW" altLang="en-US" sz="1400" b="1" spc="300" dirty="0">
                <a:latin typeface="微軟正黑體" panose="020B0604030504040204" pitchFamily="34" charset="-120"/>
                <a:ea typeface="微軟正黑體" panose="020B0604030504040204" pitchFamily="34" charset="-120"/>
              </a:rPr>
              <a:t>份數</a:t>
            </a:r>
            <a:r>
              <a:rPr lang="zh-TW" altLang="en-US" sz="1400" b="1" spc="300" dirty="0" smtClean="0">
                <a:latin typeface="微軟正黑體" panose="020B0604030504040204" pitchFamily="34" charset="-120"/>
                <a:ea typeface="微軟正黑體" panose="020B0604030504040204" pitchFamily="34" charset="-120"/>
              </a:rPr>
              <a:t>」</a:t>
            </a:r>
            <a:r>
              <a:rPr lang="zh-TW" altLang="en-US" sz="1400" b="1" spc="300" dirty="0">
                <a:latin typeface="微軟正黑體" panose="020B0604030504040204" pitchFamily="34" charset="-120"/>
                <a:ea typeface="微軟正黑體" panose="020B0604030504040204" pitchFamily="34" charset="-120"/>
              </a:rPr>
              <a:t>需</a:t>
            </a:r>
            <a:r>
              <a:rPr lang="zh-TW" altLang="en-US" sz="1400" b="1" spc="300" dirty="0" smtClean="0">
                <a:latin typeface="微軟正黑體" panose="020B0604030504040204" pitchFamily="34" charset="-120"/>
                <a:ea typeface="微軟正黑體" panose="020B0604030504040204" pitchFamily="34" charset="-120"/>
              </a:rPr>
              <a:t>與</a:t>
            </a:r>
            <a:r>
              <a:rPr lang="zh-TW" altLang="en-US" sz="1400" b="1" spc="300" dirty="0">
                <a:solidFill>
                  <a:srgbClr val="FF0000"/>
                </a:solidFill>
                <a:latin typeface="微軟正黑體" panose="020B0604030504040204" pitchFamily="34" charset="-120"/>
                <a:ea typeface="微軟正黑體" panose="020B0604030504040204" pitchFamily="34" charset="-120"/>
              </a:rPr>
              <a:t>簽約函</a:t>
            </a:r>
            <a:r>
              <a:rPr lang="zh-TW" altLang="en-US" sz="1400" b="1" spc="300" dirty="0">
                <a:latin typeface="微軟正黑體" panose="020B0604030504040204" pitchFamily="34" charset="-120"/>
                <a:ea typeface="微軟正黑體" panose="020B0604030504040204" pitchFamily="34" charset="-120"/>
              </a:rPr>
              <a:t>檢附</a:t>
            </a:r>
            <a:r>
              <a:rPr lang="zh-TW" altLang="en-US" sz="1400" b="1" spc="300" dirty="0">
                <a:solidFill>
                  <a:srgbClr val="FF0000"/>
                </a:solidFill>
                <a:latin typeface="微軟正黑體" panose="020B0604030504040204" pitchFamily="34" charset="-120"/>
                <a:ea typeface="微軟正黑體" panose="020B0604030504040204" pitchFamily="34" charset="-120"/>
              </a:rPr>
              <a:t>副本數</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一致</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
            </a:r>
            <a:br>
              <a:rPr lang="en-US" altLang="zh-TW" sz="1400" b="1" spc="300" dirty="0" smtClean="0">
                <a:solidFill>
                  <a:srgbClr val="FF0000"/>
                </a:solidFill>
                <a:latin typeface="微軟正黑體" panose="020B0604030504040204" pitchFamily="34" charset="-120"/>
                <a:ea typeface="微軟正黑體" panose="020B0604030504040204" pitchFamily="34" charset="-120"/>
              </a:rPr>
            </a:br>
            <a:r>
              <a:rPr lang="zh-TW" altLang="en-US" sz="1400" b="1" spc="300" dirty="0" smtClean="0">
                <a:solidFill>
                  <a:srgbClr val="FF0000"/>
                </a:solidFill>
                <a:latin typeface="微軟正黑體" panose="020B0604030504040204" pitchFamily="34" charset="-120"/>
                <a:ea typeface="微軟正黑體" panose="020B0604030504040204" pitchFamily="34" charset="-120"/>
              </a:rPr>
              <a:t>  </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重要</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br>
              <a:rPr lang="en-US" altLang="zh-TW" sz="1400" b="1" spc="300" dirty="0" smtClean="0">
                <a:solidFill>
                  <a:srgbClr val="FF0000"/>
                </a:solidFill>
                <a:latin typeface="微軟正黑體" panose="020B0604030504040204" pitchFamily="34" charset="-120"/>
                <a:ea typeface="微軟正黑體" panose="020B0604030504040204" pitchFamily="34" charset="-120"/>
              </a:rPr>
            </a:br>
            <a:endParaRPr lang="zh-TW" altLang="en-US"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endParaRPr lang="zh-TW" altLang="en-US" sz="1400" spc="300" dirty="0">
              <a:latin typeface="微軟正黑體" panose="020B0604030504040204" pitchFamily="34" charset="-120"/>
              <a:ea typeface="微軟正黑體" panose="020B0604030504040204" pitchFamily="34" charset="-120"/>
            </a:endParaRPr>
          </a:p>
        </p:txBody>
      </p:sp>
      <p:sp>
        <p:nvSpPr>
          <p:cNvPr id="12" name="矩形 11"/>
          <p:cNvSpPr/>
          <p:nvPr/>
        </p:nvSpPr>
        <p:spPr>
          <a:xfrm>
            <a:off x="5166866" y="3573016"/>
            <a:ext cx="3024336" cy="3768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矩形 9"/>
          <p:cNvSpPr/>
          <p:nvPr/>
        </p:nvSpPr>
        <p:spPr>
          <a:xfrm>
            <a:off x="1062410" y="4021904"/>
            <a:ext cx="3311390" cy="4872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直線圖說文字 2 13"/>
          <p:cNvSpPr/>
          <p:nvPr/>
        </p:nvSpPr>
        <p:spPr>
          <a:xfrm>
            <a:off x="8515238" y="4941168"/>
            <a:ext cx="1440160" cy="1296144"/>
          </a:xfrm>
          <a:prstGeom prst="borderCallout2">
            <a:avLst>
              <a:gd name="adj1" fmla="val 47979"/>
              <a:gd name="adj2" fmla="val -2029"/>
              <a:gd name="adj3" fmla="val -40034"/>
              <a:gd name="adj4" fmla="val -287512"/>
              <a:gd name="adj5" fmla="val -39935"/>
              <a:gd name="adj6" fmla="val -288970"/>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spc="300" dirty="0">
                <a:solidFill>
                  <a:schemeClr val="tx1"/>
                </a:solidFill>
                <a:latin typeface="微軟正黑體" panose="020B0604030504040204" pitchFamily="34" charset="-120"/>
                <a:ea typeface="微軟正黑體" panose="020B0604030504040204" pitchFamily="34" charset="-120"/>
              </a:rPr>
              <a:t>經費大寫完成後，</a:t>
            </a:r>
            <a:r>
              <a:rPr lang="zh-TW" altLang="en-US" sz="1400" b="1" spc="300" dirty="0">
                <a:solidFill>
                  <a:srgbClr val="FF0000"/>
                </a:solidFill>
                <a:latin typeface="微軟正黑體" panose="020B0604030504040204" pitchFamily="34" charset="-120"/>
                <a:ea typeface="微軟正黑體" panose="020B0604030504040204" pitchFamily="34" charset="-120"/>
              </a:rPr>
              <a:t>請將</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大寫</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刪除</a:t>
            </a:r>
            <a:r>
              <a:rPr lang="zh-TW" altLang="en-US" sz="1400" b="1" spc="300" dirty="0">
                <a:solidFill>
                  <a:schemeClr val="tx1"/>
                </a:solidFill>
                <a:latin typeface="微軟正黑體" panose="020B0604030504040204" pitchFamily="34" charset="-120"/>
                <a:ea typeface="微軟正黑體" panose="020B0604030504040204" pitchFamily="34" charset="-120"/>
              </a:rPr>
              <a:t>。</a:t>
            </a:r>
            <a:endParaRPr lang="en-US" altLang="zh-TW" sz="1400" b="1" spc="300" dirty="0">
              <a:solidFill>
                <a:schemeClr val="tx1"/>
              </a:solidFill>
              <a:latin typeface="微軟正黑體" panose="020B0604030504040204" pitchFamily="34" charset="-120"/>
              <a:ea typeface="微軟正黑體" panose="020B0604030504040204" pitchFamily="34" charset="-120"/>
            </a:endParaRPr>
          </a:p>
          <a:p>
            <a:pPr algn="ctr"/>
            <a:r>
              <a:rPr lang="en-US" altLang="zh-TW" sz="1400" b="1" spc="300" dirty="0">
                <a:solidFill>
                  <a:schemeClr val="tx1"/>
                </a:solidFill>
                <a:latin typeface="微軟正黑體" panose="020B0604030504040204" pitchFamily="34" charset="-120"/>
                <a:ea typeface="微軟正黑體" panose="020B0604030504040204" pitchFamily="34" charset="-120"/>
              </a:rPr>
              <a:t>(</a:t>
            </a:r>
            <a:r>
              <a:rPr lang="zh-TW" altLang="en-US" sz="1400" b="1" spc="300" dirty="0">
                <a:solidFill>
                  <a:schemeClr val="tx1"/>
                </a:solidFill>
                <a:latin typeface="微軟正黑體" panose="020B0604030504040204" pitchFamily="34" charset="-120"/>
                <a:ea typeface="微軟正黑體" panose="020B0604030504040204" pitchFamily="34" charset="-120"/>
              </a:rPr>
              <a:t>包含括號</a:t>
            </a:r>
            <a:r>
              <a:rPr lang="en-US" altLang="zh-TW" sz="1400" b="1" spc="300" dirty="0">
                <a:solidFill>
                  <a:schemeClr val="tx1"/>
                </a:solidFill>
                <a:latin typeface="微軟正黑體" panose="020B0604030504040204" pitchFamily="34" charset="-120"/>
                <a:ea typeface="微軟正黑體" panose="020B0604030504040204" pitchFamily="34" charset="-120"/>
              </a:rPr>
              <a:t>)</a:t>
            </a:r>
            <a:endParaRPr lang="zh-TW" altLang="en-US" sz="1400" b="1" spc="3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4633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owerpoint-template-apr5">
  <a:themeElements>
    <a:clrScheme name="powerpoint-template-apr5 3">
      <a:dk1>
        <a:srgbClr val="1D528D"/>
      </a:dk1>
      <a:lt1>
        <a:srgbClr val="FFFFFF"/>
      </a:lt1>
      <a:dk2>
        <a:srgbClr val="000000"/>
      </a:dk2>
      <a:lt2>
        <a:srgbClr val="DDDDDD"/>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fontScheme name="powerpoint-template-apr5">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template-apr5 1">
        <a:dk1>
          <a:srgbClr val="666699"/>
        </a:dk1>
        <a:lt1>
          <a:srgbClr val="FFFFFF"/>
        </a:lt1>
        <a:dk2>
          <a:srgbClr val="000000"/>
        </a:dk2>
        <a:lt2>
          <a:srgbClr val="F7F4D5"/>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powerpoint-template-apr5 2">
        <a:dk1>
          <a:srgbClr val="29698D"/>
        </a:dk1>
        <a:lt1>
          <a:srgbClr val="FFFFFF"/>
        </a:lt1>
        <a:dk2>
          <a:srgbClr val="000000"/>
        </a:dk2>
        <a:lt2>
          <a:srgbClr val="D6E1E2"/>
        </a:lt2>
        <a:accent1>
          <a:srgbClr val="458F8F"/>
        </a:accent1>
        <a:accent2>
          <a:srgbClr val="CCCC00"/>
        </a:accent2>
        <a:accent3>
          <a:srgbClr val="FFFFFF"/>
        </a:accent3>
        <a:accent4>
          <a:srgbClr val="215978"/>
        </a:accent4>
        <a:accent5>
          <a:srgbClr val="B0C6C6"/>
        </a:accent5>
        <a:accent6>
          <a:srgbClr val="B9B900"/>
        </a:accent6>
        <a:hlink>
          <a:srgbClr val="33CC33"/>
        </a:hlink>
        <a:folHlink>
          <a:srgbClr val="83A6A7"/>
        </a:folHlink>
      </a:clrScheme>
      <a:clrMap bg1="lt1" tx1="dk1" bg2="lt2" tx2="dk2" accent1="accent1" accent2="accent2" accent3="accent3" accent4="accent4" accent5="accent5" accent6="accent6" hlink="hlink" folHlink="folHlink"/>
    </a:extraClrScheme>
    <a:extraClrScheme>
      <a:clrScheme name="powerpoint-template-apr5 3">
        <a:dk1>
          <a:srgbClr val="1D528D"/>
        </a:dk1>
        <a:lt1>
          <a:srgbClr val="FFFFFF"/>
        </a:lt1>
        <a:dk2>
          <a:srgbClr val="000000"/>
        </a:dk2>
        <a:lt2>
          <a:srgbClr val="DDDDDD"/>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b="1" dirty="0" smtClean="0">
            <a:latin typeface="微軟正黑體" panose="020B0604030504040204" pitchFamily="34" charset="-120"/>
            <a:ea typeface="微軟正黑體" panose="020B0604030504040204" pitchFamily="34" charset="-120"/>
          </a:defRPr>
        </a:defPPr>
      </a:lstStyle>
    </a:txDef>
  </a:objectDefaults>
  <a:extraClrSchemeLst/>
</a:theme>
</file>

<file path=ppt/theme/theme6.xml><?xml version="1.0" encoding="utf-8"?>
<a:theme xmlns:a="http://schemas.openxmlformats.org/drawingml/2006/main" name="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31358</TotalTime>
  <Words>7191</Words>
  <Application>Microsoft Office PowerPoint</Application>
  <PresentationFormat>自訂</PresentationFormat>
  <Paragraphs>1123</Paragraphs>
  <Slides>82</Slides>
  <Notes>46</Notes>
  <HiddenSlides>0</HiddenSlides>
  <MMClips>0</MMClips>
  <ScaleCrop>false</ScaleCrop>
  <HeadingPairs>
    <vt:vector size="6" baseType="variant">
      <vt:variant>
        <vt:lpstr>佈景主題</vt:lpstr>
      </vt:variant>
      <vt:variant>
        <vt:i4>14</vt:i4>
      </vt:variant>
      <vt:variant>
        <vt:lpstr>內嵌 OLE 伺服程式</vt:lpstr>
      </vt:variant>
      <vt:variant>
        <vt:i4>3</vt:i4>
      </vt:variant>
      <vt:variant>
        <vt:lpstr>投影片標題</vt:lpstr>
      </vt:variant>
      <vt:variant>
        <vt:i4>82</vt:i4>
      </vt:variant>
    </vt:vector>
  </HeadingPairs>
  <TitlesOfParts>
    <vt:vector size="99" baseType="lpstr">
      <vt:lpstr>1_IDB簡報格式</vt:lpstr>
      <vt:lpstr>2_IDB簡報格式</vt:lpstr>
      <vt:lpstr>3_IDB簡報格式</vt:lpstr>
      <vt:lpstr>4_IDB簡報格式</vt:lpstr>
      <vt:lpstr>1_自訂設計</vt:lpstr>
      <vt:lpstr>PMC母片設計</vt:lpstr>
      <vt:lpstr>1_PMC母片設計</vt:lpstr>
      <vt:lpstr>2_PMC母片設計</vt:lpstr>
      <vt:lpstr>3_PMC母片設計</vt:lpstr>
      <vt:lpstr>4_PMC母片設計</vt:lpstr>
      <vt:lpstr>5_PMC母片設計</vt:lpstr>
      <vt:lpstr>6_PMC母片設計</vt:lpstr>
      <vt:lpstr>powerpoint-template-apr5</vt:lpstr>
      <vt:lpstr>7_PMC母片設計</vt:lpstr>
      <vt:lpstr>圖表</vt:lpstr>
      <vt:lpstr>工作表</vt:lpstr>
      <vt:lpstr>Document</vt:lpstr>
      <vt:lpstr>智慧機上盒SMB輔導計畫 簽約管考說明會</vt:lpstr>
      <vt:lpstr>PowerPoint 簡報</vt:lpstr>
      <vt:lpstr>智慧機上盒(SMB)輔導計畫 壹、計畫簽約作業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智慧機上盒(SMB)輔導計畫 貳、期末驗收作業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(請依簽約計畫書提出，並作說明)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智慧機上盒(Smart Machine Box)輔導計畫  會計作業說明</vt:lpstr>
      <vt:lpstr>大綱</vt:lpstr>
      <vt:lpstr>一、工業局政府專案計畫服務費用</vt:lpstr>
      <vt:lpstr>壹、計畫預算編列規定說明</vt:lpstr>
      <vt:lpstr>二、服務成本加公費法</vt:lpstr>
      <vt:lpstr>三、經費預算科目</vt:lpstr>
      <vt:lpstr>貳、計畫會計作業說明</vt:lpstr>
      <vt:lpstr>參、會計報表編列及範例</vt:lpstr>
      <vt:lpstr>PowerPoint 簡報</vt:lpstr>
      <vt:lpstr>PowerPoint 簡報</vt:lpstr>
      <vt:lpstr>PowerPoint 簡報</vt:lpstr>
      <vt:lpstr>PowerPoint 簡報</vt:lpstr>
      <vt:lpstr>會計報表範例</vt:lpstr>
      <vt:lpstr>會計報表範例</vt:lpstr>
      <vt:lpstr>會計報表範例</vt:lpstr>
      <vt:lpstr>自籌款 超收或收不足 範例</vt:lpstr>
      <vt:lpstr>PowerPoint 簡報</vt:lpstr>
      <vt:lpstr>工時記錄表填報</vt:lpstr>
      <vt:lpstr>報表編製常見問題如下：</vt:lpstr>
      <vt:lpstr>PowerPoint 簡報</vt:lpstr>
      <vt:lpstr>計畫分包單位個資說明</vt:lpstr>
      <vt:lpstr>分包單位於個資法中之規範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若於填寫上有任何問題， 請與企畫行政部人毓聯繫， 謝謝~  電話：04-23599009(分機：837) e-mail:e10417@mail.pmc.org.tw</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940714</dc:creator>
  <cp:lastModifiedBy>e10820</cp:lastModifiedBy>
  <cp:revision>3698</cp:revision>
  <cp:lastPrinted>2019-07-01T02:27:00Z</cp:lastPrinted>
  <dcterms:created xsi:type="dcterms:W3CDTF">2014-07-01T10:07:11Z</dcterms:created>
  <dcterms:modified xsi:type="dcterms:W3CDTF">2021-01-11T01:48:52Z</dcterms:modified>
</cp:coreProperties>
</file>