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889" r:id="rId2"/>
    <p:sldMasterId id="2147483902" r:id="rId3"/>
    <p:sldMasterId id="2147483914" r:id="rId4"/>
  </p:sldMasterIdLst>
  <p:notesMasterIdLst>
    <p:notesMasterId r:id="rId27"/>
  </p:notesMasterIdLst>
  <p:handoutMasterIdLst>
    <p:handoutMasterId r:id="rId28"/>
  </p:handoutMasterIdLst>
  <p:sldIdLst>
    <p:sldId id="259" r:id="rId5"/>
    <p:sldId id="284" r:id="rId6"/>
    <p:sldId id="285" r:id="rId7"/>
    <p:sldId id="286" r:id="rId8"/>
    <p:sldId id="287" r:id="rId9"/>
    <p:sldId id="288" r:id="rId10"/>
    <p:sldId id="313" r:id="rId11"/>
    <p:sldId id="314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69" r:id="rId20"/>
    <p:sldId id="310" r:id="rId21"/>
    <p:sldId id="309" r:id="rId22"/>
    <p:sldId id="307" r:id="rId23"/>
    <p:sldId id="306" r:id="rId24"/>
    <p:sldId id="311" r:id="rId25"/>
    <p:sldId id="312" r:id="rId26"/>
  </p:sldIdLst>
  <p:sldSz cx="9144000" cy="6858000" type="screen4x3"/>
  <p:notesSz cx="6797675" cy="98726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2CD4A8"/>
    <a:srgbClr val="04B471"/>
    <a:srgbClr val="314659"/>
    <a:srgbClr val="800000"/>
    <a:srgbClr val="3333CC"/>
    <a:srgbClr val="6666FF"/>
    <a:srgbClr val="3333FF"/>
    <a:srgbClr val="02ACCE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7835" autoAdjust="0"/>
  </p:normalViewPr>
  <p:slideViewPr>
    <p:cSldViewPr>
      <p:cViewPr>
        <p:scale>
          <a:sx n="85" d="100"/>
          <a:sy n="85" d="100"/>
        </p:scale>
        <p:origin x="-2324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3078" y="-84"/>
      </p:cViewPr>
      <p:guideLst>
        <p:guide orient="horz" pos="3131"/>
        <p:guide orient="horz" pos="3110"/>
        <p:guide pos="2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zh-TW" altLang="en-US" sz="2000"/>
              <a:t>製造業導入智慧製造現況與需求</a:t>
            </a:r>
          </a:p>
        </c:rich>
      </c:tx>
      <c:layout>
        <c:manualLayout>
          <c:xMode val="edge"/>
          <c:yMode val="edge"/>
          <c:x val="1.3436983743368741E-2"/>
          <c:y val="2.12048427633550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526152052775583"/>
          <c:y val="0.14785249457700803"/>
          <c:w val="0.66558249525739976"/>
          <c:h val="0.762603264613619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Sheet1!$C$27</c:f>
              <c:strCache>
                <c:ptCount val="1"/>
                <c:pt idx="0">
                  <c:v>暫無需求</c:v>
                </c:pt>
              </c:strCache>
            </c:strRef>
          </c:tx>
          <c:spPr>
            <a:solidFill>
              <a:srgbClr val="008AF2"/>
            </a:solidFill>
          </c:spPr>
          <c:invertIfNegative val="0"/>
          <c:cat>
            <c:strRef>
              <c:f>Sheet1!$B$28:$B$36</c:f>
              <c:strCache>
                <c:ptCount val="9"/>
                <c:pt idx="0">
                  <c:v>商業智慧系統(BI)</c:v>
                </c:pt>
                <c:pt idx="1">
                  <c:v>企業資源管理系統(ERP)</c:v>
                </c:pt>
                <c:pt idx="2">
                  <c:v>產品設計管理系統(PLM/PDM)</c:v>
                </c:pt>
                <c:pt idx="3">
                  <c:v>供應鏈管理系統(SCM)</c:v>
                </c:pt>
                <c:pt idx="4">
                  <c:v>先進排程系統(APS)</c:v>
                </c:pt>
                <c:pt idx="5">
                  <c:v>顧客關係管理系統(CRM)</c:v>
                </c:pt>
                <c:pt idx="6">
                  <c:v>製造執行系統(MES)</c:v>
                </c:pt>
                <c:pt idx="7">
                  <c:v>廠內生產設備數據蒐集技術</c:v>
                </c:pt>
                <c:pt idx="8">
                  <c:v>各來源資料之數據整合技術</c:v>
                </c:pt>
              </c:strCache>
            </c:strRef>
          </c:cat>
          <c:val>
            <c:numRef>
              <c:f>Sheet1!$C$28:$C$36</c:f>
              <c:numCache>
                <c:formatCode>0.0_ </c:formatCode>
                <c:ptCount val="9"/>
                <c:pt idx="0">
                  <c:v>83.5</c:v>
                </c:pt>
                <c:pt idx="1">
                  <c:v>18.900000000000002</c:v>
                </c:pt>
                <c:pt idx="2">
                  <c:v>72.8</c:v>
                </c:pt>
                <c:pt idx="3">
                  <c:v>70.899999999999991</c:v>
                </c:pt>
                <c:pt idx="4">
                  <c:v>75</c:v>
                </c:pt>
                <c:pt idx="5">
                  <c:v>73.3</c:v>
                </c:pt>
                <c:pt idx="6">
                  <c:v>68.400000000000006</c:v>
                </c:pt>
                <c:pt idx="7">
                  <c:v>54.7</c:v>
                </c:pt>
                <c:pt idx="8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D9-4010-9211-C996F1D46DA0}"/>
            </c:ext>
          </c:extLst>
        </c:ser>
        <c:ser>
          <c:idx val="1"/>
          <c:order val="1"/>
          <c:tx>
            <c:strRef>
              <c:f>Sheet1!$D$27</c:f>
              <c:strCache>
                <c:ptCount val="1"/>
                <c:pt idx="0">
                  <c:v>已導入</c:v>
                </c:pt>
              </c:strCache>
            </c:strRef>
          </c:tx>
          <c:spPr>
            <a:solidFill>
              <a:srgbClr val="B89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Sheet1!$B$28:$B$36</c:f>
              <c:strCache>
                <c:ptCount val="9"/>
                <c:pt idx="0">
                  <c:v>商業智慧系統(BI)</c:v>
                </c:pt>
                <c:pt idx="1">
                  <c:v>企業資源管理系統(ERP)</c:v>
                </c:pt>
                <c:pt idx="2">
                  <c:v>產品設計管理系統(PLM/PDM)</c:v>
                </c:pt>
                <c:pt idx="3">
                  <c:v>供應鏈管理系統(SCM)</c:v>
                </c:pt>
                <c:pt idx="4">
                  <c:v>先進排程系統(APS)</c:v>
                </c:pt>
                <c:pt idx="5">
                  <c:v>顧客關係管理系統(CRM)</c:v>
                </c:pt>
                <c:pt idx="6">
                  <c:v>製造執行系統(MES)</c:v>
                </c:pt>
                <c:pt idx="7">
                  <c:v>廠內生產設備數據蒐集技術</c:v>
                </c:pt>
                <c:pt idx="8">
                  <c:v>各來源資料之數據整合技術</c:v>
                </c:pt>
              </c:strCache>
            </c:strRef>
          </c:cat>
          <c:val>
            <c:numRef>
              <c:f>Sheet1!$D$28:$D$36</c:f>
              <c:numCache>
                <c:formatCode>0.0_ </c:formatCode>
                <c:ptCount val="9"/>
                <c:pt idx="0">
                  <c:v>6.5</c:v>
                </c:pt>
                <c:pt idx="1">
                  <c:v>70.400000000000006</c:v>
                </c:pt>
                <c:pt idx="2">
                  <c:v>15.6</c:v>
                </c:pt>
                <c:pt idx="3">
                  <c:v>15.6</c:v>
                </c:pt>
                <c:pt idx="4">
                  <c:v>11.1</c:v>
                </c:pt>
                <c:pt idx="5">
                  <c:v>12.7</c:v>
                </c:pt>
                <c:pt idx="6">
                  <c:v>17.2</c:v>
                </c:pt>
                <c:pt idx="7">
                  <c:v>29</c:v>
                </c:pt>
                <c:pt idx="8">
                  <c:v>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D9-4010-9211-C996F1D46DA0}"/>
            </c:ext>
          </c:extLst>
        </c:ser>
        <c:ser>
          <c:idx val="2"/>
          <c:order val="2"/>
          <c:tx>
            <c:strRef>
              <c:f>Sheet1!$E$27</c:f>
              <c:strCache>
                <c:ptCount val="1"/>
                <c:pt idx="0">
                  <c:v>未來新增或升級需求</c:v>
                </c:pt>
              </c:strCache>
            </c:strRef>
          </c:tx>
          <c:spPr>
            <a:solidFill>
              <a:srgbClr val="8BFF8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Sheet1!$B$28:$B$36</c:f>
              <c:strCache>
                <c:ptCount val="9"/>
                <c:pt idx="0">
                  <c:v>商業智慧系統(BI)</c:v>
                </c:pt>
                <c:pt idx="1">
                  <c:v>企業資源管理系統(ERP)</c:v>
                </c:pt>
                <c:pt idx="2">
                  <c:v>產品設計管理系統(PLM/PDM)</c:v>
                </c:pt>
                <c:pt idx="3">
                  <c:v>供應鏈管理系統(SCM)</c:v>
                </c:pt>
                <c:pt idx="4">
                  <c:v>先進排程系統(APS)</c:v>
                </c:pt>
                <c:pt idx="5">
                  <c:v>顧客關係管理系統(CRM)</c:v>
                </c:pt>
                <c:pt idx="6">
                  <c:v>製造執行系統(MES)</c:v>
                </c:pt>
                <c:pt idx="7">
                  <c:v>廠內生產設備數據蒐集技術</c:v>
                </c:pt>
                <c:pt idx="8">
                  <c:v>各來源資料之數據整合技術</c:v>
                </c:pt>
              </c:strCache>
            </c:strRef>
          </c:cat>
          <c:val>
            <c:numRef>
              <c:f>Sheet1!$E$28:$E$36</c:f>
              <c:numCache>
                <c:formatCode>0.0_ </c:formatCode>
                <c:ptCount val="9"/>
                <c:pt idx="0">
                  <c:v>10</c:v>
                </c:pt>
                <c:pt idx="1">
                  <c:v>10.7</c:v>
                </c:pt>
                <c:pt idx="2">
                  <c:v>11.6</c:v>
                </c:pt>
                <c:pt idx="3">
                  <c:v>13.5</c:v>
                </c:pt>
                <c:pt idx="4">
                  <c:v>13.9</c:v>
                </c:pt>
                <c:pt idx="5">
                  <c:v>14</c:v>
                </c:pt>
                <c:pt idx="6">
                  <c:v>14.4</c:v>
                </c:pt>
                <c:pt idx="7">
                  <c:v>16.3</c:v>
                </c:pt>
                <c:pt idx="8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D9-4010-9211-C996F1D46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407744"/>
        <c:axId val="143417728"/>
      </c:barChart>
      <c:catAx>
        <c:axId val="143407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417728"/>
        <c:crosses val="autoZero"/>
        <c:auto val="1"/>
        <c:lblAlgn val="ctr"/>
        <c:lblOffset val="100"/>
        <c:noMultiLvlLbl val="0"/>
      </c:catAx>
      <c:valAx>
        <c:axId val="1434177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340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35266383780921"/>
          <c:y val="2.4393848816620451E-2"/>
          <c:w val="0.45444601603017443"/>
          <c:h val="0.10412602979942052"/>
        </c:manualLayout>
      </c:layout>
      <c:overlay val="0"/>
    </c:legend>
    <c:plotVisOnly val="1"/>
    <c:dispBlanksAs val="gap"/>
    <c:showDLblsOverMax val="0"/>
  </c:chart>
  <c:spPr>
    <a:ln w="12700"/>
  </c:spPr>
  <c:txPr>
    <a:bodyPr/>
    <a:lstStyle/>
    <a:p>
      <a:pPr>
        <a:defRPr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08EC00BF-8399-46E1-A272-3E1FD3648EA0}" type="datetimeFigureOut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5F4C94EF-AE2C-4AD4-851F-92FCF7AF43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40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257C761E-3092-471C-A518-034AA91CE747}" type="datetimeFigureOut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4" tIns="45684" rIns="91364" bIns="45684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53" y="4690312"/>
            <a:ext cx="5438775" cy="44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9EFC5CF5-F970-492A-B9BB-65487FECF2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11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-36513" y="0"/>
            <a:ext cx="2301876" cy="836613"/>
            <a:chOff x="0" y="0"/>
            <a:chExt cx="1392" cy="480"/>
          </a:xfrm>
        </p:grpSpPr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144 w 1135"/>
                <a:gd name="T3" fmla="*/ 0 h 445"/>
                <a:gd name="T4" fmla="*/ 869 w 1135"/>
                <a:gd name="T5" fmla="*/ 480 h 445"/>
                <a:gd name="T6" fmla="*/ 0 w 1135"/>
                <a:gd name="T7" fmla="*/ 480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5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6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09183"/>
            <a:ext cx="1224136" cy="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206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C762E-9591-459C-A0E7-D3FAADB0F7BD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49FB89F-49F3-4BB8-BF97-E4CC67ADE481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75064312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38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7F2F-7952-4AFE-835A-3C16148DC091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0F84915-3B2F-4A7E-B4F3-F20031034F25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56325330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9EE-892C-4C3E-810E-9B7CB8756C79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ABA01971-E23E-42D6-A60D-4C5625D70F7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37056310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7553" y="899138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7" y="6545281"/>
            <a:ext cx="6227763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73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1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8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65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9F45-AD72-4AC3-8C86-A1F462B9933B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621265699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5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86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7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17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90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9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29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81B5-D964-4245-8D87-AAA91F5DF3FE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1B1146F3-43EF-4E5D-816F-578D24817C8A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405318000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18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19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60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6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6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533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0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B63D-328D-4FF9-A0FB-9AF004CF4C1E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5D233F6D-65E8-4142-8D1B-1DC4A4D872E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750817694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52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90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2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18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2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9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D5D9-C0CF-48DA-937D-63BB63436342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600113E-7223-4380-80EC-5205F661CA7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2800837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F8F4-2CFB-4C51-95FF-AD01BEF066E6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CC982FF4-071F-40AF-A49D-0780379215B7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2403492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B0E1-7E5B-487C-B043-F97BE4E67936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54BEFCB-66BC-46BA-85B5-7B47B07355D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9875593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5A3C-E4D5-4AEB-BA89-9C6A5F2EB1B9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1789107-B36B-44E9-942D-206F28FD69E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6948923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414D-5042-49FD-8800-337081E86DA7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FF130D96-2887-46E1-A8F0-6F2A773E534F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03829376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76200"/>
            <a:ext cx="7864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3"/>
            <a:ext cx="8205788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C2CC29B1-3A4A-4970-80AD-C9930B03DCDF}" type="datetime1">
              <a:rPr lang="zh-TW" altLang="en-US"/>
              <a:pPr>
                <a:defRPr/>
              </a:pPr>
              <a:t>2021/2/9</a:t>
            </a:fld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  <a:fld id="{A55D4852-FCED-4567-861D-E1758851CF1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300" y="31115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zh-TW" sz="1400"/>
          </a:p>
        </p:txBody>
      </p:sp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265113" y="946150"/>
            <a:ext cx="8626475" cy="71438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" y="33115"/>
            <a:ext cx="1255513" cy="874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D2E587EC-4A3E-4030-BABC-5E0C0236501C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2021-02-09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6F4B9519-C8B1-4E82-966F-744A36AA8BB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8467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D2E587EC-4A3E-4030-BABC-5E0C0236501C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2021-02-09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6F4B9519-C8B1-4E82-966F-744A36AA8BB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512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D2E587EC-4A3E-4030-BABC-5E0C0236501C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2021-02-09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6F4B9519-C8B1-4E82-966F-744A36AA8BB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3866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331640" y="4293096"/>
            <a:ext cx="7056784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</a:t>
            </a: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：經濟部工業局</a:t>
            </a:r>
            <a:endParaRPr lang="en-US" altLang="zh-TW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：財團法人精密機械研究發展中心</a:t>
            </a:r>
            <a:endParaRPr lang="zh-TW" altLang="en-US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683568" y="1484784"/>
            <a:ext cx="8028558" cy="2232248"/>
          </a:xfrm>
          <a:prstGeom prst="roundRect">
            <a:avLst>
              <a:gd name="adj" fmla="val 12726"/>
            </a:avLst>
          </a:prstGeom>
          <a:solidFill>
            <a:srgbClr val="2CD4A8"/>
          </a:solidFill>
          <a:ln>
            <a:noFill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kumimoji="0" lang="zh-TW" altLang="en-US" sz="4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中小企業邁向智慧</a:t>
            </a:r>
            <a:r>
              <a:rPr kumimoji="0" lang="zh-TW" altLang="en-US" sz="4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</a:t>
            </a:r>
            <a:endParaRPr kumimoji="0" lang="zh-TW" altLang="zh-TW" sz="4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782638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、協助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中小企業邁向智慧製造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五邊形 24"/>
          <p:cNvSpPr/>
          <p:nvPr/>
        </p:nvSpPr>
        <p:spPr bwMode="auto">
          <a:xfrm>
            <a:off x="395536" y="2080272"/>
            <a:ext cx="1728000" cy="484632"/>
          </a:xfrm>
          <a:prstGeom prst="homePlate">
            <a:avLst>
              <a:gd name="adj" fmla="val 26640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聯網化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有哪些訊息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?)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＞形箭號 25"/>
          <p:cNvSpPr/>
          <p:nvPr/>
        </p:nvSpPr>
        <p:spPr bwMode="auto">
          <a:xfrm>
            <a:off x="2051720" y="2080272"/>
            <a:ext cx="1728192" cy="484632"/>
          </a:xfrm>
          <a:prstGeom prst="chevron">
            <a:avLst>
              <a:gd name="adj" fmla="val 27286"/>
            </a:avLst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發生什麼事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?)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＞形箭號 26"/>
          <p:cNvSpPr/>
          <p:nvPr/>
        </p:nvSpPr>
        <p:spPr bwMode="auto">
          <a:xfrm>
            <a:off x="3707909" y="2080272"/>
            <a:ext cx="1728192" cy="484632"/>
          </a:xfrm>
          <a:prstGeom prst="chevron">
            <a:avLst>
              <a:gd name="adj" fmla="val 27286"/>
            </a:avLst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透明化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為什麼發生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?)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＞形箭號 27"/>
          <p:cNvSpPr/>
          <p:nvPr/>
        </p:nvSpPr>
        <p:spPr bwMode="auto">
          <a:xfrm>
            <a:off x="5364092" y="2080272"/>
            <a:ext cx="1728192" cy="484632"/>
          </a:xfrm>
          <a:prstGeom prst="chevron">
            <a:avLst>
              <a:gd name="adj" fmla="val 27286"/>
            </a:avLst>
          </a:prstGeom>
          <a:solidFill>
            <a:srgbClr val="FFCD2F"/>
          </a:solidFill>
          <a:ln w="12700" cap="flat" cmpd="sng" algn="ctr">
            <a:solidFill>
              <a:srgbClr val="FFC30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可預測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哪些事要發生</a:t>
            </a:r>
            <a:r>
              <a:rPr lang="en-US" altLang="zh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?)</a:t>
            </a:r>
            <a:endParaRPr lang="zh-TW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＞形箭號 28"/>
          <p:cNvSpPr/>
          <p:nvPr/>
        </p:nvSpPr>
        <p:spPr bwMode="auto">
          <a:xfrm>
            <a:off x="7020276" y="2080272"/>
            <a:ext cx="1728192" cy="484632"/>
          </a:xfrm>
          <a:prstGeom prst="chevron">
            <a:avLst>
              <a:gd name="adj" fmla="val 27286"/>
            </a:avLst>
          </a:prstGeom>
          <a:solidFill>
            <a:srgbClr val="FFC000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自適化</a:t>
            </a:r>
            <a:endParaRPr kumimoji="1" lang="en-US" altLang="zh-TW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如何自動反應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?)</a:t>
            </a:r>
            <a:endParaRPr kumimoji="1" lang="zh-TW" altLang="en-US" sz="12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Picture 2" descr="ãrouter png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268760"/>
            <a:ext cx="864096" cy="864096"/>
          </a:xfrm>
          <a:prstGeom prst="rect">
            <a:avLst/>
          </a:prstGeom>
          <a:noFill/>
        </p:spPr>
      </p:pic>
      <p:sp>
        <p:nvSpPr>
          <p:cNvPr id="31" name="矩形 30"/>
          <p:cNvSpPr/>
          <p:nvPr/>
        </p:nvSpPr>
        <p:spPr>
          <a:xfrm>
            <a:off x="395536" y="2656354"/>
            <a:ext cx="8352928" cy="240027"/>
          </a:xfrm>
          <a:prstGeom prst="rect">
            <a:avLst/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標準化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模組化</a:t>
            </a:r>
          </a:p>
        </p:txBody>
      </p:sp>
      <p:sp>
        <p:nvSpPr>
          <p:cNvPr id="32" name="矩形 31"/>
          <p:cNvSpPr/>
          <p:nvPr/>
        </p:nvSpPr>
        <p:spPr>
          <a:xfrm>
            <a:off x="395536" y="2944368"/>
            <a:ext cx="8352928" cy="288032"/>
          </a:xfrm>
          <a:prstGeom prst="rect">
            <a:avLst/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</a:t>
            </a:r>
          </a:p>
        </p:txBody>
      </p:sp>
      <p:sp>
        <p:nvSpPr>
          <p:cNvPr id="33" name="五邊形 32"/>
          <p:cNvSpPr/>
          <p:nvPr/>
        </p:nvSpPr>
        <p:spPr bwMode="auto">
          <a:xfrm>
            <a:off x="395535" y="3452154"/>
            <a:ext cx="2664293" cy="484632"/>
          </a:xfrm>
          <a:prstGeom prst="homePlate">
            <a:avLst>
              <a:gd name="adj" fmla="val 2664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一、智慧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機上盒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(SMB)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輔導計畫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(107-111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五邊形 33"/>
          <p:cNvSpPr/>
          <p:nvPr/>
        </p:nvSpPr>
        <p:spPr bwMode="auto">
          <a:xfrm>
            <a:off x="2195738" y="4338973"/>
            <a:ext cx="6552728" cy="484632"/>
          </a:xfrm>
          <a:prstGeom prst="homePlate">
            <a:avLst>
              <a:gd name="adj" fmla="val 2664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二、協助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製造業智慧應用升級輔導計畫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(109-112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" name="Picture 12" descr="ãwireless png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60040" cy="360040"/>
          </a:xfrm>
          <a:prstGeom prst="rect">
            <a:avLst/>
          </a:prstGeom>
          <a:noFill/>
        </p:spPr>
      </p:pic>
      <p:pic>
        <p:nvPicPr>
          <p:cNvPr id="36" name="Picture 2" descr="相關圖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4936" y="1241376"/>
            <a:ext cx="819472" cy="819472"/>
          </a:xfrm>
          <a:prstGeom prst="rect">
            <a:avLst/>
          </a:prstGeom>
          <a:noFill/>
        </p:spPr>
      </p:pic>
      <p:pic>
        <p:nvPicPr>
          <p:cNvPr id="37" name="Picture 6" descr="「放大鏡 png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11960" y="1196761"/>
            <a:ext cx="792088" cy="792088"/>
          </a:xfrm>
          <a:prstGeom prst="rect">
            <a:avLst/>
          </a:prstGeom>
          <a:noFill/>
        </p:spPr>
      </p:pic>
      <p:pic>
        <p:nvPicPr>
          <p:cNvPr id="38" name="Picture 22" descr="「alert png」的圖片搜尋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562811"/>
            <a:ext cx="504056" cy="462051"/>
          </a:xfrm>
          <a:prstGeom prst="rect">
            <a:avLst/>
          </a:prstGeom>
          <a:noFill/>
        </p:spPr>
      </p:pic>
      <p:pic>
        <p:nvPicPr>
          <p:cNvPr id="39" name="Picture 24" descr="「alert png」的圖片搜尋結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40" y="1196769"/>
            <a:ext cx="864096" cy="864097"/>
          </a:xfrm>
          <a:prstGeom prst="rect">
            <a:avLst/>
          </a:prstGeom>
          <a:noFill/>
        </p:spPr>
      </p:pic>
      <p:pic>
        <p:nvPicPr>
          <p:cNvPr id="40" name="Picture 26" descr="「alert png」的圖片搜尋結果"/>
          <p:cNvPicPr>
            <a:picLocks noChangeAspect="1" noChangeArrowheads="1"/>
          </p:cNvPicPr>
          <p:nvPr/>
        </p:nvPicPr>
        <p:blipFill>
          <a:blip r:embed="rId8" cstate="print"/>
          <a:srcRect t="13289" b="14361"/>
          <a:stretch>
            <a:fillRect/>
          </a:stretch>
        </p:blipFill>
        <p:spPr bwMode="auto">
          <a:xfrm>
            <a:off x="2339752" y="1196752"/>
            <a:ext cx="1094792" cy="792088"/>
          </a:xfrm>
          <a:prstGeom prst="rect">
            <a:avLst/>
          </a:prstGeom>
          <a:noFill/>
        </p:spPr>
      </p:pic>
      <p:sp>
        <p:nvSpPr>
          <p:cNvPr id="41" name="文字方塊 40"/>
          <p:cNvSpPr txBox="1"/>
          <p:nvPr/>
        </p:nvSpPr>
        <p:spPr>
          <a:xfrm>
            <a:off x="3059829" y="3242692"/>
            <a:ext cx="5688640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just">
              <a:lnSpc>
                <a:spcPts val="2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協助國內機械與製造業導入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設備聯網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生產管理可視化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智慧化應用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，進而提升國際競爭力。</a:t>
            </a:r>
          </a:p>
          <a:p>
            <a:pPr marL="85725" indent="-85725" algn="just">
              <a:lnSpc>
                <a:spcPts val="2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至少應達成下述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項基本功能：設備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功能、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管理功能、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管理功能、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完工計量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管理功能等。</a:t>
            </a:r>
          </a:p>
        </p:txBody>
      </p:sp>
      <p:sp>
        <p:nvSpPr>
          <p:cNvPr id="42" name="橢圓 41"/>
          <p:cNvSpPr/>
          <p:nvPr/>
        </p:nvSpPr>
        <p:spPr>
          <a:xfrm>
            <a:off x="179515" y="3288714"/>
            <a:ext cx="432048" cy="432048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1979712" y="4074704"/>
            <a:ext cx="432048" cy="432048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195738" y="4804318"/>
            <a:ext cx="6552728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lnSpc>
                <a:spcPts val="2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輔導機制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智慧化設備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智慧化生產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」落實中小企業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產業應用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，達成提升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、提升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、降低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等效益，並藉由國內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產業練兵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扶植我國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應用服務模組之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技術能量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73038" indent="-173038" algn="just">
              <a:lnSpc>
                <a:spcPts val="2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在具備機聯網與設備稼動率可視化基礎下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朝受輔導廠商需求之智慧化應用服務模組發展與整合導入，如：刀具管理、夾治具管理、模具管理、生產履歷管理、異常工時分析、異常警報分析、品質異常分析、機台或零組件健康預診、刀具壽命預測與管理等。</a:t>
            </a:r>
          </a:p>
        </p:txBody>
      </p:sp>
      <p:cxnSp>
        <p:nvCxnSpPr>
          <p:cNvPr id="45" name="肘形接點 44"/>
          <p:cNvCxnSpPr>
            <a:stCxn id="33" idx="2"/>
            <a:endCxn id="34" idx="1"/>
          </p:cNvCxnSpPr>
          <p:nvPr/>
        </p:nvCxnSpPr>
        <p:spPr>
          <a:xfrm rot="16200000" flipH="1">
            <a:off x="1607182" y="3992732"/>
            <a:ext cx="644503" cy="53260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79540" y="4075088"/>
            <a:ext cx="1220660" cy="10124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廠商原已具備設備聯網與稼動率可視化</a:t>
            </a:r>
          </a:p>
        </p:txBody>
      </p:sp>
      <p:cxnSp>
        <p:nvCxnSpPr>
          <p:cNvPr id="48" name="直線單箭頭接點 47"/>
          <p:cNvCxnSpPr>
            <a:stCxn id="47" idx="3"/>
            <a:endCxn id="34" idx="1"/>
          </p:cNvCxnSpPr>
          <p:nvPr/>
        </p:nvCxnSpPr>
        <p:spPr>
          <a:xfrm flipV="1">
            <a:off x="1600200" y="4581289"/>
            <a:ext cx="59553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694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377147" y="980728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一、智慧機上盒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(SMB)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輔導計畫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7049" y="1772816"/>
            <a:ext cx="766871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協助國內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機械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製造業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導入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設備聯網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、生產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管理可視化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智慧化應用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，進而提升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國際競爭力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indent="-447675" algn="just">
              <a:spcBef>
                <a:spcPts val="300"/>
              </a:spcBef>
            </a:pP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機械業者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受輔導業者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所製造之機械設備，或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製造業者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受輔導業者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現有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產線機械設備或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新購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之機械設備，經由經濟部工業局「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技術服務能量登錄合格機構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輔導單位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輔導導入</a:t>
            </a:r>
            <a:r>
              <a:rPr lang="en-US" altLang="zh-TW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indent="-447675" algn="just">
              <a:spcBef>
                <a:spcPts val="300"/>
              </a:spcBef>
            </a:pP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</a:t>
            </a:r>
            <a:r>
              <a:rPr lang="en-US" altLang="zh-TW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係指附加於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機械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設備，並具備資料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儲存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、通訊協定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轉譯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，以及提供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應用服務模組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功能之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軟硬體</a:t>
            </a:r>
            <a:r>
              <a:rPr lang="zh-TW" altLang="en-US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整合系統</a:t>
            </a:r>
            <a:r>
              <a:rPr lang="zh-TW" altLang="zh-TW" sz="1600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24451" y="37170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全程規劃時程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五邊形 28"/>
          <p:cNvSpPr/>
          <p:nvPr/>
        </p:nvSpPr>
        <p:spPr>
          <a:xfrm>
            <a:off x="1115616" y="4620429"/>
            <a:ext cx="7632848" cy="1620000"/>
          </a:xfrm>
          <a:prstGeom prst="homePlate">
            <a:avLst>
              <a:gd name="adj" fmla="val 5730"/>
            </a:avLst>
          </a:prstGeom>
          <a:solidFill>
            <a:srgbClr val="CCFF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五邊形 29"/>
          <p:cNvSpPr/>
          <p:nvPr/>
        </p:nvSpPr>
        <p:spPr>
          <a:xfrm>
            <a:off x="1115616" y="4682753"/>
            <a:ext cx="4140000" cy="1548000"/>
          </a:xfrm>
          <a:prstGeom prst="homePlate">
            <a:avLst>
              <a:gd name="adj" fmla="val 79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45551" y="467230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</a:t>
            </a:r>
            <a:endParaRPr lang="zh-TW" altLang="en-US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88392" y="5024383"/>
            <a:ext cx="241200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77800" lvl="1" indent="-177800" algn="ctr">
              <a:spcBef>
                <a:spcPts val="0"/>
              </a:spcBef>
            </a:pPr>
            <a:r>
              <a:rPr lang="en-US" altLang="zh-TW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設備操作歷程記錄功能</a:t>
            </a:r>
          </a:p>
        </p:txBody>
      </p:sp>
      <p:sp>
        <p:nvSpPr>
          <p:cNvPr id="34" name="矩形 33"/>
          <p:cNvSpPr/>
          <p:nvPr/>
        </p:nvSpPr>
        <p:spPr>
          <a:xfrm>
            <a:off x="1691680" y="5904453"/>
            <a:ext cx="28803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marL="177800" lvl="1" indent="-177800" algn="ctr">
              <a:spcBef>
                <a:spcPts val="0"/>
              </a:spcBef>
            </a:pPr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完工計量管理功能</a:t>
            </a:r>
            <a:endParaRPr lang="en-US" altLang="zh-TW" sz="12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88392" y="5905126"/>
            <a:ext cx="241200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77800" lvl="1" indent="-177800" algn="ctr"/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國際相容通訊協定</a:t>
            </a:r>
            <a:endParaRPr lang="en-US" altLang="zh-TW" sz="1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88392" y="5329062"/>
            <a:ext cx="241200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77800" lvl="1" indent="-177800" algn="ctr"/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設備故障</a:t>
            </a:r>
            <a:r>
              <a:rPr lang="zh-TW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主動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通報功能</a:t>
            </a:r>
            <a:endParaRPr lang="en-US" altLang="zh-TW" sz="1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91680" y="5601565"/>
            <a:ext cx="28803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marL="177800" lvl="1" indent="-177800" algn="ctr">
              <a:spcBef>
                <a:spcPts val="0"/>
              </a:spcBef>
            </a:pPr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設</a:t>
            </a:r>
            <a:r>
              <a:rPr lang="zh-TW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備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稼動管理功能</a:t>
            </a:r>
            <a:endParaRPr lang="en-US" altLang="zh-TW" sz="12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88392" y="5617094"/>
            <a:ext cx="241200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77800" lvl="1" indent="-177800" algn="ctr">
              <a:spcBef>
                <a:spcPts val="0"/>
              </a:spcBef>
            </a:pPr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設備工單完工時間預估功能</a:t>
            </a:r>
          </a:p>
        </p:txBody>
      </p:sp>
      <p:sp>
        <p:nvSpPr>
          <p:cNvPr id="39" name="矩形 38"/>
          <p:cNvSpPr/>
          <p:nvPr/>
        </p:nvSpPr>
        <p:spPr>
          <a:xfrm>
            <a:off x="1691680" y="4995787"/>
            <a:ext cx="28803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marL="177800" lvl="1" indent="-177800" algn="ctr"/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設備連線設定管理功能</a:t>
            </a:r>
            <a:endParaRPr lang="en-US" altLang="zh-TW" sz="1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91680" y="5298676"/>
            <a:ext cx="28803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marL="177800" lvl="1" indent="-177800" algn="ctr"/>
            <a:r>
              <a:rPr lang="en-US" altLang="zh-TW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擷取與儲存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管理功能</a:t>
            </a:r>
            <a:endParaRPr lang="en-US" altLang="zh-TW" sz="1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25845" y="4610745"/>
            <a:ext cx="659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中期</a:t>
            </a:r>
            <a:r>
              <a:rPr lang="zh-TW" altLang="en-US" sz="2000" b="1" dirty="0" smtClean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1400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188785" y="5088840"/>
            <a:ext cx="430887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</a:t>
            </a:r>
            <a:endParaRPr lang="zh-TW" altLang="en-US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4451" y="14115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計畫目標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4153954"/>
            <a:ext cx="1368000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83768" y="4153954"/>
            <a:ext cx="1368000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51920" y="4153954"/>
            <a:ext cx="1368000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20072" y="4153954"/>
            <a:ext cx="2412000" cy="21602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~111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15616" y="4394721"/>
            <a:ext cx="1368000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促成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1,300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483768" y="4394721"/>
            <a:ext cx="1368000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促成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1,985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51920" y="4394721"/>
            <a:ext cx="1368000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促成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1,500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220072" y="4394721"/>
            <a:ext cx="2412000" cy="21602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促成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68344" y="4153954"/>
            <a:ext cx="972000" cy="2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668344" y="4394721"/>
            <a:ext cx="972000" cy="216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9,100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肆、協助中小企業邁向智慧製造</a:t>
            </a:r>
            <a:endParaRPr lang="zh-TW" altLang="en-US" sz="3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610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/>
          <p:cNvSpPr txBox="1"/>
          <p:nvPr/>
        </p:nvSpPr>
        <p:spPr>
          <a:xfrm>
            <a:off x="1547664" y="3933053"/>
            <a:ext cx="1728192" cy="2736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endParaRPr lang="zh-TW" altLang="en-US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347864" y="3933054"/>
            <a:ext cx="1800200" cy="2736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endParaRPr lang="zh-TW" altLang="en-US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220072" y="3933054"/>
            <a:ext cx="3528392" cy="27363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endParaRPr lang="zh-TW" altLang="en-US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五邊形 30"/>
          <p:cNvSpPr/>
          <p:nvPr/>
        </p:nvSpPr>
        <p:spPr bwMode="auto">
          <a:xfrm>
            <a:off x="683568" y="3356991"/>
            <a:ext cx="936104" cy="484632"/>
          </a:xfrm>
          <a:prstGeom prst="homePlate">
            <a:avLst>
              <a:gd name="adj" fmla="val 26640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</a:p>
        </p:txBody>
      </p:sp>
      <p:sp>
        <p:nvSpPr>
          <p:cNvPr id="32" name="＞形箭號 31"/>
          <p:cNvSpPr/>
          <p:nvPr/>
        </p:nvSpPr>
        <p:spPr bwMode="auto">
          <a:xfrm>
            <a:off x="1547664" y="3356991"/>
            <a:ext cx="1872208" cy="484632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</a:p>
        </p:txBody>
      </p:sp>
      <p:sp>
        <p:nvSpPr>
          <p:cNvPr id="33" name="＞形箭號 32"/>
          <p:cNvSpPr/>
          <p:nvPr/>
        </p:nvSpPr>
        <p:spPr bwMode="auto">
          <a:xfrm>
            <a:off x="3371867" y="3356991"/>
            <a:ext cx="1872208" cy="484632"/>
          </a:xfrm>
          <a:prstGeom prst="chevron">
            <a:avLst>
              <a:gd name="adj" fmla="val 27286"/>
            </a:avLst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</a:p>
        </p:txBody>
      </p:sp>
      <p:sp>
        <p:nvSpPr>
          <p:cNvPr id="34" name="＞形箭號 33"/>
          <p:cNvSpPr/>
          <p:nvPr/>
        </p:nvSpPr>
        <p:spPr bwMode="auto">
          <a:xfrm>
            <a:off x="5196070" y="3356991"/>
            <a:ext cx="1872208" cy="484632"/>
          </a:xfrm>
          <a:prstGeom prst="chevron">
            <a:avLst>
              <a:gd name="adj" fmla="val 27286"/>
            </a:avLst>
          </a:prstGeom>
          <a:solidFill>
            <a:srgbClr val="FFCD2F"/>
          </a:solidFill>
          <a:ln w="12700" cap="flat" cmpd="sng" algn="ctr">
            <a:solidFill>
              <a:srgbClr val="FFC30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</a:t>
            </a:r>
          </a:p>
        </p:txBody>
      </p:sp>
      <p:sp>
        <p:nvSpPr>
          <p:cNvPr id="35" name="＞形箭號 34"/>
          <p:cNvSpPr/>
          <p:nvPr/>
        </p:nvSpPr>
        <p:spPr bwMode="auto">
          <a:xfrm>
            <a:off x="7020272" y="3356991"/>
            <a:ext cx="1872208" cy="484632"/>
          </a:xfrm>
          <a:prstGeom prst="chevron">
            <a:avLst>
              <a:gd name="adj" fmla="val 27286"/>
            </a:avLst>
          </a:prstGeom>
          <a:solidFill>
            <a:srgbClr val="FFC000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第四階段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83568" y="3933053"/>
            <a:ext cx="792088" cy="27363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eaVert" wrap="square" rtlCol="0" anchor="ctr">
            <a:noAutofit/>
          </a:bodyPr>
          <a:lstStyle/>
          <a:p>
            <a:pPr algn="ctr"/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接點 36"/>
          <p:cNvCxnSpPr/>
          <p:nvPr/>
        </p:nvCxnSpPr>
        <p:spPr bwMode="auto">
          <a:xfrm>
            <a:off x="1691680" y="4600177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直線接點 37"/>
          <p:cNvCxnSpPr/>
          <p:nvPr/>
        </p:nvCxnSpPr>
        <p:spPr bwMode="auto">
          <a:xfrm>
            <a:off x="1691680" y="5625979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3563888" y="4600177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直線接點 39"/>
          <p:cNvCxnSpPr/>
          <p:nvPr/>
        </p:nvCxnSpPr>
        <p:spPr bwMode="auto">
          <a:xfrm>
            <a:off x="3563888" y="5625979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直線接點 40"/>
          <p:cNvCxnSpPr/>
          <p:nvPr/>
        </p:nvCxnSpPr>
        <p:spPr bwMode="auto">
          <a:xfrm>
            <a:off x="5436096" y="4600177"/>
            <a:ext cx="30963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>
            <a:off x="5436096" y="5625979"/>
            <a:ext cx="309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122" name="Picture 2" descr="ãrouter png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5"/>
            <a:ext cx="720080" cy="720080"/>
          </a:xfrm>
          <a:prstGeom prst="rect">
            <a:avLst/>
          </a:prstGeom>
          <a:noFill/>
        </p:spPr>
      </p:pic>
      <p:sp>
        <p:nvSpPr>
          <p:cNvPr id="61" name="文字方塊 60"/>
          <p:cNvSpPr txBox="1"/>
          <p:nvPr/>
        </p:nvSpPr>
        <p:spPr>
          <a:xfrm>
            <a:off x="1547664" y="4653135"/>
            <a:ext cx="17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企業能透過資料了解正在發生的事件，並依據數據進行決策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547664" y="5661247"/>
            <a:ext cx="17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如：總和稼動率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(OEE)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、刀具管理、夾治具管理、模具管理等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547664" y="393305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u="sng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發生了什麼事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3347864" y="3933055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透明化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u="sng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為什麼發生這些事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3347864" y="4653135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企業能透過資料了解各事件發生的原因，並且累積處理知識</a:t>
            </a:r>
            <a:endParaRPr lang="en-US" altLang="zh-TW" sz="1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3347864" y="5661247"/>
            <a:ext cx="1800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如：異常工時分析、工件生產履歷與分析、異常警報分析、品質異常分析等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5405571" y="3933055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可預測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準備好解法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自適化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最佳化</a:t>
            </a:r>
            <a:r>
              <a:rPr lang="en-US" altLang="zh-TW" sz="12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u="sng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哪些事要發生了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?/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如何自動反應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5220072" y="4653135"/>
            <a:ext cx="35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just">
              <a:buFont typeface="Arial" pitchFamily="34" charset="0"/>
              <a:buChar char="•"/>
            </a:pPr>
            <a:r>
              <a:rPr lang="zh-TW" altLang="en-US" sz="1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企業能透過資料了解未來可能發生的事件，並切一預測進行決策</a:t>
            </a:r>
            <a:endParaRPr lang="en-US" altLang="zh-TW" sz="1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>
              <a:buFont typeface="Arial" pitchFamily="34" charset="0"/>
              <a:buChar char="•"/>
            </a:pPr>
            <a:r>
              <a:rPr lang="zh-TW" altLang="en-US" sz="1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企業能夠依據發生的事件自動進行最有利的策略回應</a:t>
            </a:r>
            <a:endParaRPr lang="en-US" altLang="zh-TW" sz="1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220072" y="5661247"/>
            <a:ext cx="35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如：機台或零組件健康預診、刀具壽命預測與管理、加工品質預測、射出成形品質預測等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763230" y="5054936"/>
            <a:ext cx="677108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設備稼動率</a:t>
            </a:r>
            <a:endParaRPr lang="zh-TW" altLang="en-US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424" name="AutoShape 8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6" name="AutoShape 10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8" name="AutoShape 12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95536" y="980728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協助製造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智慧應用升級輔導計畫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827584" y="183727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受輔導業者基於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設備稼動率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可視化之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，經由經濟部工業局「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技術服務能量登錄合格機構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輔導，導入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智慧化生產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智慧化設備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應用服務模組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，以加速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智慧化應用服務模組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擴散。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96459" y="28529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全程規劃時程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96459" y="14127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計畫目標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肆、協助中小企業邁向智慧製造</a:t>
            </a:r>
            <a:endParaRPr lang="zh-TW" altLang="en-US" sz="3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6971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字方塊 71"/>
          <p:cNvSpPr txBox="1"/>
          <p:nvPr/>
        </p:nvSpPr>
        <p:spPr>
          <a:xfrm>
            <a:off x="467544" y="980728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三、輔導計畫：由輔導單位協助送件、提出申請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08" name="Picture 4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 l="3217" t="12635" r="8316" b="5238"/>
          <a:stretch>
            <a:fillRect/>
          </a:stretch>
        </p:blipFill>
        <p:spPr bwMode="auto">
          <a:xfrm>
            <a:off x="4067944" y="2004953"/>
            <a:ext cx="1584176" cy="1123325"/>
          </a:xfrm>
          <a:prstGeom prst="rect">
            <a:avLst/>
          </a:prstGeom>
          <a:noFill/>
        </p:spPr>
      </p:pic>
      <p:sp>
        <p:nvSpPr>
          <p:cNvPr id="23" name="文字方塊 22"/>
          <p:cNvSpPr txBox="1"/>
          <p:nvPr/>
        </p:nvSpPr>
        <p:spPr>
          <a:xfrm>
            <a:off x="3779912" y="3157081"/>
            <a:ext cx="2088232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rgbClr val="8064A2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輔導單位</a:t>
            </a:r>
            <a:endParaRPr lang="en-US" altLang="zh-TW" sz="2000" b="1" u="sng" dirty="0" smtClean="0">
              <a:solidFill>
                <a:srgbClr val="8064A2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取得經濟部工業局「技術服務能量登錄合格機構」之自動化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(AU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、資訊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(IT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、資料經濟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(DA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或系統整合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(SI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等服務機構。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1560" y="3785845"/>
            <a:ext cx="20882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rgbClr val="8064A2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受輔導廠商</a:t>
            </a:r>
            <a:endParaRPr lang="en-US" altLang="zh-TW" sz="2000" b="1" u="sng" dirty="0" smtClean="0">
              <a:solidFill>
                <a:srgbClr val="8064A2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國內合法登記公司，有工廠登記證明之製造業者。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2" descr="ç¸éåç"/>
          <p:cNvPicPr>
            <a:picLocks noChangeAspect="1" noChangeArrowheads="1"/>
          </p:cNvPicPr>
          <p:nvPr/>
        </p:nvPicPr>
        <p:blipFill>
          <a:blip r:embed="rId3" cstate="print"/>
          <a:srcRect l="35280" r="35741" b="67830"/>
          <a:stretch>
            <a:fillRect/>
          </a:stretch>
        </p:blipFill>
        <p:spPr bwMode="auto">
          <a:xfrm>
            <a:off x="827584" y="4437112"/>
            <a:ext cx="1656184" cy="1728192"/>
          </a:xfrm>
          <a:prstGeom prst="rect">
            <a:avLst/>
          </a:prstGeom>
          <a:noFill/>
        </p:spPr>
      </p:pic>
      <p:pic>
        <p:nvPicPr>
          <p:cNvPr id="22" name="Picture 2" descr="ç¸éåç"/>
          <p:cNvPicPr>
            <a:picLocks noChangeAspect="1" noChangeArrowheads="1"/>
          </p:cNvPicPr>
          <p:nvPr/>
        </p:nvPicPr>
        <p:blipFill>
          <a:blip r:embed="rId3" cstate="print"/>
          <a:srcRect l="35280" t="35681" r="37001" b="36170"/>
          <a:stretch>
            <a:fillRect/>
          </a:stretch>
        </p:blipFill>
        <p:spPr bwMode="auto">
          <a:xfrm>
            <a:off x="827584" y="2276872"/>
            <a:ext cx="1584176" cy="1512168"/>
          </a:xfrm>
          <a:prstGeom prst="rect">
            <a:avLst/>
          </a:prstGeom>
          <a:noFill/>
        </p:spPr>
      </p:pic>
      <p:sp>
        <p:nvSpPr>
          <p:cNvPr id="25" name="文字方塊 24"/>
          <p:cNvSpPr txBox="1"/>
          <p:nvPr/>
        </p:nvSpPr>
        <p:spPr>
          <a:xfrm>
            <a:off x="611560" y="2708920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設備業者</a:t>
            </a:r>
            <a:endParaRPr lang="zh-TW" altLang="en-US" sz="1400" b="1" dirty="0">
              <a:solidFill>
                <a:srgbClr val="F7964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11560" y="4797152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製造業者</a:t>
            </a:r>
            <a:endParaRPr lang="zh-TW" altLang="en-US" sz="1400" b="1" dirty="0">
              <a:solidFill>
                <a:srgbClr val="F7964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468" name="Picture 12" descr="ãwireless png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81128"/>
            <a:ext cx="504056" cy="504056"/>
          </a:xfrm>
          <a:prstGeom prst="rect">
            <a:avLst/>
          </a:prstGeom>
          <a:noFill/>
        </p:spPr>
      </p:pic>
      <p:pic>
        <p:nvPicPr>
          <p:cNvPr id="27" name="Picture 12" descr="ãwireless png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68960"/>
            <a:ext cx="504056" cy="504056"/>
          </a:xfrm>
          <a:prstGeom prst="rect">
            <a:avLst/>
          </a:prstGeom>
          <a:noFill/>
        </p:spPr>
      </p:pic>
      <p:pic>
        <p:nvPicPr>
          <p:cNvPr id="28" name="Picture 3" descr="D:\P1NAS-1(e9512)\00HOME\06.智慧升級計畫\新增資料夾\documents-28157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140968"/>
            <a:ext cx="648072" cy="710216"/>
          </a:xfrm>
          <a:prstGeom prst="rect">
            <a:avLst/>
          </a:prstGeom>
          <a:noFill/>
        </p:spPr>
      </p:pic>
      <p:sp>
        <p:nvSpPr>
          <p:cNvPr id="29" name="圓角矩形 28"/>
          <p:cNvSpPr/>
          <p:nvPr/>
        </p:nvSpPr>
        <p:spPr>
          <a:xfrm>
            <a:off x="611560" y="2060848"/>
            <a:ext cx="2088232" cy="4320480"/>
          </a:xfrm>
          <a:prstGeom prst="roundRect">
            <a:avLst>
              <a:gd name="adj" fmla="val 87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7584" y="1844824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需求業者</a:t>
            </a:r>
            <a:endParaRPr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3779912" y="1772816"/>
            <a:ext cx="2088232" cy="2592288"/>
          </a:xfrm>
          <a:prstGeom prst="roundRect">
            <a:avLst>
              <a:gd name="adj" fmla="val 87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95936" y="1556792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送件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588224" y="5389329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rgbClr val="8064A2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精機中心</a:t>
            </a:r>
            <a:endParaRPr lang="en-US" altLang="zh-TW" sz="2000" b="1" u="sng" dirty="0" smtClean="0">
              <a:solidFill>
                <a:srgbClr val="8064A2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>
              <a:buFont typeface="Arial" pitchFamily="34" charset="0"/>
              <a:buChar char="•"/>
            </a:pP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送件地址：台中市西屯區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40768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工業區三十七路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5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>
              <a:buFont typeface="Arial" pitchFamily="34" charset="0"/>
              <a:buChar char="•"/>
            </a:pP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諮詢專線：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(04)2359-9009</a:t>
            </a:r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分機</a:t>
            </a:r>
            <a:r>
              <a:rPr lang="en-US" altLang="zh-TW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61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588224" y="4005064"/>
            <a:ext cx="2088232" cy="2592288"/>
          </a:xfrm>
          <a:prstGeom prst="roundRect">
            <a:avLst>
              <a:gd name="adj" fmla="val 87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04248" y="3789040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收件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8" name="Picture 2" descr="ç¸éåç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141189"/>
            <a:ext cx="1584176" cy="1320147"/>
          </a:xfrm>
          <a:prstGeom prst="rect">
            <a:avLst/>
          </a:prstGeom>
          <a:noFill/>
        </p:spPr>
      </p:pic>
      <p:sp>
        <p:nvSpPr>
          <p:cNvPr id="39" name="文字方塊 38"/>
          <p:cNvSpPr txBox="1"/>
          <p:nvPr/>
        </p:nvSpPr>
        <p:spPr>
          <a:xfrm>
            <a:off x="2839546" y="5301208"/>
            <a:ext cx="2236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TW" sz="2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Step 1</a:t>
            </a:r>
          </a:p>
          <a:p>
            <a:pPr algn="just"/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雙方洽談輔導細節</a:t>
            </a:r>
            <a:endParaRPr lang="en-US" altLang="zh-TW" sz="16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填寫輔導同意暨聲明書</a:t>
            </a:r>
            <a:endParaRPr lang="zh-TW" altLang="en-US" sz="1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右彎箭號 40"/>
          <p:cNvSpPr/>
          <p:nvPr/>
        </p:nvSpPr>
        <p:spPr>
          <a:xfrm rot="16200000" flipV="1">
            <a:off x="3231280" y="4049640"/>
            <a:ext cx="813816" cy="1588760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9470" name="Picture 14" descr="ç¸éåç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221088"/>
            <a:ext cx="799729" cy="799729"/>
          </a:xfrm>
          <a:prstGeom prst="rect">
            <a:avLst/>
          </a:prstGeom>
          <a:noFill/>
        </p:spPr>
      </p:pic>
      <p:sp>
        <p:nvSpPr>
          <p:cNvPr id="42" name="右彎箭號 41"/>
          <p:cNvSpPr/>
          <p:nvPr/>
        </p:nvSpPr>
        <p:spPr>
          <a:xfrm rot="5400000">
            <a:off x="6327624" y="2465464"/>
            <a:ext cx="813816" cy="1588760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868144" y="1960384"/>
            <a:ext cx="2736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Step 2</a:t>
            </a:r>
          </a:p>
          <a:p>
            <a:pPr algn="just"/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撰寫計畫書、備齊送件資料後送件至收件窗口</a:t>
            </a:r>
            <a:endParaRPr lang="zh-TW" altLang="en-US" sz="1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782638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、協助中小企業邁向智慧製造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8011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3209" y="980728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四、申請資格：有關申請之企業應符合下列申請資格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4" descr="http://www.myfreephotoshop.com/wp-content/uploads/2013/03/1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4443"/>
            <a:ext cx="2232248" cy="15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39325" y="1486813"/>
            <a:ext cx="5702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：在中華民國境內依法辦理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登記或商業登記、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法人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經主管機關核准設立，且為經濟部工業局「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技術服務能量登錄合格機構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(AU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(IT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資料經濟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(DA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(SI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等服務機構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8" descr="相關圖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36" y="3482178"/>
            <a:ext cx="2207673" cy="1819030"/>
          </a:xfrm>
          <a:prstGeom prst="rect">
            <a:avLst/>
          </a:prstGeom>
          <a:noFill/>
        </p:spPr>
      </p:pic>
      <p:pic>
        <p:nvPicPr>
          <p:cNvPr id="15" name="Picture 4" descr="相關圖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249" y="1561332"/>
            <a:ext cx="2265674" cy="143562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639325" y="5745450"/>
            <a:ext cx="543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其他資格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：淨值不得為負值、非金融機構拒絕往來戶、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年內無欠繳應納稅捐情事等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0644" y="3573016"/>
            <a:ext cx="6007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輔導業者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：在中華民國境內依法辦理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，並有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證明文件之國內製造業者。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「manufacturing png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0644" y="4304630"/>
            <a:ext cx="3150865" cy="1289061"/>
          </a:xfrm>
          <a:prstGeom prst="rect">
            <a:avLst/>
          </a:prstGeom>
          <a:noFill/>
        </p:spPr>
      </p:pic>
      <p:sp>
        <p:nvSpPr>
          <p:cNvPr id="19" name="文字方塊 18"/>
          <p:cNvSpPr txBox="1"/>
          <p:nvPr/>
        </p:nvSpPr>
        <p:spPr>
          <a:xfrm>
            <a:off x="1043608" y="2924944"/>
            <a:ext cx="5896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技術服務能量登錄合格機構查詢網址：</a:t>
            </a:r>
            <a:endParaRPr lang="en-US" altLang="zh-TW" sz="105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https://assist.nat.gov.tw/wSite/sp?xdUrl=/wSite/sp/tech/enterpriseQualifiedList.jsp&amp;mp=2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782638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、協助中小企業邁向智慧製造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896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782638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、協助中小企業邁向智慧製造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251520" y="974786"/>
            <a:ext cx="8291956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伍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、其他補充事項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88101"/>
              </p:ext>
            </p:extLst>
          </p:nvPr>
        </p:nvGraphicFramePr>
        <p:xfrm>
          <a:off x="251519" y="1526765"/>
          <a:ext cx="8713094" cy="49019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6547"/>
                <a:gridCol w="4356547"/>
              </a:tblGrid>
              <a:tr h="355051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協助製造業智慧應用升級輔導計畫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智慧機上盒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(SMB)</a:t>
                      </a:r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輔導計畫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附錄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6229">
                <a:tc>
                  <a:txBody>
                    <a:bodyPr/>
                    <a:lstStyle/>
                    <a:p>
                      <a:pPr marL="276225" indent="-276225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本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須知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110/02/03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起即受理申請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，並採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批次審查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為原則。惟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年度預算用罄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，即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停止受理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申請補助。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indent="-276225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政府輔導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經費上限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為新臺幣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，並以個案總經費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indent="-276225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每個案計畫由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indent="-276225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每一輔導單位全年之申請案件不以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案為限，計畫主持人</a:t>
                      </a:r>
                      <a:r>
                        <a:rPr lang="zh-TW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不得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於同一期間擔任</a:t>
                      </a:r>
                      <a:r>
                        <a:rPr lang="zh-TW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超過</a:t>
                      </a: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個案之計畫主持人。</a:t>
                      </a:r>
                    </a:p>
                    <a:p>
                      <a:pPr marL="276225" indent="-276225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個案計畫執行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為原則，但每一個案計畫之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日期以本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(110)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為限；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計畫執行期程由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審查委員會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審定。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indent="-276225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若輔導單位同時申請本須知多項個案或其他政府計畫，則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同一執行人員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單月之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總投入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人月數不得超過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marR="0" lvl="0" indent="-2762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為提升企業</a:t>
                      </a:r>
                      <a:r>
                        <a:rPr lang="zh-TW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意識，輔導單位須於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系統導入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前提供</a:t>
                      </a:r>
                      <a:r>
                        <a:rPr lang="zh-TW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第三方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技術服務能量登錄合格機構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資訊安全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IS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資安檢測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相關文件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，並於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結案時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提供之資安檢測報告之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高度風險項目須為</a:t>
                      </a: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4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本須知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110/02/03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起即受理申請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，並採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批次審查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為原則。惟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年度預算用罄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，即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停止受理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申請補助。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政府輔導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經費上限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為新臺幣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，並以個案總經費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	</a:t>
                      </a:r>
                    </a:p>
                    <a:p>
                      <a:pPr marL="361950" indent="-361950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每個案計畫由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每一輔導單位全年之申請案件不以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案為限，計畫主持人</a:t>
                      </a:r>
                      <a:r>
                        <a:rPr lang="zh-TW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不得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於同一期間擔任超過</a:t>
                      </a:r>
                      <a:r>
                        <a:rPr lang="zh-TW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超過</a:t>
                      </a: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個案之計畫主持人。</a:t>
                      </a:r>
                    </a:p>
                    <a:p>
                      <a:pPr marL="361950" indent="-361950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個案計畫執行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為原則，但每一個案計畫之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日期以本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(110)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為限；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計畫執行期程由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審查委員會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審定。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 若輔導單位同時申請本須知多項個案或其他政府計畫，則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同一執行人員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單月之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總投入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人月數不得超過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lvl="0" indent="-361950" algn="just">
                        <a:spcBef>
                          <a:spcPts val="30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為提升企業</a:t>
                      </a:r>
                      <a:r>
                        <a:rPr lang="zh-TW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意識，輔導單位須於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系統導入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前提供</a:t>
                      </a:r>
                      <a:r>
                        <a:rPr lang="zh-TW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第三方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技術服務能量登錄合格機構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資訊安全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IS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資安檢測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相關文件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，並於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結案時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提供之資安檢測報告之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高度風險項目須為</a:t>
                      </a:r>
                      <a:r>
                        <a:rPr lang="en-US" altLang="zh-TW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zh-TW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4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949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fld id="{31CB5F36-9976-4ADA-991D-41FF0EF969CC}" type="slidenum"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15</a:t>
            </a:fld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292894"/>
            <a:ext cx="7864475" cy="543818"/>
          </a:xfrm>
        </p:spPr>
        <p:txBody>
          <a:bodyPr/>
          <a:lstStyle/>
          <a:p>
            <a:pPr lvl="0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伍、聯絡窗口</a:t>
            </a: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467544" y="1268760"/>
            <a:ext cx="1799708" cy="1152000"/>
            <a:chOff x="1215" y="1680"/>
            <a:chExt cx="919" cy="828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1215" y="1680"/>
              <a:ext cx="919" cy="828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gray">
          <a:xfrm>
            <a:off x="574440" y="1273375"/>
            <a:ext cx="15953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智慧機上盒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</a:p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2465243" y="1272178"/>
            <a:ext cx="6351353" cy="1433922"/>
            <a:chOff x="1752" y="1920"/>
            <a:chExt cx="3348" cy="852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1752" y="1920"/>
              <a:ext cx="3264" cy="836"/>
              <a:chOff x="1752" y="1920"/>
              <a:chExt cx="3264" cy="836"/>
            </a:xfrm>
          </p:grpSpPr>
          <p:sp>
            <p:nvSpPr>
              <p:cNvPr id="33" name="AutoShape 21"/>
              <p:cNvSpPr>
                <a:spLocks noChangeArrowheads="1"/>
              </p:cNvSpPr>
              <p:nvPr/>
            </p:nvSpPr>
            <p:spPr bwMode="gray">
              <a:xfrm>
                <a:off x="1752" y="1920"/>
                <a:ext cx="3264" cy="83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2" name="Text Box 23"/>
            <p:cNvSpPr txBox="1">
              <a:spLocks noChangeArrowheads="1"/>
            </p:cNvSpPr>
            <p:nvPr/>
          </p:nvSpPr>
          <p:spPr bwMode="gray">
            <a:xfrm>
              <a:off x="1821" y="1967"/>
              <a:ext cx="3279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財團法人精密機械研究發展中</a:t>
              </a:r>
              <a:r>
                <a:rPr kumimoji="0" lang="zh-TW" altLang="en-US" sz="16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sz="16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林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先生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TEL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04-23599009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分機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361</a:t>
              </a:r>
            </a:p>
            <a:p>
              <a:pPr>
                <a:defRPr/>
              </a:pP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SMB</a:t>
              </a:r>
              <a:r>
                <a:rPr kumimoji="0" lang="en-US" altLang="zh-TW" sz="1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@mail.pmc.org.tw</a:t>
              </a:r>
            </a:p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申請須知與相關資料網址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</a:t>
              </a:r>
              <a:r>
                <a:rPr kumimoji="0"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</a:t>
              </a:r>
              <a:r>
                <a:rPr kumimoji="0" lang="en-US" altLang="zh-TW" sz="1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www.pmc.org.tw/news_view.aspx?HNS_NO=4486</a:t>
              </a:r>
            </a:p>
          </p:txBody>
        </p:sp>
      </p:grp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467544" y="4005192"/>
            <a:ext cx="1800000" cy="1260000"/>
            <a:chOff x="1248" y="1680"/>
            <a:chExt cx="864" cy="864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1248" y="1680"/>
              <a:ext cx="864" cy="864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8" name="Text Box 6"/>
          <p:cNvSpPr txBox="1">
            <a:spLocks noChangeArrowheads="1"/>
          </p:cNvSpPr>
          <p:nvPr/>
        </p:nvSpPr>
        <p:spPr bwMode="gray">
          <a:xfrm>
            <a:off x="443072" y="4121646"/>
            <a:ext cx="18774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協助製造業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智慧應用升級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Group 19"/>
          <p:cNvGrpSpPr>
            <a:grpSpLocks/>
          </p:cNvGrpSpPr>
          <p:nvPr/>
        </p:nvGrpSpPr>
        <p:grpSpPr bwMode="auto">
          <a:xfrm>
            <a:off x="2465243" y="4032056"/>
            <a:ext cx="6336176" cy="1512240"/>
            <a:chOff x="1728" y="1920"/>
            <a:chExt cx="3340" cy="871"/>
          </a:xfrm>
        </p:grpSpPr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1728" y="1920"/>
              <a:ext cx="3264" cy="871"/>
              <a:chOff x="1728" y="1920"/>
              <a:chExt cx="3264" cy="871"/>
            </a:xfrm>
          </p:grpSpPr>
          <p:sp>
            <p:nvSpPr>
              <p:cNvPr id="42" name="AutoShape 21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7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1" name="Text Box 23"/>
            <p:cNvSpPr txBox="1">
              <a:spLocks noChangeArrowheads="1"/>
            </p:cNvSpPr>
            <p:nvPr/>
          </p:nvSpPr>
          <p:spPr bwMode="gray">
            <a:xfrm>
              <a:off x="1821" y="2024"/>
              <a:ext cx="3247" cy="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財團法人精密機械研究發展中</a:t>
              </a:r>
              <a:r>
                <a:rPr kumimoji="0" lang="zh-TW" altLang="en-US" sz="16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先生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TEL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04-23599009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分機</a:t>
              </a:r>
              <a:r>
                <a:rPr kumimoji="0" lang="en-US" altLang="zh-TW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</a:t>
              </a:r>
              <a:r>
                <a:rPr kumimoji="0" lang="en-US" altLang="zh-TW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SMU@mail.pmc.org.tw</a:t>
              </a:r>
            </a:p>
            <a:p>
              <a:pPr>
                <a:defRPr/>
              </a:pPr>
              <a:r>
                <a:rPr kumimoji="0" lang="zh-TW" altLang="en-US" sz="16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申請須知與相關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資料網址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</a:t>
              </a:r>
              <a:r>
                <a:rPr kumimoji="0"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</a:t>
              </a:r>
              <a:r>
                <a:rPr kumimoji="0" lang="en-US" altLang="zh-TW" sz="1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www.pmc.org.tw/news_view.aspx?HNS_NO=4495</a:t>
              </a:r>
            </a:p>
          </p:txBody>
        </p:sp>
      </p:grpSp>
      <p:pic>
        <p:nvPicPr>
          <p:cNvPr id="44" name="圖片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8948" y="1349775"/>
            <a:ext cx="844883" cy="801556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099" y="4145597"/>
            <a:ext cx="802580" cy="79557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51520" y="11663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陸、計畫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資安推動作法說明與資安的</a:t>
            </a:r>
            <a:r>
              <a:rPr lang="zh-TW" altLang="en-US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挑戰</a:t>
            </a:r>
          </a:p>
        </p:txBody>
      </p:sp>
    </p:spTree>
    <p:extLst>
      <p:ext uri="{BB962C8B-B14F-4D97-AF65-F5344CB8AC3E}">
        <p14:creationId xmlns:p14="http://schemas.microsoft.com/office/powerpoint/2010/main" val="128732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「plc controller png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380" y="1368153"/>
            <a:ext cx="1108282" cy="1217572"/>
          </a:xfrm>
          <a:prstGeom prst="rect">
            <a:avLst/>
          </a:prstGeom>
          <a:noFill/>
        </p:spPr>
      </p:pic>
      <p:pic>
        <p:nvPicPr>
          <p:cNvPr id="27" name="Picture 20" descr="相關圖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886" y="1296144"/>
            <a:ext cx="1639172" cy="1447853"/>
          </a:xfrm>
          <a:prstGeom prst="rect">
            <a:avLst/>
          </a:prstGeom>
          <a:noFill/>
        </p:spPr>
      </p:pic>
      <p:sp>
        <p:nvSpPr>
          <p:cNvPr id="28" name="文字方塊 27"/>
          <p:cNvSpPr txBox="1"/>
          <p:nvPr/>
        </p:nvSpPr>
        <p:spPr>
          <a:xfrm>
            <a:off x="1547665" y="2808314"/>
            <a:ext cx="20882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u="sng" dirty="0" smtClean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工控系統業者</a:t>
            </a:r>
            <a:endParaRPr kumimoji="0" lang="en-US" altLang="zh-TW" sz="2400" b="1" u="sng" dirty="0" smtClean="0">
              <a:solidFill>
                <a:srgbClr val="F7964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銷售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CNC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PLC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b="1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iPC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等工業控制系統之業者，提供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智慧機械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產業發展所需之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硬體裝置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如何確保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硬體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資安弱點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怎麼確保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提供之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函式庫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沒有資安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220797" y="2808314"/>
            <a:ext cx="22555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u="sng" dirty="0" smtClean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機械或</a:t>
            </a:r>
            <a:r>
              <a:rPr kumimoji="0" lang="en-US" altLang="zh-TW" sz="2400" b="1" u="sng" dirty="0" smtClean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SI</a:t>
            </a:r>
            <a:r>
              <a:rPr kumimoji="0" lang="zh-TW" altLang="en-US" sz="2400" b="1" u="sng" dirty="0" smtClean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業者</a:t>
            </a:r>
            <a:endParaRPr kumimoji="0" lang="en-US" altLang="zh-TW" sz="2400" b="1" u="sng" dirty="0" smtClean="0">
              <a:solidFill>
                <a:srgbClr val="F7964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購入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工業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控制系統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，用以開發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客製化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智慧化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軟體，致力於將老師傅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經驗數位化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，發展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智慧機械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智慧製造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解決方案</a:t>
            </a: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怎麼確保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開發的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資安弱點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如何確保開發的軟體系統或功能模組沒有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資安弱點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948265" y="2736304"/>
            <a:ext cx="202451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u="sng" dirty="0" smtClean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加工應用業者</a:t>
            </a:r>
            <a:endParaRPr kumimoji="0" lang="en-US" altLang="zh-TW" sz="2400" b="1" u="sng" dirty="0" smtClean="0">
              <a:solidFill>
                <a:srgbClr val="F7964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購入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智慧機械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智慧製造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解決方案，導入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機聯網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、設備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稼動可視化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b="1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IoT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5G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等技術，以提升訂單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準交率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，因應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少量多樣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市場趨勢</a:t>
            </a: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</a:pPr>
            <a:endParaRPr kumimoji="0"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如何確保</a:t>
            </a:r>
            <a:r>
              <a:rPr kumimoji="0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OT/IT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硬體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資安弱點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如何確保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全廠網路</a:t>
            </a:r>
            <a:r>
              <a:rPr kumimoji="0"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拓撲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資安弱點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" name="Picture 32" descr="「scada png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481" y="1199657"/>
            <a:ext cx="1580631" cy="1308162"/>
          </a:xfrm>
          <a:prstGeom prst="rect">
            <a:avLst/>
          </a:prstGeom>
          <a:noFill/>
        </p:spPr>
      </p:pic>
      <p:pic>
        <p:nvPicPr>
          <p:cNvPr id="32" name="Picture 2" descr="ãrouter png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51093" y="2088232"/>
            <a:ext cx="585418" cy="643147"/>
          </a:xfrm>
          <a:prstGeom prst="rect">
            <a:avLst/>
          </a:prstGeom>
          <a:noFill/>
        </p:spPr>
      </p:pic>
      <p:pic>
        <p:nvPicPr>
          <p:cNvPr id="33" name="Picture 36" descr="「wireless png」的圖片搜尋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6640" y="1872208"/>
            <a:ext cx="351250" cy="385888"/>
          </a:xfrm>
          <a:prstGeom prst="rect">
            <a:avLst/>
          </a:prstGeom>
          <a:noFill/>
        </p:spPr>
      </p:pic>
      <p:sp>
        <p:nvSpPr>
          <p:cNvPr id="34" name="向右箭號 33"/>
          <p:cNvSpPr/>
          <p:nvPr/>
        </p:nvSpPr>
        <p:spPr>
          <a:xfrm>
            <a:off x="3499806" y="2027265"/>
            <a:ext cx="520465" cy="4328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476351" y="2016224"/>
            <a:ext cx="520465" cy="4328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547664" y="836712"/>
            <a:ext cx="731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一、製造業發展智慧製造解決方案供應鏈</a:t>
            </a:r>
          </a:p>
        </p:txBody>
      </p:sp>
      <p:sp>
        <p:nvSpPr>
          <p:cNvPr id="37" name="橢圓 36"/>
          <p:cNvSpPr/>
          <p:nvPr/>
        </p:nvSpPr>
        <p:spPr>
          <a:xfrm>
            <a:off x="8874462" y="1152128"/>
            <a:ext cx="196633" cy="25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endParaRPr kumimoji="0" lang="zh-TW" alt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8874462" y="2448272"/>
            <a:ext cx="196633" cy="25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OT</a:t>
            </a:r>
            <a:endParaRPr kumimoji="0" lang="zh-TW" alt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9" name="直線單箭頭接點 38"/>
          <p:cNvCxnSpPr>
            <a:stCxn id="37" idx="4"/>
            <a:endCxn id="38" idx="0"/>
          </p:cNvCxnSpPr>
          <p:nvPr/>
        </p:nvCxnSpPr>
        <p:spPr>
          <a:xfrm>
            <a:off x="8972779" y="1409387"/>
            <a:ext cx="0" cy="1038885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1861192" y="1512168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7891293" y="1440160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4745155" y="1512168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3" name="矩形 42"/>
          <p:cNvSpPr/>
          <p:nvPr/>
        </p:nvSpPr>
        <p:spPr>
          <a:xfrm>
            <a:off x="1117328" y="4869160"/>
            <a:ext cx="430336" cy="19907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各節點資安挑戰</a:t>
            </a:r>
            <a:endParaRPr kumimoji="0" lang="zh-TW" altLang="en-US" sz="18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1547664" y="4869160"/>
            <a:ext cx="7596336" cy="186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596336" cy="1052736"/>
          </a:xfrm>
        </p:spPr>
        <p:txBody>
          <a:bodyPr/>
          <a:lstStyle/>
          <a:p>
            <a:r>
              <a:rPr kumimoji="1"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陸</a:t>
            </a:r>
            <a:r>
              <a:rPr kumimoji="1"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、計畫資安推動作法說明與資安的挑戰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031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75656" y="791006"/>
            <a:ext cx="8856984" cy="621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TW" altLang="en-US" sz="21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二、資安推動長期目標：將資訊安全融入軟體系統發展生命週期</a:t>
            </a:r>
            <a:endParaRPr kumimoji="1" lang="zh-TW" altLang="en-US" sz="2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25700" r="16336" b="16433"/>
          <a:stretch/>
        </p:blipFill>
        <p:spPr bwMode="auto">
          <a:xfrm>
            <a:off x="1658936" y="1622244"/>
            <a:ext cx="7161536" cy="468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66288" y="6237312"/>
            <a:ext cx="357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資料來源：行政院國家資通安全會報技術服務中心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陸、計畫資安推動作法說明與資安的挑戰</a:t>
            </a:r>
            <a:endParaRPr kumimoji="0"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19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184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074"/>
            <a:ext cx="8229600" cy="782638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綱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09122" y="1052736"/>
            <a:ext cx="76953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壹、國際產業發展趨勢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貳、國內產業現況與挑戰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叁、智慧機上盒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輔導成果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、協助中小企業邁向智慧製造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伍、聯絡窗口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、計畫資安推動作法說明與資安的挑戰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3175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836712"/>
            <a:ext cx="7128792" cy="5400600"/>
          </a:xfrm>
        </p:spPr>
        <p:txBody>
          <a:bodyPr>
            <a:normAutofit lnSpcReduction="10000"/>
          </a:bodyPr>
          <a:lstStyle/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、個案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須於系統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導入前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需為經濟部工業局技術服務能量登錄合格機構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類之廠商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資安檢測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相關文件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6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四、第三方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資安檢測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相關文件至少應包含下列內容：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第三方資安檢測單位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掃描工具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使用商業級掃描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掃描系統之環境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等軟體名稱版次等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檢測範疇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功能模組種類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(OWASP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TOP10)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b="1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高中低</a:t>
            </a:r>
            <a:r>
              <a:rPr kumimoji="1" lang="zh-TW" altLang="en-US" sz="22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弱點細項</a:t>
            </a:r>
            <a:r>
              <a:rPr kumimoji="1" lang="zh-TW" altLang="en-US" sz="2200" b="1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分布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等級、弱點名稱、弱點說明、修補方式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說明等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7" lvl="0" indent="0" defTabSz="762000" eaLnBrk="0" fontAlgn="base" latinLnBrk="0" hangingPunct="0">
              <a:spcAft>
                <a:spcPct val="0"/>
              </a:spcAft>
              <a:buNone/>
            </a:pPr>
            <a:endParaRPr kumimoji="1" lang="en-US" altLang="zh-TW" sz="29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7" lvl="0" indent="0" defTabSz="762000" eaLnBrk="0" fontAlgn="base" latinLnBrk="0" hangingPunct="0">
              <a:spcAft>
                <a:spcPct val="0"/>
              </a:spcAft>
              <a:buNone/>
            </a:pPr>
            <a:endParaRPr kumimoji="1" lang="en-US" altLang="zh-TW" sz="24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4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4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陸、計畫資安推動作法說明與資安的挑戰</a:t>
            </a:r>
            <a:endParaRPr kumimoji="0"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89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836712"/>
            <a:ext cx="7139136" cy="6264696"/>
          </a:xfrm>
        </p:spPr>
        <p:txBody>
          <a:bodyPr>
            <a:noAutofit/>
          </a:bodyPr>
          <a:lstStyle/>
          <a:p>
            <a:pPr marL="536575" lvl="0" indent="-53657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五、第三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方資安檢測相關文件基本應包含</a:t>
            </a:r>
            <a:r>
              <a:rPr kumimoji="1" lang="en-US" altLang="zh-TW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OWASP TOP 10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最新版之測試項目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1.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注入攻擊（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Injection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2.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身分鑑別相關功能缺陷（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Broken Authentication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3.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敏感資料暴露（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Sensitive Data Exposure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Times New Roman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4.XML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外部實體（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XML External Entities (XXE)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5.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存取控制相關功能缺陷（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Broken Access Control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6.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不當的安全組態設定（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Security Misconfiguration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Times New Roman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7.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跨站腳本攻擊（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Cross-Site Scripting (XSS)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Times New Roman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8.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不安全的反序列化（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Insecure Deserialization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630238" lvl="0" indent="-268288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9.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使用具有已知弱點的原件（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Using Components with Known Vulnerabilities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10.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紀錄與監控不足（</a:t>
            </a:r>
            <a:r>
              <a:rPr kumimoji="1" lang="en-US" altLang="zh-TW" sz="2200" kern="0" dirty="0" err="1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InsufficientLogging&amp;Monitoring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  <a:endParaRPr kumimoji="1" lang="zh-TW" altLang="en-US" sz="2200" kern="0" dirty="0">
              <a:solidFill>
                <a:srgbClr val="0000CC"/>
              </a:solidFill>
              <a:latin typeface="Arial"/>
              <a:ea typeface="標楷體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陸、計畫資安推動作法說明與資安的挑戰</a:t>
            </a:r>
            <a:endParaRPr kumimoji="0"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57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052736"/>
            <a:ext cx="7452320" cy="5949280"/>
          </a:xfrm>
        </p:spPr>
        <p:txBody>
          <a:bodyPr>
            <a:noAutofit/>
          </a:bodyPr>
          <a:lstStyle/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六、依據審查委員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會決議「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為使資安檢測能務實協助輔導單位逐步強化資安，有關資安檢測報告，其內容應明列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導入之功能模組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，檢測之資安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弱點項目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等，並應包含資安業者初步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改善建議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lvl="0" indent="-441325" defTabSz="762000" eaLnBrk="0" fontAlgn="base" latinLnBrk="0" hangingPunct="0">
              <a:spcAft>
                <a:spcPct val="0"/>
              </a:spcAft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任一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情形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發生時，輔導單位須再重測第三方資安檢測相關文件：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檢測日期超過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個案計畫所導入之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未載明於第三方資安檢測相關文件之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檢測範疇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1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0" indent="0" defTabSz="762000" eaLnBrk="0" fontAlgn="base" latinLnBrk="0" hangingPunct="0">
              <a:spcAft>
                <a:spcPct val="0"/>
              </a:spcAft>
              <a:buNone/>
            </a:pPr>
            <a:r>
              <a:rPr kumimoji="1" lang="en-US" altLang="zh-TW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建議將今年預計提案之軟體，或公司</a:t>
            </a:r>
            <a:r>
              <a:rPr kumimoji="1" lang="zh-TW" altLang="en-US" sz="2100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智慧化軟體先行弱掃一次，則弱掃報告</a:t>
            </a:r>
            <a:r>
              <a:rPr kumimoji="1" lang="zh-TW" altLang="en-US" sz="2100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一年內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皆可被計畫辦公室認可。</a:t>
            </a:r>
            <a:r>
              <a:rPr kumimoji="1" lang="en-US" altLang="zh-TW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2100" u="sng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八、若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第三方資安檢測相關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文件所需之經費於計畫內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核支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時，則相關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第三方資安檢測相關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文件須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簽章。</a:t>
            </a:r>
            <a:endParaRPr kumimoji="1" lang="en-US" altLang="zh-TW" sz="21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九、為協助輔導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單位將資訊安全融入軟體系統發展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生命週期，計畫辦公室邀請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專家辦理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系列課程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，敬請各輔導單位可指派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至少一位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固定同仁參與。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陸、計畫資安推動作法說明與資安的挑戰</a:t>
            </a:r>
            <a:endParaRPr kumimoji="0"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331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6269" y="1166555"/>
            <a:ext cx="1186018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製程價值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智慧製造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五邊形 53"/>
          <p:cNvSpPr/>
          <p:nvPr/>
        </p:nvSpPr>
        <p:spPr bwMode="auto">
          <a:xfrm rot="16200000">
            <a:off x="-1182270" y="4042269"/>
            <a:ext cx="3768924" cy="1197223"/>
          </a:xfrm>
          <a:prstGeom prst="homePlate">
            <a:avLst>
              <a:gd name="adj" fmla="val 2623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000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壹、國際產業發展趨勢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立方體 4"/>
          <p:cNvSpPr/>
          <p:nvPr/>
        </p:nvSpPr>
        <p:spPr bwMode="auto">
          <a:xfrm>
            <a:off x="1386763" y="2577253"/>
            <a:ext cx="7670788" cy="453929"/>
          </a:xfrm>
          <a:prstGeom prst="cube">
            <a:avLst>
              <a:gd name="adj" fmla="val 66892"/>
            </a:avLst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167"/>
          <p:cNvSpPr>
            <a:spLocks noEditPoints="1"/>
          </p:cNvSpPr>
          <p:nvPr/>
        </p:nvSpPr>
        <p:spPr bwMode="auto">
          <a:xfrm>
            <a:off x="1306196" y="3026870"/>
            <a:ext cx="7575173" cy="83919"/>
          </a:xfrm>
          <a:custGeom>
            <a:avLst/>
            <a:gdLst>
              <a:gd name="T0" fmla="*/ 0 w 4886"/>
              <a:gd name="T1" fmla="*/ 34 h 82"/>
              <a:gd name="T2" fmla="*/ 4867 w 4886"/>
              <a:gd name="T3" fmla="*/ 34 h 82"/>
              <a:gd name="T4" fmla="*/ 4867 w 4886"/>
              <a:gd name="T5" fmla="*/ 52 h 82"/>
              <a:gd name="T6" fmla="*/ 0 w 4886"/>
              <a:gd name="T7" fmla="*/ 52 h 82"/>
              <a:gd name="T8" fmla="*/ 0 w 4886"/>
              <a:gd name="T9" fmla="*/ 34 h 82"/>
              <a:gd name="T10" fmla="*/ 4819 w 4886"/>
              <a:gd name="T11" fmla="*/ 0 h 82"/>
              <a:gd name="T12" fmla="*/ 4886 w 4886"/>
              <a:gd name="T13" fmla="*/ 41 h 82"/>
              <a:gd name="T14" fmla="*/ 4819 w 4886"/>
              <a:gd name="T15" fmla="*/ 82 h 82"/>
              <a:gd name="T16" fmla="*/ 4811 w 4886"/>
              <a:gd name="T17" fmla="*/ 82 h 82"/>
              <a:gd name="T18" fmla="*/ 4804 w 4886"/>
              <a:gd name="T19" fmla="*/ 78 h 82"/>
              <a:gd name="T20" fmla="*/ 4804 w 4886"/>
              <a:gd name="T21" fmla="*/ 71 h 82"/>
              <a:gd name="T22" fmla="*/ 4807 w 4886"/>
              <a:gd name="T23" fmla="*/ 67 h 82"/>
              <a:gd name="T24" fmla="*/ 4863 w 4886"/>
              <a:gd name="T25" fmla="*/ 34 h 82"/>
              <a:gd name="T26" fmla="*/ 4863 w 4886"/>
              <a:gd name="T27" fmla="*/ 49 h 82"/>
              <a:gd name="T28" fmla="*/ 4807 w 4886"/>
              <a:gd name="T29" fmla="*/ 15 h 82"/>
              <a:gd name="T30" fmla="*/ 4804 w 4886"/>
              <a:gd name="T31" fmla="*/ 11 h 82"/>
              <a:gd name="T32" fmla="*/ 4804 w 4886"/>
              <a:gd name="T33" fmla="*/ 4 h 82"/>
              <a:gd name="T34" fmla="*/ 4811 w 4886"/>
              <a:gd name="T35" fmla="*/ 0 h 82"/>
              <a:gd name="T36" fmla="*/ 4819 w 4886"/>
              <a:gd name="T37" fmla="*/ 0 h 82"/>
              <a:gd name="T38" fmla="*/ 4819 w 4886"/>
              <a:gd name="T3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86" h="82">
                <a:moveTo>
                  <a:pt x="0" y="34"/>
                </a:moveTo>
                <a:lnTo>
                  <a:pt x="4867" y="34"/>
                </a:lnTo>
                <a:lnTo>
                  <a:pt x="4867" y="52"/>
                </a:lnTo>
                <a:lnTo>
                  <a:pt x="0" y="52"/>
                </a:lnTo>
                <a:lnTo>
                  <a:pt x="0" y="34"/>
                </a:lnTo>
                <a:close/>
                <a:moveTo>
                  <a:pt x="4819" y="0"/>
                </a:moveTo>
                <a:lnTo>
                  <a:pt x="4886" y="41"/>
                </a:lnTo>
                <a:lnTo>
                  <a:pt x="4819" y="82"/>
                </a:lnTo>
                <a:lnTo>
                  <a:pt x="4811" y="82"/>
                </a:lnTo>
                <a:lnTo>
                  <a:pt x="4804" y="78"/>
                </a:lnTo>
                <a:lnTo>
                  <a:pt x="4804" y="71"/>
                </a:lnTo>
                <a:lnTo>
                  <a:pt x="4807" y="67"/>
                </a:lnTo>
                <a:lnTo>
                  <a:pt x="4863" y="34"/>
                </a:lnTo>
                <a:lnTo>
                  <a:pt x="4863" y="49"/>
                </a:lnTo>
                <a:lnTo>
                  <a:pt x="4807" y="15"/>
                </a:lnTo>
                <a:lnTo>
                  <a:pt x="4804" y="11"/>
                </a:lnTo>
                <a:lnTo>
                  <a:pt x="4804" y="4"/>
                </a:lnTo>
                <a:lnTo>
                  <a:pt x="4811" y="0"/>
                </a:lnTo>
                <a:lnTo>
                  <a:pt x="4819" y="0"/>
                </a:lnTo>
                <a:lnTo>
                  <a:pt x="48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168"/>
          <p:cNvSpPr>
            <a:spLocks noEditPoints="1"/>
          </p:cNvSpPr>
          <p:nvPr/>
        </p:nvSpPr>
        <p:spPr bwMode="auto">
          <a:xfrm>
            <a:off x="1259634" y="1238563"/>
            <a:ext cx="127131" cy="1836000"/>
          </a:xfrm>
          <a:custGeom>
            <a:avLst/>
            <a:gdLst>
              <a:gd name="T0" fmla="*/ 34 w 82"/>
              <a:gd name="T1" fmla="*/ 2010 h 2010"/>
              <a:gd name="T2" fmla="*/ 34 w 82"/>
              <a:gd name="T3" fmla="*/ 18 h 2010"/>
              <a:gd name="T4" fmla="*/ 53 w 82"/>
              <a:gd name="T5" fmla="*/ 18 h 2010"/>
              <a:gd name="T6" fmla="*/ 53 w 82"/>
              <a:gd name="T7" fmla="*/ 2010 h 2010"/>
              <a:gd name="T8" fmla="*/ 34 w 82"/>
              <a:gd name="T9" fmla="*/ 2010 h 2010"/>
              <a:gd name="T10" fmla="*/ 0 w 82"/>
              <a:gd name="T11" fmla="*/ 70 h 2010"/>
              <a:gd name="T12" fmla="*/ 41 w 82"/>
              <a:gd name="T13" fmla="*/ 0 h 2010"/>
              <a:gd name="T14" fmla="*/ 82 w 82"/>
              <a:gd name="T15" fmla="*/ 70 h 2010"/>
              <a:gd name="T16" fmla="*/ 82 w 82"/>
              <a:gd name="T17" fmla="*/ 78 h 2010"/>
              <a:gd name="T18" fmla="*/ 79 w 82"/>
              <a:gd name="T19" fmla="*/ 82 h 2010"/>
              <a:gd name="T20" fmla="*/ 71 w 82"/>
              <a:gd name="T21" fmla="*/ 82 h 2010"/>
              <a:gd name="T22" fmla="*/ 68 w 82"/>
              <a:gd name="T23" fmla="*/ 78 h 2010"/>
              <a:gd name="T24" fmla="*/ 34 w 82"/>
              <a:gd name="T25" fmla="*/ 22 h 2010"/>
              <a:gd name="T26" fmla="*/ 49 w 82"/>
              <a:gd name="T27" fmla="*/ 22 h 2010"/>
              <a:gd name="T28" fmla="*/ 15 w 82"/>
              <a:gd name="T29" fmla="*/ 78 h 2010"/>
              <a:gd name="T30" fmla="*/ 12 w 82"/>
              <a:gd name="T31" fmla="*/ 82 h 2010"/>
              <a:gd name="T32" fmla="*/ 4 w 82"/>
              <a:gd name="T33" fmla="*/ 82 h 2010"/>
              <a:gd name="T34" fmla="*/ 0 w 82"/>
              <a:gd name="T35" fmla="*/ 78 h 2010"/>
              <a:gd name="T36" fmla="*/ 0 w 82"/>
              <a:gd name="T37" fmla="*/ 70 h 2010"/>
              <a:gd name="T38" fmla="*/ 0 w 82"/>
              <a:gd name="T39" fmla="*/ 7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2010">
                <a:moveTo>
                  <a:pt x="34" y="2010"/>
                </a:moveTo>
                <a:lnTo>
                  <a:pt x="34" y="18"/>
                </a:lnTo>
                <a:lnTo>
                  <a:pt x="53" y="18"/>
                </a:lnTo>
                <a:lnTo>
                  <a:pt x="53" y="2010"/>
                </a:lnTo>
                <a:lnTo>
                  <a:pt x="34" y="2010"/>
                </a:lnTo>
                <a:close/>
                <a:moveTo>
                  <a:pt x="0" y="70"/>
                </a:moveTo>
                <a:lnTo>
                  <a:pt x="41" y="0"/>
                </a:lnTo>
                <a:lnTo>
                  <a:pt x="82" y="70"/>
                </a:lnTo>
                <a:lnTo>
                  <a:pt x="82" y="78"/>
                </a:lnTo>
                <a:lnTo>
                  <a:pt x="79" y="82"/>
                </a:lnTo>
                <a:lnTo>
                  <a:pt x="71" y="82"/>
                </a:lnTo>
                <a:lnTo>
                  <a:pt x="68" y="78"/>
                </a:lnTo>
                <a:lnTo>
                  <a:pt x="34" y="22"/>
                </a:lnTo>
                <a:lnTo>
                  <a:pt x="49" y="22"/>
                </a:lnTo>
                <a:lnTo>
                  <a:pt x="15" y="78"/>
                </a:lnTo>
                <a:lnTo>
                  <a:pt x="12" y="82"/>
                </a:lnTo>
                <a:lnTo>
                  <a:pt x="4" y="82"/>
                </a:lnTo>
                <a:lnTo>
                  <a:pt x="0" y="78"/>
                </a:lnTo>
                <a:lnTo>
                  <a:pt x="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65"/>
          <p:cNvGrpSpPr/>
          <p:nvPr/>
        </p:nvGrpSpPr>
        <p:grpSpPr>
          <a:xfrm>
            <a:off x="2842766" y="2501116"/>
            <a:ext cx="1127128" cy="312421"/>
            <a:chOff x="2429359" y="3094173"/>
            <a:chExt cx="1127128" cy="359216"/>
          </a:xfrm>
        </p:grpSpPr>
        <p:sp>
          <p:nvSpPr>
            <p:cNvPr id="10" name="Freeform 234"/>
            <p:cNvSpPr>
              <a:spLocks/>
            </p:cNvSpPr>
            <p:nvPr/>
          </p:nvSpPr>
          <p:spPr bwMode="auto">
            <a:xfrm>
              <a:off x="3416952" y="3094173"/>
              <a:ext cx="139535" cy="359216"/>
            </a:xfrm>
            <a:custGeom>
              <a:avLst/>
              <a:gdLst>
                <a:gd name="T0" fmla="*/ 0 w 90"/>
                <a:gd name="T1" fmla="*/ 86 h 347"/>
                <a:gd name="T2" fmla="*/ 90 w 90"/>
                <a:gd name="T3" fmla="*/ 0 h 347"/>
                <a:gd name="T4" fmla="*/ 90 w 90"/>
                <a:gd name="T5" fmla="*/ 257 h 347"/>
                <a:gd name="T6" fmla="*/ 0 w 90"/>
                <a:gd name="T7" fmla="*/ 347 h 347"/>
                <a:gd name="T8" fmla="*/ 0 w 90"/>
                <a:gd name="T9" fmla="*/ 8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47">
                  <a:moveTo>
                    <a:pt x="0" y="86"/>
                  </a:moveTo>
                  <a:lnTo>
                    <a:pt x="90" y="0"/>
                  </a:lnTo>
                  <a:lnTo>
                    <a:pt x="90" y="257"/>
                  </a:lnTo>
                  <a:lnTo>
                    <a:pt x="0" y="3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Rectangle 233"/>
            <p:cNvSpPr>
              <a:spLocks noChangeArrowheads="1"/>
            </p:cNvSpPr>
            <p:nvPr/>
          </p:nvSpPr>
          <p:spPr bwMode="auto">
            <a:xfrm>
              <a:off x="2430401" y="3186280"/>
              <a:ext cx="987594" cy="267109"/>
            </a:xfrm>
            <a:prstGeom prst="rect">
              <a:avLst/>
            </a:prstGeom>
            <a:gradFill flip="none" rotWithShape="1">
              <a:gsLst>
                <a:gs pos="0">
                  <a:srgbClr val="F4E7ED">
                    <a:shade val="30000"/>
                    <a:satMod val="115000"/>
                  </a:srgbClr>
                </a:gs>
                <a:gs pos="50000">
                  <a:srgbClr val="F4E7ED">
                    <a:shade val="67500"/>
                    <a:satMod val="115000"/>
                  </a:srgbClr>
                </a:gs>
                <a:gs pos="100000">
                  <a:srgbClr val="F4E7E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Freeform 235"/>
            <p:cNvSpPr>
              <a:spLocks/>
            </p:cNvSpPr>
            <p:nvPr/>
          </p:nvSpPr>
          <p:spPr bwMode="auto">
            <a:xfrm>
              <a:off x="2429359" y="3098267"/>
              <a:ext cx="1127128" cy="88013"/>
            </a:xfrm>
            <a:custGeom>
              <a:avLst/>
              <a:gdLst>
                <a:gd name="T0" fmla="*/ 0 w 727"/>
                <a:gd name="T1" fmla="*/ 86 h 86"/>
                <a:gd name="T2" fmla="*/ 85 w 727"/>
                <a:gd name="T3" fmla="*/ 0 h 86"/>
                <a:gd name="T4" fmla="*/ 727 w 727"/>
                <a:gd name="T5" fmla="*/ 0 h 86"/>
                <a:gd name="T6" fmla="*/ 637 w 727"/>
                <a:gd name="T7" fmla="*/ 86 h 86"/>
                <a:gd name="T8" fmla="*/ 0 w 72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7" h="86">
                  <a:moveTo>
                    <a:pt x="0" y="86"/>
                  </a:moveTo>
                  <a:lnTo>
                    <a:pt x="85" y="0"/>
                  </a:lnTo>
                  <a:lnTo>
                    <a:pt x="727" y="0"/>
                  </a:lnTo>
                  <a:lnTo>
                    <a:pt x="637" y="86"/>
                  </a:lnTo>
                  <a:lnTo>
                    <a:pt x="0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E7ED">
                    <a:shade val="30000"/>
                    <a:satMod val="115000"/>
                  </a:srgbClr>
                </a:gs>
                <a:gs pos="50000">
                  <a:srgbClr val="F4E7ED">
                    <a:shade val="67500"/>
                    <a:satMod val="115000"/>
                  </a:srgbClr>
                </a:gs>
                <a:gs pos="100000">
                  <a:srgbClr val="F4E7E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Rectangle 238"/>
          <p:cNvSpPr>
            <a:spLocks noChangeArrowheads="1"/>
          </p:cNvSpPr>
          <p:nvPr/>
        </p:nvSpPr>
        <p:spPr bwMode="auto">
          <a:xfrm>
            <a:off x="2895010" y="2633604"/>
            <a:ext cx="896122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Connectivity</a:t>
            </a:r>
            <a:endParaRPr kumimoji="1" lang="zh-TW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66"/>
          <p:cNvGrpSpPr/>
          <p:nvPr/>
        </p:nvGrpSpPr>
        <p:grpSpPr>
          <a:xfrm>
            <a:off x="4056739" y="2440803"/>
            <a:ext cx="1093020" cy="372733"/>
            <a:chOff x="3631368" y="2955535"/>
            <a:chExt cx="1093020" cy="500446"/>
          </a:xfrm>
        </p:grpSpPr>
        <p:sp>
          <p:nvSpPr>
            <p:cNvPr id="15" name="Rectangle 239"/>
            <p:cNvSpPr>
              <a:spLocks noChangeArrowheads="1"/>
            </p:cNvSpPr>
            <p:nvPr/>
          </p:nvSpPr>
          <p:spPr bwMode="auto">
            <a:xfrm>
              <a:off x="3636084" y="3032290"/>
              <a:ext cx="972089" cy="423690"/>
            </a:xfrm>
            <a:prstGeom prst="rect">
              <a:avLst/>
            </a:prstGeom>
            <a:gradFill flip="none" rotWithShape="1">
              <a:gsLst>
                <a:gs pos="0">
                  <a:srgbClr val="CF6DA4">
                    <a:lumMod val="20000"/>
                    <a:lumOff val="80000"/>
                    <a:shade val="30000"/>
                    <a:satMod val="115000"/>
                  </a:srgbClr>
                </a:gs>
                <a:gs pos="50000">
                  <a:srgbClr val="CF6DA4">
                    <a:lumMod val="20000"/>
                    <a:lumOff val="80000"/>
                    <a:shade val="67500"/>
                    <a:satMod val="115000"/>
                  </a:srgbClr>
                </a:gs>
                <a:gs pos="100000">
                  <a:srgbClr val="CF6DA4">
                    <a:lumMod val="20000"/>
                    <a:lumOff val="8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Freeform 240"/>
            <p:cNvSpPr>
              <a:spLocks/>
            </p:cNvSpPr>
            <p:nvPr/>
          </p:nvSpPr>
          <p:spPr bwMode="auto">
            <a:xfrm>
              <a:off x="4603458" y="2955535"/>
              <a:ext cx="120930" cy="500446"/>
            </a:xfrm>
            <a:custGeom>
              <a:avLst/>
              <a:gdLst>
                <a:gd name="T0" fmla="*/ 0 w 78"/>
                <a:gd name="T1" fmla="*/ 75 h 489"/>
                <a:gd name="T2" fmla="*/ 78 w 78"/>
                <a:gd name="T3" fmla="*/ 0 h 489"/>
                <a:gd name="T4" fmla="*/ 78 w 78"/>
                <a:gd name="T5" fmla="*/ 410 h 489"/>
                <a:gd name="T6" fmla="*/ 0 w 78"/>
                <a:gd name="T7" fmla="*/ 489 h 489"/>
                <a:gd name="T8" fmla="*/ 0 w 78"/>
                <a:gd name="T9" fmla="*/ 7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9">
                  <a:moveTo>
                    <a:pt x="0" y="75"/>
                  </a:moveTo>
                  <a:lnTo>
                    <a:pt x="78" y="0"/>
                  </a:lnTo>
                  <a:lnTo>
                    <a:pt x="78" y="410"/>
                  </a:lnTo>
                  <a:lnTo>
                    <a:pt x="0" y="48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0000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Freeform 241"/>
            <p:cNvSpPr>
              <a:spLocks/>
            </p:cNvSpPr>
            <p:nvPr/>
          </p:nvSpPr>
          <p:spPr bwMode="auto">
            <a:xfrm>
              <a:off x="3631368" y="2955535"/>
              <a:ext cx="1093020" cy="76756"/>
            </a:xfrm>
            <a:custGeom>
              <a:avLst/>
              <a:gdLst>
                <a:gd name="T0" fmla="*/ 0 w 705"/>
                <a:gd name="T1" fmla="*/ 75 h 75"/>
                <a:gd name="T2" fmla="*/ 75 w 705"/>
                <a:gd name="T3" fmla="*/ 0 h 75"/>
                <a:gd name="T4" fmla="*/ 705 w 705"/>
                <a:gd name="T5" fmla="*/ 0 h 75"/>
                <a:gd name="T6" fmla="*/ 627 w 705"/>
                <a:gd name="T7" fmla="*/ 75 h 75"/>
                <a:gd name="T8" fmla="*/ 0 w 70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5">
                  <a:moveTo>
                    <a:pt x="0" y="75"/>
                  </a:moveTo>
                  <a:lnTo>
                    <a:pt x="75" y="0"/>
                  </a:lnTo>
                  <a:lnTo>
                    <a:pt x="705" y="0"/>
                  </a:lnTo>
                  <a:lnTo>
                    <a:pt x="627" y="75"/>
                  </a:lnTo>
                  <a:lnTo>
                    <a:pt x="0" y="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FF0000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FF000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Rectangle 311"/>
          <p:cNvSpPr>
            <a:spLocks noChangeArrowheads="1"/>
          </p:cNvSpPr>
          <p:nvPr/>
        </p:nvSpPr>
        <p:spPr bwMode="auto">
          <a:xfrm>
            <a:off x="4259247" y="2514980"/>
            <a:ext cx="5635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1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kumimoji="1" lang="en-US" altLang="zh-TW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Visibility</a:t>
            </a:r>
            <a:endParaRPr kumimoji="1" lang="zh-TW" altLang="zh-TW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64"/>
          <p:cNvGrpSpPr/>
          <p:nvPr/>
        </p:nvGrpSpPr>
        <p:grpSpPr>
          <a:xfrm>
            <a:off x="1680505" y="2570532"/>
            <a:ext cx="1072675" cy="243005"/>
            <a:chOff x="1248448" y="3239705"/>
            <a:chExt cx="1072675" cy="216276"/>
          </a:xfrm>
        </p:grpSpPr>
        <p:sp>
          <p:nvSpPr>
            <p:cNvPr id="20" name="Rectangle 229"/>
            <p:cNvSpPr>
              <a:spLocks noChangeArrowheads="1"/>
            </p:cNvSpPr>
            <p:nvPr/>
          </p:nvSpPr>
          <p:spPr bwMode="auto">
            <a:xfrm>
              <a:off x="1256385" y="3295306"/>
              <a:ext cx="972866" cy="160675"/>
            </a:xfrm>
            <a:prstGeom prst="rect">
              <a:avLst/>
            </a:prstGeom>
            <a:gradFill flip="none" rotWithShape="1">
              <a:gsLst>
                <a:gs pos="0">
                  <a:srgbClr val="F4E7ED">
                    <a:shade val="30000"/>
                    <a:satMod val="115000"/>
                  </a:srgbClr>
                </a:gs>
                <a:gs pos="50000">
                  <a:srgbClr val="F4E7ED">
                    <a:shade val="67500"/>
                    <a:satMod val="115000"/>
                  </a:srgbClr>
                </a:gs>
                <a:gs pos="100000">
                  <a:srgbClr val="F4E7E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Freeform 231"/>
            <p:cNvSpPr>
              <a:spLocks/>
            </p:cNvSpPr>
            <p:nvPr/>
          </p:nvSpPr>
          <p:spPr bwMode="auto">
            <a:xfrm>
              <a:off x="1248448" y="3245159"/>
              <a:ext cx="1072675" cy="50147"/>
            </a:xfrm>
            <a:custGeom>
              <a:avLst/>
              <a:gdLst>
                <a:gd name="T0" fmla="*/ 0 w 678"/>
                <a:gd name="T1" fmla="*/ 49 h 49"/>
                <a:gd name="T2" fmla="*/ 48 w 678"/>
                <a:gd name="T3" fmla="*/ 0 h 49"/>
                <a:gd name="T4" fmla="*/ 678 w 678"/>
                <a:gd name="T5" fmla="*/ 0 h 49"/>
                <a:gd name="T6" fmla="*/ 626 w 678"/>
                <a:gd name="T7" fmla="*/ 49 h 49"/>
                <a:gd name="T8" fmla="*/ 0 w 678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49">
                  <a:moveTo>
                    <a:pt x="0" y="49"/>
                  </a:moveTo>
                  <a:lnTo>
                    <a:pt x="48" y="0"/>
                  </a:lnTo>
                  <a:lnTo>
                    <a:pt x="678" y="0"/>
                  </a:lnTo>
                  <a:lnTo>
                    <a:pt x="626" y="49"/>
                  </a:lnTo>
                  <a:lnTo>
                    <a:pt x="0" y="4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E7ED">
                    <a:shade val="30000"/>
                    <a:satMod val="115000"/>
                  </a:srgbClr>
                </a:gs>
                <a:gs pos="50000">
                  <a:srgbClr val="F4E7ED">
                    <a:shade val="67500"/>
                    <a:satMod val="115000"/>
                  </a:srgbClr>
                </a:gs>
                <a:gs pos="100000">
                  <a:srgbClr val="F4E7E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Freeform 234"/>
            <p:cNvSpPr>
              <a:spLocks/>
            </p:cNvSpPr>
            <p:nvPr/>
          </p:nvSpPr>
          <p:spPr bwMode="auto">
            <a:xfrm>
              <a:off x="2224535" y="3239705"/>
              <a:ext cx="95158" cy="215764"/>
            </a:xfrm>
            <a:custGeom>
              <a:avLst/>
              <a:gdLst>
                <a:gd name="T0" fmla="*/ 0 w 90"/>
                <a:gd name="T1" fmla="*/ 86 h 347"/>
                <a:gd name="T2" fmla="*/ 90 w 90"/>
                <a:gd name="T3" fmla="*/ 0 h 347"/>
                <a:gd name="T4" fmla="*/ 90 w 90"/>
                <a:gd name="T5" fmla="*/ 257 h 347"/>
                <a:gd name="T6" fmla="*/ 0 w 90"/>
                <a:gd name="T7" fmla="*/ 347 h 347"/>
                <a:gd name="T8" fmla="*/ 0 w 90"/>
                <a:gd name="T9" fmla="*/ 8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47">
                  <a:moveTo>
                    <a:pt x="0" y="86"/>
                  </a:moveTo>
                  <a:lnTo>
                    <a:pt x="90" y="0"/>
                  </a:lnTo>
                  <a:lnTo>
                    <a:pt x="90" y="257"/>
                  </a:lnTo>
                  <a:lnTo>
                    <a:pt x="0" y="3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Rectangle 237"/>
          <p:cNvSpPr>
            <a:spLocks noChangeArrowheads="1"/>
          </p:cNvSpPr>
          <p:nvPr/>
        </p:nvSpPr>
        <p:spPr bwMode="auto">
          <a:xfrm>
            <a:off x="1691323" y="2650452"/>
            <a:ext cx="992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Computerization</a:t>
            </a:r>
          </a:p>
        </p:txBody>
      </p:sp>
      <p:sp>
        <p:nvSpPr>
          <p:cNvPr id="24" name="Rectangle 219"/>
          <p:cNvSpPr>
            <a:spLocks noChangeArrowheads="1"/>
          </p:cNvSpPr>
          <p:nvPr/>
        </p:nvSpPr>
        <p:spPr bwMode="auto">
          <a:xfrm>
            <a:off x="2191278" y="3070121"/>
            <a:ext cx="11565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Digitalisation</a:t>
            </a:r>
            <a:endParaRPr kumimoji="1" lang="zh-TW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Rectangle 218"/>
          <p:cNvSpPr>
            <a:spLocks noChangeArrowheads="1"/>
          </p:cNvSpPr>
          <p:nvPr/>
        </p:nvSpPr>
        <p:spPr bwMode="auto">
          <a:xfrm>
            <a:off x="5308312" y="3070121"/>
            <a:ext cx="19999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The way of </a:t>
            </a:r>
            <a:r>
              <a:rPr kumimoji="1" lang="zh-TW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Industry 4.0</a:t>
            </a:r>
            <a:endParaRPr kumimoji="1" lang="zh-TW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Rectangle 295"/>
          <p:cNvSpPr>
            <a:spLocks noChangeArrowheads="1"/>
          </p:cNvSpPr>
          <p:nvPr/>
        </p:nvSpPr>
        <p:spPr bwMode="auto">
          <a:xfrm>
            <a:off x="4139961" y="1022557"/>
            <a:ext cx="669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發生了</a:t>
            </a:r>
            <a:endParaRPr kumimoji="1" lang="en-US" altLang="zh-TW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什麼事</a:t>
            </a:r>
            <a:r>
              <a:rPr kumimoji="1" lang="en-US" altLang="zh-TW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kumimoji="1" lang="zh-TW" altLang="zh-TW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Rectangle 299"/>
          <p:cNvSpPr>
            <a:spLocks noChangeArrowheads="1"/>
          </p:cNvSpPr>
          <p:nvPr/>
        </p:nvSpPr>
        <p:spPr bwMode="auto">
          <a:xfrm>
            <a:off x="5266726" y="1022557"/>
            <a:ext cx="984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為什麼</a:t>
            </a:r>
            <a:endParaRPr kumimoji="1" lang="en-US" altLang="zh-TW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發生</a:t>
            </a:r>
            <a:r>
              <a:rPr lang="zh-TW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這些事</a:t>
            </a:r>
            <a:r>
              <a:rPr lang="en-US" altLang="zh-TW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kumimoji="1" lang="zh-TW" altLang="zh-TW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Rectangle 304"/>
          <p:cNvSpPr>
            <a:spLocks noChangeArrowheads="1"/>
          </p:cNvSpPr>
          <p:nvPr/>
        </p:nvSpPr>
        <p:spPr bwMode="auto">
          <a:xfrm>
            <a:off x="6465341" y="1022557"/>
            <a:ext cx="861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哪些事</a:t>
            </a:r>
            <a:endParaRPr kumimoji="1" lang="en-US" altLang="zh-TW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要發生了</a:t>
            </a:r>
            <a:r>
              <a:rPr kumimoji="1" lang="en-US" altLang="zh-TW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kumimoji="1" lang="zh-TW" altLang="zh-TW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29" name="Rectangle 307"/>
          <p:cNvSpPr>
            <a:spLocks noChangeArrowheads="1"/>
          </p:cNvSpPr>
          <p:nvPr/>
        </p:nvSpPr>
        <p:spPr bwMode="auto">
          <a:xfrm>
            <a:off x="7668344" y="1022557"/>
            <a:ext cx="861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如何</a:t>
            </a:r>
            <a:endParaRPr kumimoji="1" lang="en-US" altLang="zh-TW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自動反應</a:t>
            </a:r>
            <a:r>
              <a:rPr kumimoji="1" lang="en-US" altLang="zh-TW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kumimoji="1" lang="zh-TW" altLang="zh-TW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grpSp>
        <p:nvGrpSpPr>
          <p:cNvPr id="19" name="群組 67"/>
          <p:cNvGrpSpPr/>
          <p:nvPr/>
        </p:nvGrpSpPr>
        <p:grpSpPr>
          <a:xfrm>
            <a:off x="5236604" y="2368625"/>
            <a:ext cx="1093020" cy="444894"/>
            <a:chOff x="3631368" y="2955535"/>
            <a:chExt cx="1093020" cy="500446"/>
          </a:xfrm>
        </p:grpSpPr>
        <p:sp>
          <p:nvSpPr>
            <p:cNvPr id="31" name="Rectangle 239"/>
            <p:cNvSpPr>
              <a:spLocks noChangeArrowheads="1"/>
            </p:cNvSpPr>
            <p:nvPr/>
          </p:nvSpPr>
          <p:spPr bwMode="auto">
            <a:xfrm>
              <a:off x="3636084" y="3032290"/>
              <a:ext cx="972089" cy="423690"/>
            </a:xfrm>
            <a:prstGeom prst="rect">
              <a:avLst/>
            </a:prstGeom>
            <a:gradFill flip="none" rotWithShape="1">
              <a:gsLst>
                <a:gs pos="0">
                  <a:srgbClr val="CF6DA4">
                    <a:lumMod val="20000"/>
                    <a:lumOff val="80000"/>
                    <a:shade val="30000"/>
                    <a:satMod val="115000"/>
                  </a:srgbClr>
                </a:gs>
                <a:gs pos="50000">
                  <a:srgbClr val="CF6DA4">
                    <a:lumMod val="20000"/>
                    <a:lumOff val="80000"/>
                    <a:shade val="67500"/>
                    <a:satMod val="115000"/>
                  </a:srgbClr>
                </a:gs>
                <a:gs pos="100000">
                  <a:srgbClr val="CF6DA4">
                    <a:lumMod val="20000"/>
                    <a:lumOff val="8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Freeform 240"/>
            <p:cNvSpPr>
              <a:spLocks/>
            </p:cNvSpPr>
            <p:nvPr/>
          </p:nvSpPr>
          <p:spPr bwMode="auto">
            <a:xfrm>
              <a:off x="4603458" y="2955535"/>
              <a:ext cx="120930" cy="500446"/>
            </a:xfrm>
            <a:custGeom>
              <a:avLst/>
              <a:gdLst>
                <a:gd name="T0" fmla="*/ 0 w 78"/>
                <a:gd name="T1" fmla="*/ 75 h 489"/>
                <a:gd name="T2" fmla="*/ 78 w 78"/>
                <a:gd name="T3" fmla="*/ 0 h 489"/>
                <a:gd name="T4" fmla="*/ 78 w 78"/>
                <a:gd name="T5" fmla="*/ 410 h 489"/>
                <a:gd name="T6" fmla="*/ 0 w 78"/>
                <a:gd name="T7" fmla="*/ 489 h 489"/>
                <a:gd name="T8" fmla="*/ 0 w 78"/>
                <a:gd name="T9" fmla="*/ 7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9">
                  <a:moveTo>
                    <a:pt x="0" y="75"/>
                  </a:moveTo>
                  <a:lnTo>
                    <a:pt x="78" y="0"/>
                  </a:lnTo>
                  <a:lnTo>
                    <a:pt x="78" y="410"/>
                  </a:lnTo>
                  <a:lnTo>
                    <a:pt x="0" y="48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0000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Freeform 241"/>
            <p:cNvSpPr>
              <a:spLocks/>
            </p:cNvSpPr>
            <p:nvPr/>
          </p:nvSpPr>
          <p:spPr bwMode="auto">
            <a:xfrm>
              <a:off x="3631368" y="2955535"/>
              <a:ext cx="1093020" cy="76756"/>
            </a:xfrm>
            <a:custGeom>
              <a:avLst/>
              <a:gdLst>
                <a:gd name="T0" fmla="*/ 0 w 705"/>
                <a:gd name="T1" fmla="*/ 75 h 75"/>
                <a:gd name="T2" fmla="*/ 75 w 705"/>
                <a:gd name="T3" fmla="*/ 0 h 75"/>
                <a:gd name="T4" fmla="*/ 705 w 705"/>
                <a:gd name="T5" fmla="*/ 0 h 75"/>
                <a:gd name="T6" fmla="*/ 627 w 705"/>
                <a:gd name="T7" fmla="*/ 75 h 75"/>
                <a:gd name="T8" fmla="*/ 0 w 70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5">
                  <a:moveTo>
                    <a:pt x="0" y="75"/>
                  </a:moveTo>
                  <a:lnTo>
                    <a:pt x="75" y="0"/>
                  </a:lnTo>
                  <a:lnTo>
                    <a:pt x="705" y="0"/>
                  </a:lnTo>
                  <a:lnTo>
                    <a:pt x="627" y="75"/>
                  </a:lnTo>
                  <a:lnTo>
                    <a:pt x="0" y="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FF0000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FF000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0" name="群組 71"/>
          <p:cNvGrpSpPr/>
          <p:nvPr/>
        </p:nvGrpSpPr>
        <p:grpSpPr>
          <a:xfrm>
            <a:off x="6416469" y="2231329"/>
            <a:ext cx="1093020" cy="582190"/>
            <a:chOff x="3631368" y="2955535"/>
            <a:chExt cx="1093020" cy="500446"/>
          </a:xfrm>
        </p:grpSpPr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3636084" y="3032290"/>
              <a:ext cx="972089" cy="423690"/>
            </a:xfrm>
            <a:prstGeom prst="rect">
              <a:avLst/>
            </a:prstGeom>
            <a:gradFill flip="none" rotWithShape="1">
              <a:gsLst>
                <a:gs pos="0">
                  <a:srgbClr val="CF6DA4">
                    <a:lumMod val="20000"/>
                    <a:lumOff val="80000"/>
                    <a:shade val="30000"/>
                    <a:satMod val="115000"/>
                  </a:srgbClr>
                </a:gs>
                <a:gs pos="50000">
                  <a:srgbClr val="CF6DA4">
                    <a:lumMod val="20000"/>
                    <a:lumOff val="80000"/>
                    <a:shade val="67500"/>
                    <a:satMod val="115000"/>
                  </a:srgbClr>
                </a:gs>
                <a:gs pos="100000">
                  <a:srgbClr val="CF6DA4">
                    <a:lumMod val="20000"/>
                    <a:lumOff val="8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4603458" y="2955535"/>
              <a:ext cx="120930" cy="500446"/>
            </a:xfrm>
            <a:custGeom>
              <a:avLst/>
              <a:gdLst>
                <a:gd name="T0" fmla="*/ 0 w 78"/>
                <a:gd name="T1" fmla="*/ 75 h 489"/>
                <a:gd name="T2" fmla="*/ 78 w 78"/>
                <a:gd name="T3" fmla="*/ 0 h 489"/>
                <a:gd name="T4" fmla="*/ 78 w 78"/>
                <a:gd name="T5" fmla="*/ 410 h 489"/>
                <a:gd name="T6" fmla="*/ 0 w 78"/>
                <a:gd name="T7" fmla="*/ 489 h 489"/>
                <a:gd name="T8" fmla="*/ 0 w 78"/>
                <a:gd name="T9" fmla="*/ 7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9">
                  <a:moveTo>
                    <a:pt x="0" y="75"/>
                  </a:moveTo>
                  <a:lnTo>
                    <a:pt x="78" y="0"/>
                  </a:lnTo>
                  <a:lnTo>
                    <a:pt x="78" y="410"/>
                  </a:lnTo>
                  <a:lnTo>
                    <a:pt x="0" y="48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0000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3631368" y="2955535"/>
              <a:ext cx="1093020" cy="76756"/>
            </a:xfrm>
            <a:custGeom>
              <a:avLst/>
              <a:gdLst>
                <a:gd name="T0" fmla="*/ 0 w 705"/>
                <a:gd name="T1" fmla="*/ 75 h 75"/>
                <a:gd name="T2" fmla="*/ 75 w 705"/>
                <a:gd name="T3" fmla="*/ 0 h 75"/>
                <a:gd name="T4" fmla="*/ 705 w 705"/>
                <a:gd name="T5" fmla="*/ 0 h 75"/>
                <a:gd name="T6" fmla="*/ 627 w 705"/>
                <a:gd name="T7" fmla="*/ 75 h 75"/>
                <a:gd name="T8" fmla="*/ 0 w 70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5">
                  <a:moveTo>
                    <a:pt x="0" y="75"/>
                  </a:moveTo>
                  <a:lnTo>
                    <a:pt x="75" y="0"/>
                  </a:lnTo>
                  <a:lnTo>
                    <a:pt x="705" y="0"/>
                  </a:lnTo>
                  <a:lnTo>
                    <a:pt x="627" y="75"/>
                  </a:lnTo>
                  <a:lnTo>
                    <a:pt x="0" y="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FF0000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FF000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群組 75"/>
          <p:cNvGrpSpPr/>
          <p:nvPr/>
        </p:nvGrpSpPr>
        <p:grpSpPr>
          <a:xfrm>
            <a:off x="7601052" y="2030651"/>
            <a:ext cx="1088304" cy="828000"/>
            <a:chOff x="3636084" y="2946923"/>
            <a:chExt cx="1088304" cy="514786"/>
          </a:xfrm>
        </p:grpSpPr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3636084" y="3014019"/>
              <a:ext cx="972089" cy="425258"/>
            </a:xfrm>
            <a:prstGeom prst="rect">
              <a:avLst/>
            </a:prstGeom>
            <a:gradFill flip="none" rotWithShape="1">
              <a:gsLst>
                <a:gs pos="0">
                  <a:srgbClr val="CF6DA4">
                    <a:lumMod val="20000"/>
                    <a:lumOff val="80000"/>
                    <a:shade val="30000"/>
                    <a:satMod val="115000"/>
                  </a:srgbClr>
                </a:gs>
                <a:gs pos="50000">
                  <a:srgbClr val="CF6DA4">
                    <a:lumMod val="20000"/>
                    <a:lumOff val="80000"/>
                    <a:shade val="67500"/>
                    <a:satMod val="115000"/>
                  </a:srgbClr>
                </a:gs>
                <a:gs pos="100000">
                  <a:srgbClr val="CF6DA4">
                    <a:lumMod val="20000"/>
                    <a:lumOff val="8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4573469" y="2946923"/>
              <a:ext cx="136895" cy="514786"/>
            </a:xfrm>
            <a:custGeom>
              <a:avLst/>
              <a:gdLst>
                <a:gd name="T0" fmla="*/ 0 w 78"/>
                <a:gd name="T1" fmla="*/ 75 h 489"/>
                <a:gd name="T2" fmla="*/ 78 w 78"/>
                <a:gd name="T3" fmla="*/ 0 h 489"/>
                <a:gd name="T4" fmla="*/ 78 w 78"/>
                <a:gd name="T5" fmla="*/ 410 h 489"/>
                <a:gd name="T6" fmla="*/ 0 w 78"/>
                <a:gd name="T7" fmla="*/ 489 h 489"/>
                <a:gd name="T8" fmla="*/ 0 w 78"/>
                <a:gd name="T9" fmla="*/ 7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9">
                  <a:moveTo>
                    <a:pt x="0" y="75"/>
                  </a:moveTo>
                  <a:lnTo>
                    <a:pt x="78" y="0"/>
                  </a:lnTo>
                  <a:lnTo>
                    <a:pt x="78" y="410"/>
                  </a:lnTo>
                  <a:lnTo>
                    <a:pt x="0" y="48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0000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3636084" y="2964729"/>
              <a:ext cx="1088304" cy="49290"/>
            </a:xfrm>
            <a:custGeom>
              <a:avLst/>
              <a:gdLst>
                <a:gd name="T0" fmla="*/ 0 w 705"/>
                <a:gd name="T1" fmla="*/ 75 h 75"/>
                <a:gd name="T2" fmla="*/ 75 w 705"/>
                <a:gd name="T3" fmla="*/ 0 h 75"/>
                <a:gd name="T4" fmla="*/ 705 w 705"/>
                <a:gd name="T5" fmla="*/ 0 h 75"/>
                <a:gd name="T6" fmla="*/ 627 w 705"/>
                <a:gd name="T7" fmla="*/ 75 h 75"/>
                <a:gd name="T8" fmla="*/ 0 w 70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5">
                  <a:moveTo>
                    <a:pt x="0" y="75"/>
                  </a:moveTo>
                  <a:lnTo>
                    <a:pt x="75" y="0"/>
                  </a:lnTo>
                  <a:lnTo>
                    <a:pt x="705" y="0"/>
                  </a:lnTo>
                  <a:lnTo>
                    <a:pt x="627" y="75"/>
                  </a:lnTo>
                  <a:lnTo>
                    <a:pt x="0" y="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FF0000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FF0000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Rectangle 312"/>
          <p:cNvSpPr>
            <a:spLocks noChangeArrowheads="1"/>
          </p:cNvSpPr>
          <p:nvPr/>
        </p:nvSpPr>
        <p:spPr bwMode="auto">
          <a:xfrm>
            <a:off x="5269912" y="2514980"/>
            <a:ext cx="904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1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透明</a:t>
            </a:r>
            <a:r>
              <a:rPr lang="zh-TW" altLang="en-US" sz="10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endParaRPr kumimoji="1" lang="en-US" altLang="zh-TW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Transparency</a:t>
            </a:r>
            <a:endParaRPr kumimoji="1" lang="zh-TW" altLang="zh-TW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Rectangle 313"/>
          <p:cNvSpPr>
            <a:spLocks noChangeArrowheads="1"/>
          </p:cNvSpPr>
          <p:nvPr/>
        </p:nvSpPr>
        <p:spPr bwMode="auto">
          <a:xfrm>
            <a:off x="6484633" y="2514980"/>
            <a:ext cx="8626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預測</a:t>
            </a:r>
            <a:endParaRPr kumimoji="1" lang="en-US" altLang="zh-TW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Predictability</a:t>
            </a:r>
            <a:endParaRPr kumimoji="1" lang="zh-TW" altLang="zh-TW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14"/>
          <p:cNvSpPr>
            <a:spLocks noChangeArrowheads="1"/>
          </p:cNvSpPr>
          <p:nvPr/>
        </p:nvSpPr>
        <p:spPr bwMode="auto">
          <a:xfrm>
            <a:off x="7690793" y="2514980"/>
            <a:ext cx="787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自適</a:t>
            </a:r>
            <a:r>
              <a:rPr kumimoji="1" lang="zh-TW" altLang="zh-TW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化</a:t>
            </a:r>
            <a:endParaRPr kumimoji="1" lang="en-US" altLang="zh-TW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Adaptability</a:t>
            </a:r>
            <a:endParaRPr kumimoji="1" lang="zh-TW" altLang="zh-TW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259"/>
          <p:cNvSpPr>
            <a:spLocks noChangeArrowheads="1"/>
          </p:cNvSpPr>
          <p:nvPr/>
        </p:nvSpPr>
        <p:spPr bwMode="auto">
          <a:xfrm>
            <a:off x="1724420" y="2105746"/>
            <a:ext cx="10081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zh-TW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電腦化</a:t>
            </a:r>
            <a:endParaRPr lang="en-US" altLang="zh-TW" sz="1200" b="1" u="sng" kern="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kumimoji="1" lang="zh-TW" altLang="en-US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電腦</a:t>
            </a: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處理資料取代純人工作業</a:t>
            </a:r>
            <a:endParaRPr kumimoji="1" lang="zh-TW" altLang="zh-TW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auto">
          <a:xfrm>
            <a:off x="2915821" y="1961721"/>
            <a:ext cx="9791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zh-TW" altLang="zh-TW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聯</a:t>
            </a:r>
            <a:r>
              <a:rPr lang="zh-TW" altLang="en-US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zh-TW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endParaRPr lang="en-US" altLang="zh-TW" sz="1200" b="1" u="sng" kern="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核心</a:t>
            </a:r>
            <a:r>
              <a:rPr kumimoji="1" lang="en-US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系統互聯，並且具結構化資料處理流程</a:t>
            </a:r>
            <a:endParaRPr kumimoji="1" lang="zh-TW" altLang="zh-TW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Rectangle 273"/>
          <p:cNvSpPr>
            <a:spLocks noChangeArrowheads="1"/>
          </p:cNvSpPr>
          <p:nvPr/>
        </p:nvSpPr>
        <p:spPr bwMode="auto">
          <a:xfrm>
            <a:off x="4139954" y="1454587"/>
            <a:ext cx="100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en-US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endParaRPr lang="en-US" altLang="zh-TW" sz="1200" b="1" u="sng" kern="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企業能透過資料</a:t>
            </a:r>
            <a:endParaRPr kumimoji="1" lang="en-US" altLang="zh-TW" sz="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了解</a:t>
            </a:r>
            <a:r>
              <a:rPr kumimoji="1" lang="zh-TW" altLang="en-US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正在發生的事件</a:t>
            </a: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，並依據數據進行決策</a:t>
            </a:r>
            <a:endParaRPr kumimoji="1" lang="zh-TW" altLang="zh-TW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279"/>
          <p:cNvSpPr>
            <a:spLocks noChangeArrowheads="1"/>
          </p:cNvSpPr>
          <p:nvPr/>
        </p:nvSpPr>
        <p:spPr bwMode="auto">
          <a:xfrm>
            <a:off x="5266728" y="1454587"/>
            <a:ext cx="100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en-US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endParaRPr lang="en-US" altLang="zh-TW" sz="1200" b="1" u="sng" kern="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企業能透過資料</a:t>
            </a:r>
            <a:r>
              <a:rPr kumimoji="1" lang="zh-TW" altLang="en-US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了</a:t>
            </a: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解</a:t>
            </a:r>
            <a:r>
              <a:rPr kumimoji="1" lang="zh-TW" altLang="en-US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各事件發生</a:t>
            </a: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的原</a:t>
            </a:r>
            <a:r>
              <a:rPr kumimoji="1" lang="zh-TW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因，並且</a:t>
            </a:r>
            <a:r>
              <a:rPr kumimoji="1" lang="zh-TW" altLang="zh-TW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累積</a:t>
            </a:r>
            <a:r>
              <a:rPr kumimoji="1" lang="zh-TW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處理</a:t>
            </a: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知識</a:t>
            </a:r>
            <a:endParaRPr kumimoji="1" lang="zh-TW" altLang="zh-TW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Rectangle 285"/>
          <p:cNvSpPr>
            <a:spLocks noChangeArrowheads="1"/>
          </p:cNvSpPr>
          <p:nvPr/>
        </p:nvSpPr>
        <p:spPr bwMode="auto">
          <a:xfrm>
            <a:off x="6465341" y="1454587"/>
            <a:ext cx="100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en-US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準備好</a:t>
            </a:r>
            <a:r>
              <a:rPr lang="en-US" altLang="zh-TW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解法</a:t>
            </a:r>
            <a:r>
              <a:rPr lang="en-US" altLang="zh-TW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2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企業能透過資料</a:t>
            </a:r>
            <a:r>
              <a:rPr lang="zh-TW" altLang="en-US" sz="8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推</a:t>
            </a:r>
            <a:r>
              <a:rPr lang="zh-TW" altLang="en-US" sz="8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估</a:t>
            </a:r>
            <a:endParaRPr kumimoji="1" lang="en-US" altLang="zh-TW" sz="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未來可能發生的事件，</a:t>
            </a:r>
            <a:endParaRPr kumimoji="1" lang="en-US" altLang="zh-TW" sz="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並提供建議處置措施</a:t>
            </a:r>
            <a:endParaRPr kumimoji="1" lang="zh-TW" altLang="zh-TW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291"/>
          <p:cNvSpPr>
            <a:spLocks noChangeArrowheads="1"/>
          </p:cNvSpPr>
          <p:nvPr/>
        </p:nvSpPr>
        <p:spPr bwMode="auto">
          <a:xfrm>
            <a:off x="7668344" y="1454587"/>
            <a:ext cx="100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en-US" sz="12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最佳化</a:t>
            </a:r>
            <a:endParaRPr lang="zh-TW" altLang="zh-TW" sz="12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企業能夠依據發生</a:t>
            </a:r>
            <a:endParaRPr kumimoji="1" lang="en-US" altLang="zh-TW" sz="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1" lang="zh-TW" altLang="en-US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事件自動</a:t>
            </a: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進行</a:t>
            </a:r>
            <a:endParaRPr kumimoji="1" lang="en-US" altLang="zh-TW" sz="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kumimoji="1" lang="zh-TW" altLang="en-US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有利的策略回應</a:t>
            </a:r>
            <a:endParaRPr kumimoji="1" lang="zh-TW" altLang="zh-TW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3995936" y="1310589"/>
            <a:ext cx="0" cy="18032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1403655" y="1238581"/>
            <a:ext cx="1292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參考資料：</a:t>
            </a:r>
            <a:r>
              <a:rPr lang="en-US" altLang="zh-TW" sz="1000" dirty="0" err="1" smtClean="0">
                <a:latin typeface="微軟正黑體" pitchFamily="34" charset="-120"/>
                <a:ea typeface="微軟正黑體" pitchFamily="34" charset="-120"/>
              </a:rPr>
              <a:t>acatech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52437" y="2822757"/>
            <a:ext cx="1609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Standardization(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向上箭號 55"/>
          <p:cNvSpPr/>
          <p:nvPr/>
        </p:nvSpPr>
        <p:spPr>
          <a:xfrm>
            <a:off x="1619672" y="3182797"/>
            <a:ext cx="484632" cy="3240360"/>
          </a:xfrm>
          <a:prstGeom prst="upArrow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向上箭號 56"/>
          <p:cNvSpPr/>
          <p:nvPr/>
        </p:nvSpPr>
        <p:spPr>
          <a:xfrm>
            <a:off x="2818890" y="3182797"/>
            <a:ext cx="484632" cy="3240360"/>
          </a:xfrm>
          <a:prstGeom prst="upArrow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向上箭號 57"/>
          <p:cNvSpPr/>
          <p:nvPr/>
        </p:nvSpPr>
        <p:spPr>
          <a:xfrm>
            <a:off x="4018108" y="3182797"/>
            <a:ext cx="484632" cy="3240360"/>
          </a:xfrm>
          <a:prstGeom prst="upArrow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向上箭號 58"/>
          <p:cNvSpPr/>
          <p:nvPr/>
        </p:nvSpPr>
        <p:spPr>
          <a:xfrm>
            <a:off x="5217326" y="3182797"/>
            <a:ext cx="484632" cy="3240360"/>
          </a:xfrm>
          <a:prstGeom prst="upArrow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向上箭號 59"/>
          <p:cNvSpPr/>
          <p:nvPr/>
        </p:nvSpPr>
        <p:spPr>
          <a:xfrm>
            <a:off x="6416544" y="3182797"/>
            <a:ext cx="484632" cy="3240360"/>
          </a:xfrm>
          <a:prstGeom prst="upArrow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向上箭號 60"/>
          <p:cNvSpPr/>
          <p:nvPr/>
        </p:nvSpPr>
        <p:spPr>
          <a:xfrm>
            <a:off x="7615760" y="3182797"/>
            <a:ext cx="484632" cy="3240360"/>
          </a:xfrm>
          <a:prstGeom prst="upArrow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＞形箭號 61"/>
          <p:cNvSpPr/>
          <p:nvPr/>
        </p:nvSpPr>
        <p:spPr>
          <a:xfrm>
            <a:off x="2195736" y="3542837"/>
            <a:ext cx="97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已整合感測器</a:t>
            </a:r>
            <a:r>
              <a:rPr lang="en-US" altLang="zh-TW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致動器</a:t>
            </a:r>
            <a:endParaRPr lang="zh-TW" altLang="en-US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＞形箭號 62"/>
          <p:cNvSpPr/>
          <p:nvPr/>
        </p:nvSpPr>
        <p:spPr>
          <a:xfrm>
            <a:off x="3131976" y="3542837"/>
            <a:ext cx="1368000" cy="432000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整合並可讀取</a:t>
            </a:r>
            <a:endParaRPr lang="en-US" altLang="zh-TW" sz="11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感測器資料</a:t>
            </a:r>
            <a:endParaRPr lang="zh-TW" altLang="en-US" sz="11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＞形箭號 63"/>
          <p:cNvSpPr/>
          <p:nvPr/>
        </p:nvSpPr>
        <p:spPr>
          <a:xfrm>
            <a:off x="4427984" y="3542837"/>
            <a:ext cx="223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可分析</a:t>
            </a: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感測器資料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＞形箭號 64"/>
          <p:cNvSpPr/>
          <p:nvPr/>
        </p:nvSpPr>
        <p:spPr>
          <a:xfrm>
            <a:off x="6624432" y="3542837"/>
            <a:ext cx="1908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可根據資料進行響應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＞形箭號 65"/>
          <p:cNvSpPr/>
          <p:nvPr/>
        </p:nvSpPr>
        <p:spPr>
          <a:xfrm>
            <a:off x="1187624" y="4118901"/>
            <a:ext cx="97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無通訊</a:t>
            </a:r>
            <a:endParaRPr lang="en-US" altLang="zh-TW" sz="1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介面</a:t>
            </a:r>
            <a:endParaRPr lang="zh-TW" altLang="en-US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" name="＞形箭號 66"/>
          <p:cNvSpPr/>
          <p:nvPr/>
        </p:nvSpPr>
        <p:spPr>
          <a:xfrm>
            <a:off x="2123848" y="4118901"/>
            <a:ext cx="97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en-US" altLang="zh-TW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I/O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  <a:r>
              <a:rPr lang="en-US" altLang="zh-TW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接收訊號</a:t>
            </a:r>
            <a:endParaRPr lang="zh-TW" altLang="en-US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＞形箭號 67"/>
          <p:cNvSpPr/>
          <p:nvPr/>
        </p:nvSpPr>
        <p:spPr>
          <a:xfrm>
            <a:off x="3995936" y="4118901"/>
            <a:ext cx="1476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具工業乙太網路介面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＞形箭號 68"/>
          <p:cNvSpPr/>
          <p:nvPr/>
        </p:nvSpPr>
        <p:spPr>
          <a:xfrm>
            <a:off x="5442301" y="4118901"/>
            <a:ext cx="313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透過網際網路存取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＞形箭號 69"/>
          <p:cNvSpPr/>
          <p:nvPr/>
        </p:nvSpPr>
        <p:spPr>
          <a:xfrm>
            <a:off x="3059960" y="4118901"/>
            <a:ext cx="97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en-US" sz="1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過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工業匯流排收發訊號</a:t>
            </a:r>
            <a:endParaRPr lang="zh-TW" altLang="en-US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＞形箭號 70"/>
          <p:cNvSpPr/>
          <p:nvPr/>
        </p:nvSpPr>
        <p:spPr>
          <a:xfrm>
            <a:off x="1187624" y="4694965"/>
            <a:ext cx="1008000" cy="432048"/>
          </a:xfrm>
          <a:prstGeom prst="chevron">
            <a:avLst>
              <a:gd name="adj" fmla="val 224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無資料儲存與交換</a:t>
            </a:r>
            <a:endParaRPr lang="zh-TW" altLang="en-US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＞形箭號 71"/>
          <p:cNvSpPr/>
          <p:nvPr/>
        </p:nvSpPr>
        <p:spPr>
          <a:xfrm>
            <a:off x="2123728" y="4694965"/>
            <a:ext cx="1224136" cy="432048"/>
          </a:xfrm>
          <a:prstGeom prst="chevron">
            <a:avLst>
              <a:gd name="adj" fmla="val 224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裝置可被</a:t>
            </a: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區隔辨識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" name="＞形箭號 72"/>
          <p:cNvSpPr/>
          <p:nvPr/>
        </p:nvSpPr>
        <p:spPr>
          <a:xfrm>
            <a:off x="3275856" y="4694965"/>
            <a:ext cx="1224136" cy="432048"/>
          </a:xfrm>
          <a:prstGeom prst="chevron">
            <a:avLst>
              <a:gd name="adj" fmla="val 224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具被動資料儲存裝置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＞形箭號 73"/>
          <p:cNvSpPr/>
          <p:nvPr/>
        </p:nvSpPr>
        <p:spPr>
          <a:xfrm>
            <a:off x="6228184" y="4694965"/>
            <a:ext cx="2340000" cy="432048"/>
          </a:xfrm>
          <a:prstGeom prst="chevron">
            <a:avLst>
              <a:gd name="adj" fmla="val 224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訊息交換為內部整合元件</a:t>
            </a:r>
            <a:endParaRPr lang="zh-TW" altLang="en-US" sz="11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＞形箭號 74"/>
          <p:cNvSpPr/>
          <p:nvPr/>
        </p:nvSpPr>
        <p:spPr>
          <a:xfrm>
            <a:off x="4499992" y="4694965"/>
            <a:ext cx="1764000" cy="432048"/>
          </a:xfrm>
          <a:prstGeom prst="chevron">
            <a:avLst>
              <a:gd name="adj" fmla="val 224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具主</a:t>
            </a:r>
            <a:r>
              <a: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動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資料交換功能</a:t>
            </a: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＞形箭號 75"/>
          <p:cNvSpPr/>
          <p:nvPr/>
        </p:nvSpPr>
        <p:spPr>
          <a:xfrm>
            <a:off x="1187624" y="5271029"/>
            <a:ext cx="97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無監視功能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＞形箭號 76"/>
          <p:cNvSpPr/>
          <p:nvPr/>
        </p:nvSpPr>
        <p:spPr>
          <a:xfrm>
            <a:off x="2087824" y="5271029"/>
            <a:ext cx="972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錯誤訊息可被偵測</a:t>
            </a:r>
            <a:endParaRPr lang="zh-TW" altLang="en-US" sz="11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" name="＞形箭號 77"/>
          <p:cNvSpPr/>
          <p:nvPr/>
        </p:nvSpPr>
        <p:spPr>
          <a:xfrm>
            <a:off x="3024032" y="5271029"/>
            <a:ext cx="2376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以診斷目的進行操作條件的紀錄</a:t>
            </a:r>
            <a:endParaRPr lang="zh-TW" altLang="en-US" sz="11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＞形箭號 78"/>
          <p:cNvSpPr/>
          <p:nvPr/>
        </p:nvSpPr>
        <p:spPr>
          <a:xfrm>
            <a:off x="5370085" y="5271029"/>
            <a:ext cx="1944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對自身功能狀態進行預測</a:t>
            </a:r>
            <a:endParaRPr lang="zh-TW" altLang="en-US" sz="11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＞形箭號 79"/>
          <p:cNvSpPr/>
          <p:nvPr/>
        </p:nvSpPr>
        <p:spPr>
          <a:xfrm>
            <a:off x="7308304" y="5271029"/>
            <a:ext cx="1296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設備可自行採取控制措施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＞形箭號 80"/>
          <p:cNvSpPr/>
          <p:nvPr/>
        </p:nvSpPr>
        <p:spPr>
          <a:xfrm>
            <a:off x="2123728" y="5847093"/>
            <a:ext cx="1296000" cy="432048"/>
          </a:xfrm>
          <a:prstGeom prst="chevron">
            <a:avLst>
              <a:gd name="adj" fmla="val 22405"/>
            </a:avLst>
          </a:prstGeom>
          <a:solidFill>
            <a:srgbClr val="FF99FF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透過額外網路進行線上服務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＞形箭號 81"/>
          <p:cNvSpPr/>
          <p:nvPr/>
        </p:nvSpPr>
        <p:spPr>
          <a:xfrm>
            <a:off x="1187624" y="5847093"/>
            <a:ext cx="1008000" cy="432048"/>
          </a:xfrm>
          <a:prstGeom prst="chevron">
            <a:avLst>
              <a:gd name="adj" fmla="val 22405"/>
            </a:avLst>
          </a:prstGeom>
          <a:solidFill>
            <a:srgbClr val="FF99FF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產品沒有</a:t>
            </a: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服務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＞形箭號 82"/>
          <p:cNvSpPr/>
          <p:nvPr/>
        </p:nvSpPr>
        <p:spPr>
          <a:xfrm>
            <a:off x="3347864" y="5847093"/>
            <a:ext cx="1872000" cy="432048"/>
          </a:xfrm>
          <a:prstGeom prst="chevron">
            <a:avLst>
              <a:gd name="adj" fmla="val 22405"/>
            </a:avLst>
          </a:prstGeom>
          <a:solidFill>
            <a:srgbClr val="FF99FF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設備直接告知服務需求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＞形箭號 83"/>
          <p:cNvSpPr/>
          <p:nvPr/>
        </p:nvSpPr>
        <p:spPr>
          <a:xfrm>
            <a:off x="5148064" y="5847093"/>
            <a:ext cx="2088000" cy="432048"/>
          </a:xfrm>
          <a:prstGeom prst="chevron">
            <a:avLst>
              <a:gd name="adj" fmla="val 22405"/>
            </a:avLst>
          </a:prstGeom>
          <a:solidFill>
            <a:srgbClr val="FF99FF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可獨立</a:t>
            </a:r>
            <a:endParaRPr lang="en-US" altLang="zh-TW" sz="11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1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執行服務</a:t>
            </a:r>
            <a:endParaRPr lang="zh-TW" altLang="en-US" sz="11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＞形箭號 84"/>
          <p:cNvSpPr/>
          <p:nvPr/>
        </p:nvSpPr>
        <p:spPr>
          <a:xfrm>
            <a:off x="7164288" y="5847093"/>
            <a:ext cx="1440000" cy="432048"/>
          </a:xfrm>
          <a:prstGeom prst="chevron">
            <a:avLst>
              <a:gd name="adj" fmla="val 22405"/>
            </a:avLst>
          </a:prstGeom>
          <a:solidFill>
            <a:srgbClr val="FF99FF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完整的資訊</a:t>
            </a: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服務架構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1391245" y="6435354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參考資料：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VDMA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＞形箭號 90"/>
          <p:cNvSpPr/>
          <p:nvPr/>
        </p:nvSpPr>
        <p:spPr>
          <a:xfrm>
            <a:off x="1331640" y="3542837"/>
            <a:ext cx="936000" cy="432048"/>
          </a:xfrm>
          <a:prstGeom prst="chevron">
            <a:avLst>
              <a:gd name="adj" fmla="val 2240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未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使用感測器</a:t>
            </a:r>
            <a:r>
              <a:rPr lang="en-US" altLang="zh-TW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致動器</a:t>
            </a:r>
            <a:endParaRPr lang="zh-TW" altLang="en-US" sz="1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圓角矩形 85"/>
          <p:cNvSpPr/>
          <p:nvPr/>
        </p:nvSpPr>
        <p:spPr>
          <a:xfrm>
            <a:off x="611560" y="4074833"/>
            <a:ext cx="698376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7" name="圓角矩形 86"/>
          <p:cNvSpPr/>
          <p:nvPr/>
        </p:nvSpPr>
        <p:spPr>
          <a:xfrm>
            <a:off x="611560" y="4650897"/>
            <a:ext cx="69837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1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交換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8" name="圓角矩形 87"/>
          <p:cNvSpPr/>
          <p:nvPr/>
        </p:nvSpPr>
        <p:spPr>
          <a:xfrm>
            <a:off x="611560" y="5237978"/>
            <a:ext cx="69837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監控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9" name="圓角矩形 88"/>
          <p:cNvSpPr/>
          <p:nvPr/>
        </p:nvSpPr>
        <p:spPr>
          <a:xfrm>
            <a:off x="611560" y="5803025"/>
            <a:ext cx="698376" cy="504056"/>
          </a:xfrm>
          <a:prstGeom prst="roundRect">
            <a:avLst/>
          </a:prstGeom>
          <a:solidFill>
            <a:srgbClr val="FF99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服務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圓角矩形 91"/>
          <p:cNvSpPr/>
          <p:nvPr/>
        </p:nvSpPr>
        <p:spPr>
          <a:xfrm>
            <a:off x="611560" y="3498769"/>
            <a:ext cx="698376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感測器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8665" y="3498769"/>
            <a:ext cx="430887" cy="2936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功能模組智慧化層次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4704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113143" y="1556792"/>
            <a:ext cx="8923353" cy="4975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方塊 94">
            <a:extLst>
              <a:ext uri="{FF2B5EF4-FFF2-40B4-BE49-F238E27FC236}">
                <a16:creationId xmlns="" xmlns:a16="http://schemas.microsoft.com/office/drawing/2014/main" id="{249462C2-F61E-144D-9EA6-FC2DF926F0EC}"/>
              </a:ext>
            </a:extLst>
          </p:cNvPr>
          <p:cNvSpPr txBox="1"/>
          <p:nvPr/>
        </p:nvSpPr>
        <p:spPr>
          <a:xfrm>
            <a:off x="559416" y="947640"/>
            <a:ext cx="800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日本大廠的觀點：精實管理是邁向智慧製造的基礎工程</a:t>
            </a:r>
            <a:endParaRPr kumimoji="1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6" name="群組 95"/>
          <p:cNvGrpSpPr/>
          <p:nvPr/>
        </p:nvGrpSpPr>
        <p:grpSpPr>
          <a:xfrm>
            <a:off x="214112" y="2607662"/>
            <a:ext cx="1705972" cy="2743200"/>
            <a:chOff x="-15" y="3084394"/>
            <a:chExt cx="1705972" cy="2743200"/>
          </a:xfrm>
        </p:grpSpPr>
        <p:sp>
          <p:nvSpPr>
            <p:cNvPr id="97" name="圓角矩形 96"/>
            <p:cNvSpPr/>
            <p:nvPr/>
          </p:nvSpPr>
          <p:spPr>
            <a:xfrm>
              <a:off x="27282" y="3084394"/>
              <a:ext cx="1678675" cy="70968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109170" y="3254569"/>
              <a:ext cx="1583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精實管理</a:t>
              </a:r>
            </a:p>
          </p:txBody>
        </p:sp>
        <p:sp>
          <p:nvSpPr>
            <p:cNvPr id="99" name="向下箭號 98"/>
            <p:cNvSpPr/>
            <p:nvPr/>
          </p:nvSpPr>
          <p:spPr>
            <a:xfrm>
              <a:off x="545897" y="4053388"/>
              <a:ext cx="484632" cy="6550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圓角矩形 99"/>
            <p:cNvSpPr/>
            <p:nvPr/>
          </p:nvSpPr>
          <p:spPr>
            <a:xfrm>
              <a:off x="27282" y="4913194"/>
              <a:ext cx="1678675" cy="914400"/>
            </a:xfrm>
            <a:prstGeom prst="roundRect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-15" y="4998046"/>
              <a:ext cx="1678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流程改善</a:t>
              </a:r>
              <a:endPara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標準化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987753" y="2609937"/>
            <a:ext cx="1705972" cy="2743200"/>
            <a:chOff x="1885643" y="3086669"/>
            <a:chExt cx="1705972" cy="2743200"/>
          </a:xfrm>
        </p:grpSpPr>
        <p:sp>
          <p:nvSpPr>
            <p:cNvPr id="103" name="圓角矩形 102"/>
            <p:cNvSpPr/>
            <p:nvPr/>
          </p:nvSpPr>
          <p:spPr>
            <a:xfrm>
              <a:off x="1912940" y="3086669"/>
              <a:ext cx="1678675" cy="70968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953884" y="3256844"/>
              <a:ext cx="1583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IOT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向下箭號 104"/>
            <p:cNvSpPr/>
            <p:nvPr/>
          </p:nvSpPr>
          <p:spPr>
            <a:xfrm>
              <a:off x="2431555" y="4055663"/>
              <a:ext cx="484632" cy="6550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圓角矩形 105"/>
            <p:cNvSpPr/>
            <p:nvPr/>
          </p:nvSpPr>
          <p:spPr>
            <a:xfrm>
              <a:off x="1912940" y="4915469"/>
              <a:ext cx="1678675" cy="914400"/>
            </a:xfrm>
            <a:prstGeom prst="roundRect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1885643" y="4955987"/>
              <a:ext cx="16786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全流程</a:t>
              </a:r>
              <a:endPara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可視化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3761394" y="2623585"/>
            <a:ext cx="1705972" cy="2743200"/>
            <a:chOff x="3732625" y="3100317"/>
            <a:chExt cx="1705972" cy="2743200"/>
          </a:xfrm>
        </p:grpSpPr>
        <p:sp>
          <p:nvSpPr>
            <p:cNvPr id="109" name="圓角矩形 108"/>
            <p:cNvSpPr/>
            <p:nvPr/>
          </p:nvSpPr>
          <p:spPr>
            <a:xfrm>
              <a:off x="3759922" y="3100317"/>
              <a:ext cx="1678675" cy="70968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3800866" y="3106716"/>
              <a:ext cx="1583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自動化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ROBOT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導入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向下箭號 110"/>
            <p:cNvSpPr/>
            <p:nvPr/>
          </p:nvSpPr>
          <p:spPr>
            <a:xfrm>
              <a:off x="4278537" y="4069311"/>
              <a:ext cx="484632" cy="6550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圓角矩形 111"/>
            <p:cNvSpPr/>
            <p:nvPr/>
          </p:nvSpPr>
          <p:spPr>
            <a:xfrm>
              <a:off x="3759922" y="4929117"/>
              <a:ext cx="1678675" cy="914400"/>
            </a:xfrm>
            <a:prstGeom prst="roundRect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3732625" y="4969635"/>
              <a:ext cx="16786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工作時間</a:t>
              </a:r>
              <a:endPara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拉長</a:t>
              </a:r>
            </a:p>
          </p:txBody>
        </p:sp>
      </p:grpSp>
      <p:grpSp>
        <p:nvGrpSpPr>
          <p:cNvPr id="114" name="群組 113"/>
          <p:cNvGrpSpPr/>
          <p:nvPr/>
        </p:nvGrpSpPr>
        <p:grpSpPr>
          <a:xfrm>
            <a:off x="5535035" y="2627286"/>
            <a:ext cx="1705972" cy="2743200"/>
            <a:chOff x="5590997" y="3104018"/>
            <a:chExt cx="1705972" cy="2743200"/>
          </a:xfrm>
        </p:grpSpPr>
        <p:sp>
          <p:nvSpPr>
            <p:cNvPr id="115" name="圓角矩形 114"/>
            <p:cNvSpPr/>
            <p:nvPr/>
          </p:nvSpPr>
          <p:spPr>
            <a:xfrm>
              <a:off x="5618294" y="3104018"/>
              <a:ext cx="1678675" cy="70968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5659238" y="3246897"/>
              <a:ext cx="1583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智慧化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向下箭號 116"/>
            <p:cNvSpPr/>
            <p:nvPr/>
          </p:nvSpPr>
          <p:spPr>
            <a:xfrm>
              <a:off x="6136909" y="4073012"/>
              <a:ext cx="484632" cy="6550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>
              <a:off x="5618294" y="4932818"/>
              <a:ext cx="1678675" cy="914400"/>
            </a:xfrm>
            <a:prstGeom prst="roundRect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5590997" y="5137112"/>
              <a:ext cx="1678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性能改善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0" name="群組 119"/>
          <p:cNvGrpSpPr/>
          <p:nvPr/>
        </p:nvGrpSpPr>
        <p:grpSpPr>
          <a:xfrm>
            <a:off x="7295028" y="2615910"/>
            <a:ext cx="1705972" cy="2743200"/>
            <a:chOff x="7422101" y="3092642"/>
            <a:chExt cx="1705972" cy="2743200"/>
          </a:xfrm>
        </p:grpSpPr>
        <p:sp>
          <p:nvSpPr>
            <p:cNvPr id="121" name="圓角矩形 120"/>
            <p:cNvSpPr/>
            <p:nvPr/>
          </p:nvSpPr>
          <p:spPr>
            <a:xfrm>
              <a:off x="7449398" y="3092642"/>
              <a:ext cx="1678675" cy="70968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文字方塊 121"/>
            <p:cNvSpPr txBox="1"/>
            <p:nvPr/>
          </p:nvSpPr>
          <p:spPr>
            <a:xfrm>
              <a:off x="7490342" y="3118558"/>
              <a:ext cx="1583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</a:p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老師傅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向下箭號 122"/>
            <p:cNvSpPr/>
            <p:nvPr/>
          </p:nvSpPr>
          <p:spPr>
            <a:xfrm>
              <a:off x="7968013" y="4061636"/>
              <a:ext cx="484632" cy="6550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圓角矩形 123"/>
            <p:cNvSpPr/>
            <p:nvPr/>
          </p:nvSpPr>
          <p:spPr>
            <a:xfrm>
              <a:off x="7449398" y="4921442"/>
              <a:ext cx="1678675" cy="914400"/>
            </a:xfrm>
            <a:prstGeom prst="roundRect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7422101" y="5030200"/>
              <a:ext cx="16786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主軸</a:t>
              </a:r>
              <a:r>
                <a:rPr lang="en-US" altLang="zh-TW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0.001mm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的研磨精度</a:t>
              </a:r>
              <a:endPara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6" name="矩形 125"/>
          <p:cNvSpPr/>
          <p:nvPr/>
        </p:nvSpPr>
        <p:spPr>
          <a:xfrm>
            <a:off x="214113" y="2512128"/>
            <a:ext cx="1773642" cy="31499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188066" y="6169727"/>
            <a:ext cx="573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年臺灣機械工業同業公會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(TAMI)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PMC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1561552" y="1577743"/>
            <a:ext cx="6160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日本智慧化工廠的進程</a:t>
            </a:r>
            <a:endParaRPr lang="en-US" altLang="zh-TW" sz="3200" b="1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OKUMA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DMG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MORI) </a:t>
            </a:r>
            <a:endParaRPr lang="zh-TW" altLang="en-US" sz="3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323298" y="2071036"/>
            <a:ext cx="156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基礎工程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0" name="直線單箭頭接點 129"/>
          <p:cNvCxnSpPr/>
          <p:nvPr/>
        </p:nvCxnSpPr>
        <p:spPr>
          <a:xfrm>
            <a:off x="1810903" y="4912551"/>
            <a:ext cx="341206" cy="7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>
            <a:off x="3550422" y="4938206"/>
            <a:ext cx="341206" cy="7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單箭頭接點 131"/>
          <p:cNvCxnSpPr/>
          <p:nvPr/>
        </p:nvCxnSpPr>
        <p:spPr>
          <a:xfrm>
            <a:off x="5364436" y="4940375"/>
            <a:ext cx="341206" cy="7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/>
          <p:nvPr/>
        </p:nvCxnSpPr>
        <p:spPr>
          <a:xfrm>
            <a:off x="7124430" y="4941128"/>
            <a:ext cx="341206" cy="7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000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壹、國際產業發展趨勢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3665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000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貳、國內產業現況與挑戰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5" y="105273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盤點我國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製造業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導入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智慧製造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現況與需求，已有超過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70%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業者已導入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，而「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各來源資料之數據整合技術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廠內生產設備數據蒐集技術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執行製造系統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」等是現階段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的重點。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45" y="6237312"/>
            <a:ext cx="3337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資料來源：工業局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年產業智慧製造現況及需求盤點之執行分析報告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539368582"/>
              </p:ext>
            </p:extLst>
          </p:nvPr>
        </p:nvGraphicFramePr>
        <p:xfrm>
          <a:off x="539553" y="2060856"/>
          <a:ext cx="8136904" cy="409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 bwMode="auto">
          <a:xfrm>
            <a:off x="899593" y="2636912"/>
            <a:ext cx="7776864" cy="10801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74576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1008000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貳、國內產業現況與挑戰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0415" y="1599471"/>
            <a:ext cx="76687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傳統產業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數位化能力不足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機械產業為例，生產數據多以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記錄，仰賴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操作，難以提升智慧機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械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，無法迎接智慧化時代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機械產業規模高度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分散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廠商、也有許多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廠商，在推動上應力求兼顧各種規模的廠商，也就是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兼顧「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「高度」。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化對角線角落矩形 10"/>
          <p:cNvSpPr/>
          <p:nvPr/>
        </p:nvSpPr>
        <p:spPr>
          <a:xfrm flipH="1">
            <a:off x="590946" y="4365104"/>
            <a:ext cx="8049998" cy="172819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6619" y="5083021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廠商，在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生產過程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。對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業者來說，只要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關鍵製程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導入數位化生產，就可以大幅提升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產能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，就可以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業者所需。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6523" y="4524216"/>
            <a:ext cx="6991617" cy="509688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616075"/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提高中小企業跨越門檻能力 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2.0→3.0)</a:t>
            </a:r>
            <a:endParaRPr lang="zh-TW" altLang="en-US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五邊形 13"/>
          <p:cNvSpPr/>
          <p:nvPr/>
        </p:nvSpPr>
        <p:spPr>
          <a:xfrm>
            <a:off x="724611" y="4524216"/>
            <a:ext cx="1312803" cy="509688"/>
          </a:xfrm>
          <a:prstGeom prst="homePlate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廣度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92563" y="4371078"/>
            <a:ext cx="755576" cy="7924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7147" y="98072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我國機械產業的挑戰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639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95536" y="1004258"/>
            <a:ext cx="8061983" cy="8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lnSpc>
                <a:spcPts val="32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導引國內廠商擔任輔導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單位，藉由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國內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場域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練兵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厚實我國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技術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能量。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1329735" y="3382204"/>
            <a:ext cx="1370523" cy="3838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H="1" flipV="1">
            <a:off x="732964" y="2446100"/>
            <a:ext cx="596770" cy="124794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329733" y="2474991"/>
            <a:ext cx="907346" cy="1291065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471742" y="2047330"/>
            <a:ext cx="614739" cy="676800"/>
          </a:xfrm>
          <a:prstGeom prst="ellipse">
            <a:avLst/>
          </a:prstGeom>
          <a:solidFill>
            <a:srgbClr val="CAE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endParaRPr lang="en-US" altLang="zh-TW" sz="1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86481" y="1873599"/>
            <a:ext cx="886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中正大學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虎科大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勤益科大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明新科大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東海大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</a:p>
        </p:txBody>
      </p:sp>
      <p:sp>
        <p:nvSpPr>
          <p:cNvPr id="9" name="橢圓 8"/>
          <p:cNvSpPr/>
          <p:nvPr/>
        </p:nvSpPr>
        <p:spPr>
          <a:xfrm>
            <a:off x="1946171" y="2074755"/>
            <a:ext cx="670624" cy="73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法人</a:t>
            </a:r>
            <a:endParaRPr lang="en-US" altLang="zh-TW" sz="1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33405" y="1952330"/>
            <a:ext cx="886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工研院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精機中心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金屬中心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紡織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所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資策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會</a:t>
            </a:r>
          </a:p>
        </p:txBody>
      </p:sp>
      <p:sp>
        <p:nvSpPr>
          <p:cNvPr id="11" name="橢圓 10"/>
          <p:cNvSpPr/>
          <p:nvPr/>
        </p:nvSpPr>
        <p:spPr>
          <a:xfrm>
            <a:off x="2372535" y="3022164"/>
            <a:ext cx="670624" cy="738000"/>
          </a:xfrm>
          <a:prstGeom prst="ellipse">
            <a:avLst/>
          </a:prstGeom>
          <a:solidFill>
            <a:srgbClr val="C3D6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設備與零組件</a:t>
            </a:r>
            <a:r>
              <a:rPr lang="en-US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(9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en-US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876026" y="3742245"/>
            <a:ext cx="1831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萬鋒電機、新代科技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高聖精密、凱柏精密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寶元數控、大康織機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發得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科技、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富強鑫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長新科技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06119" y="4750357"/>
            <a:ext cx="2528256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科智企業、銳鼎科技、精誠資訊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華致資訊、亞頌科技、型創科技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采威國際、詮源資訊、誼卡科技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翔程科技、日威科技、大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綜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電腦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漢翔航空、泰睿思、三惟資訊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三泰科技、川海企業、威友科技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耀群科技、思納捷、</a:t>
            </a: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瑞精工</a:t>
            </a:r>
            <a:endParaRPr lang="en-US" altLang="zh-TW" sz="1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1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碩智能、群錄</a:t>
            </a: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系統、東典科技</a:t>
            </a:r>
            <a:endParaRPr lang="en-US" altLang="zh-TW" sz="1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先知科技、聯達智能、</a:t>
            </a:r>
            <a:r>
              <a:rPr lang="zh-TW" altLang="en-US" sz="1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工</a:t>
            </a: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智聯、</a:t>
            </a:r>
            <a:endParaRPr lang="en-US" altLang="zh-TW" sz="1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建</a:t>
            </a:r>
            <a:r>
              <a:rPr lang="zh-TW" altLang="en-US" sz="1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佳科技、天擎</a:t>
            </a: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積體電路、新漢智能</a:t>
            </a:r>
            <a:endParaRPr lang="en-US" altLang="zh-TW" sz="1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流亞科技</a:t>
            </a:r>
            <a:endParaRPr lang="zh-TW" altLang="en-US" sz="11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 flipH="1">
            <a:off x="701780" y="3766051"/>
            <a:ext cx="627955" cy="16994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732964" y="2991976"/>
            <a:ext cx="1173593" cy="1288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輔導單位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(SI)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82640" y="5004691"/>
            <a:ext cx="838280" cy="92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系統整合業者</a:t>
            </a:r>
            <a:endParaRPr lang="en-US" altLang="zh-TW" sz="1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(31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91144"/>
              </p:ext>
            </p:extLst>
          </p:nvPr>
        </p:nvGraphicFramePr>
        <p:xfrm>
          <a:off x="3779912" y="1628800"/>
          <a:ext cx="5052772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089"/>
                <a:gridCol w="1287715"/>
                <a:gridCol w="3472968"/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產業別</a:t>
                      </a:r>
                      <a:endParaRPr lang="zh-TW" sz="12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</a:t>
                      </a:r>
                      <a:r>
                        <a:rPr lang="zh-TW" sz="12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sz="12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金屬製品製造業</a:t>
                      </a:r>
                      <a:endParaRPr lang="en-US" altLang="zh-TW" sz="1100" kern="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銳鼎、凱柏、誼卡、采威、新代、科智、泰睿思、翔程、大綜、三泰、精誠、中正大學、勤益科大、金屬中心、精機中心、工研院</a:t>
                      </a:r>
                      <a:r>
                        <a:rPr lang="zh-TW" altLang="en-US" sz="11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天擎</a:t>
                      </a: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機械設備製造業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采威、凱柏、詮源、寶元、誼卡、科智、翔程、發得、虎科大、精機中心、明新科大、新漢、群錄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塑膠製品製造業</a:t>
                      </a:r>
                      <a:endParaRPr lang="en-US" altLang="zh-TW" sz="1100" kern="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漢翔、銳鼎、日威、型創、精機中心、金屬中心、亞頌、富強鑫、群錄、長新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其他運輸工具及零件製造業</a:t>
                      </a:r>
                      <a:endParaRPr lang="en-US" altLang="zh-TW" sz="1100" kern="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采威、精機中心、三惟、耀群、華致、虎科大、思納捷、三泰、工研院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汽車及其零件製造業</a:t>
                      </a:r>
                      <a:endParaRPr lang="en-US" altLang="zh-TW" sz="1100" kern="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采威、銳鼎</a:t>
                      </a:r>
                      <a:r>
                        <a:rPr lang="zh-TW" altLang="en-US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日威、型創、科智、精機中心、新代、凱柏、金屬中心、中正大學、川海</a:t>
                      </a:r>
                      <a:endParaRPr lang="en-US" altLang="zh-TW" sz="1100" kern="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紡織業</a:t>
                      </a:r>
                      <a:endParaRPr lang="en-US" altLang="zh-TW" sz="1100" kern="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采威、萬鋒、大康、紡織所、流亞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電子零組件製造業</a:t>
                      </a:r>
                      <a:endParaRPr lang="en-US" altLang="zh-TW" sz="1100" kern="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川海、三惟、泰睿思、型創、日威、精機中心、工研院、先知、建佳、大碩、金屬中心、群錄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其他製造業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漢翔、采威、銳鼎、金屬中心、威友科技、發得科技、曜群科技、瑞精工、亞頌、工研院</a:t>
                      </a:r>
                      <a:endParaRPr lang="en-US" altLang="zh-TW" sz="1100" kern="10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電腦、電子產品及光學製品製造業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日威、精機中心、泰</a:t>
                      </a:r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睿</a:t>
                      </a:r>
                      <a:r>
                        <a:rPr lang="zh-TW" altLang="en-US" sz="1100" kern="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思、建佳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基本金屬製造業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川海、工研院、三泰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食品及飼品製造業*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東典、銳鼎</a:t>
                      </a:r>
                      <a:endParaRPr lang="en-US" altLang="zh-TW" sz="1100" kern="100" dirty="0" smtClean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叁、智慧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機上盒</a:t>
            </a:r>
            <a:r>
              <a: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輔導成果</a:t>
            </a:r>
          </a:p>
        </p:txBody>
      </p:sp>
    </p:spTree>
    <p:extLst>
      <p:ext uri="{BB962C8B-B14F-4D97-AF65-F5344CB8AC3E}">
        <p14:creationId xmlns:p14="http://schemas.microsoft.com/office/powerpoint/2010/main" val="22999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77147" y="1010742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廣泛輔導產業強化機聯網基礎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24873" y="1241575"/>
            <a:ext cx="1925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5,301</a:t>
            </a: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台</a:t>
            </a:r>
            <a:endParaRPr kumimoji="0"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(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249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家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受輔導業者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)</a:t>
            </a:r>
            <a:endParaRPr kumimoji="0" lang="zh-CN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86484" y="86955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共促成設備聯網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5959" y="1359932"/>
            <a:ext cx="742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285750"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擴及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個產業，金屬製品製造業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設備聯網數排名第一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77825" indent="-285750"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個縣市，台中市設備聯網台數最高。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918" y="2177832"/>
            <a:ext cx="5406965" cy="4039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361" y="3030713"/>
            <a:ext cx="5070876" cy="3782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叁、智慧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機上盒</a:t>
            </a:r>
            <a:r>
              <a: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輔導成果</a:t>
            </a:r>
          </a:p>
        </p:txBody>
      </p:sp>
    </p:spTree>
    <p:extLst>
      <p:ext uri="{BB962C8B-B14F-4D97-AF65-F5344CB8AC3E}">
        <p14:creationId xmlns:p14="http://schemas.microsoft.com/office/powerpoint/2010/main" val="19060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3"/>
          </p:nvPr>
        </p:nvSpPr>
        <p:spPr>
          <a:xfrm>
            <a:off x="467553" y="980728"/>
            <a:ext cx="8220273" cy="52322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產業綜效觀察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>
          <a:xfrm>
            <a:off x="7059613" y="62484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9pPr>
          </a:lstStyle>
          <a:p>
            <a:pPr algn="r"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8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叁、智慧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機上盒</a:t>
            </a:r>
            <a:r>
              <a: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輔導成果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467544" y="971146"/>
            <a:ext cx="8220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導入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SMB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產業綜效觀察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23528" y="1484784"/>
            <a:ext cx="8651304" cy="51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逐步升級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轉型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(User)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企業發展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/>
                <a:ea typeface="微軟正黑體"/>
                <a:cs typeface="+mn-cs"/>
              </a:rPr>
              <a:t>智慧製造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不可能一次將整廠的舊機換成新機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SMB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輔導計畫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務實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的協助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企業逐年逐步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智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/>
                <a:ea typeface="微軟正黑體"/>
              </a:rPr>
              <a:t>慧製造轉型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</a:p>
          <a:p>
            <a:pPr lvl="0" algn="just">
              <a:spcBef>
                <a:spcPts val="600"/>
              </a:spcBef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目標具體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設定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(SI/User)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投入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SMB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輔導計畫後，企業可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具體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擬定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智慧製造轉型的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階段性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目標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如</a:t>
            </a:r>
            <a:r>
              <a:rPr kumimoji="0" lang="zh-TW" altLang="en-US" sz="14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：稼動率提升、建置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生產履歷、準交率提升等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，不會為了智慧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製造而智慧製造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浮現實際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問題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(User)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協助企業進行</a:t>
            </a:r>
            <a:r>
              <a:rPr kumimoji="0" lang="zh-TW" altLang="en-US" sz="2000" dirty="0">
                <a:latin typeface="微軟正黑體"/>
                <a:ea typeface="微軟正黑體"/>
              </a:rPr>
              <a:t>數位化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與設備</a:t>
            </a:r>
            <a:r>
              <a:rPr kumimoji="0" lang="zh-TW" altLang="en-US" sz="2000" dirty="0">
                <a:latin typeface="微軟正黑體"/>
                <a:ea typeface="微軟正黑體"/>
              </a:rPr>
              <a:t>稼動率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可視化</a:t>
            </a:r>
            <a:r>
              <a:rPr kumimoji="0" lang="zh-TW" altLang="en-US" sz="2000" dirty="0">
                <a:latin typeface="微軟正黑體"/>
                <a:ea typeface="微軟正黑體"/>
              </a:rPr>
              <a:t>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可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讓企業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製造現場的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「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浪費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」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如：</a:t>
            </a:r>
            <a:r>
              <a:rPr kumimoji="0" lang="zh-TW" altLang="en-US" sz="14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設備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閒置時間、換線換模時間、在製品過多等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浮現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，進而</a:t>
            </a:r>
            <a:r>
              <a:rPr kumimoji="0" lang="zh-TW" altLang="en-US" sz="2000" dirty="0">
                <a:latin typeface="微軟正黑體"/>
                <a:ea typeface="微軟正黑體"/>
              </a:rPr>
              <a:t>驅動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企業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對於製造現場的</a:t>
            </a:r>
            <a:r>
              <a:rPr kumimoji="0" lang="zh-TW" altLang="en-US" sz="2000" dirty="0">
                <a:latin typeface="微軟正黑體"/>
                <a:ea typeface="微軟正黑體"/>
              </a:rPr>
              <a:t>升級轉型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如：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TPS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、刀具管理、人員報工等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lvl="0" algn="just">
              <a:spcBef>
                <a:spcPts val="600"/>
              </a:spcBef>
              <a:defRPr/>
            </a:pPr>
            <a:r>
              <a:rPr kumimoji="0" lang="zh-TW" altLang="en-US" sz="2000" b="1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技術深化</a:t>
            </a:r>
            <a:r>
              <a:rPr kumimoji="0" lang="en-US" altLang="zh-TW" sz="2000" b="1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/</a:t>
            </a:r>
            <a:r>
              <a:rPr kumimoji="0" lang="zh-TW" altLang="en-US" sz="2000" b="1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擴散</a:t>
            </a:r>
            <a:r>
              <a:rPr kumimoji="0" lang="en-US" altLang="zh-TW" sz="2000" b="1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(SI/User)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應用端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需求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受輔導廠商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引導</a:t>
            </a:r>
            <a:r>
              <a:rPr kumimoji="0" lang="en-US" altLang="zh-TW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S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I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輔導單位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技術與系統導入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並深化發展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，使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SI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解決方案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創造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更大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客戶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價值</a:t>
            </a:r>
            <a:r>
              <a:rPr kumimoji="0" lang="en-US" altLang="zh-TW" sz="2000" dirty="0">
                <a:latin typeface="微軟正黑體"/>
                <a:ea typeface="微軟正黑體"/>
              </a:rPr>
              <a:t>/</a:t>
            </a:r>
            <a:r>
              <a:rPr kumimoji="0" lang="zh-TW" altLang="en-US" sz="2000" dirty="0">
                <a:latin typeface="微軟正黑體"/>
                <a:ea typeface="微軟正黑體"/>
              </a:rPr>
              <a:t>產業價值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案例一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最終客戶要求生產履歷，而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SI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協助建立履歷應紀錄項目並開發系統；再以相同技術輔導擴散至</a:t>
            </a:r>
            <a:r>
              <a:rPr kumimoji="0" lang="zh-TW" altLang="en-US" sz="14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類似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產業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持續技術精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進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(SI)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藉由應用端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需求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促使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SI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解決方案不斷精進：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案例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2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：不良</a:t>
            </a:r>
            <a:r>
              <a:rPr kumimoji="0" lang="zh-TW" altLang="en-US" sz="16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品的統計與分類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Wingdings" pitchFamily="2" charset="2"/>
              </a:rPr>
              <a:t></a:t>
            </a:r>
            <a:r>
              <a:rPr kumimoji="0" lang="zh-TW" altLang="en-US" sz="1600" dirty="0">
                <a:solidFill>
                  <a:sysClr val="windowText" lastClr="000000"/>
                </a:solidFill>
                <a:latin typeface="微軟正黑體"/>
                <a:ea typeface="微軟正黑體"/>
                <a:sym typeface="Wingdings" pitchFamily="2" charset="2"/>
              </a:rPr>
              <a:t>協助業者找出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影響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成本</a:t>
            </a:r>
            <a:r>
              <a:rPr kumimoji="0" lang="zh-TW" altLang="en-US" sz="16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最大的不良原因進行改善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案例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2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：異常</a:t>
            </a:r>
            <a:r>
              <a:rPr kumimoji="0" lang="zh-TW" altLang="en-US" sz="16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狀態被動</a:t>
            </a:r>
            <a:r>
              <a:rPr kumimoji="0" lang="zh-TW" altLang="en-US" sz="1600" dirty="0">
                <a:latin typeface="微軟正黑體"/>
                <a:ea typeface="微軟正黑體"/>
              </a:rPr>
              <a:t>顯示</a:t>
            </a:r>
            <a:r>
              <a:rPr kumimoji="0" lang="en-US" altLang="zh-TW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/>
                <a:ea typeface="微軟正黑體"/>
                <a:sym typeface="Wingdings" pitchFamily="2" charset="2"/>
              </a:rPr>
              <a:t></a:t>
            </a: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/>
                <a:ea typeface="微軟正黑體"/>
              </a:rPr>
              <a:t>異常</a:t>
            </a:r>
            <a:r>
              <a:rPr kumimoji="0" lang="zh-TW" altLang="en-US" sz="1600" dirty="0">
                <a:latin typeface="微軟正黑體"/>
                <a:ea typeface="微軟正黑體"/>
              </a:rPr>
              <a:t>發生計時</a:t>
            </a:r>
            <a:r>
              <a:rPr kumimoji="0" lang="en-US" altLang="zh-TW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/>
                <a:ea typeface="微軟正黑體"/>
                <a:sym typeface="Wingdings" pitchFamily="2" charset="2"/>
              </a:rPr>
              <a:t></a:t>
            </a: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/>
                <a:ea typeface="微軟正黑體"/>
              </a:rPr>
              <a:t>主動即時訊息通報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Wingdings" pitchFamily="2" charset="2"/>
              </a:rPr>
              <a:t>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結合</a:t>
            </a:r>
            <a:r>
              <a:rPr kumimoji="0" lang="zh-TW" altLang="en-US" sz="16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聊天機器人</a:t>
            </a:r>
            <a:r>
              <a:rPr kumimoji="0" lang="en-US" altLang="zh-TW" sz="16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(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如：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LINE </a:t>
            </a:r>
            <a:r>
              <a:rPr kumimoji="0" lang="en-US" altLang="zh-TW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Chatbot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等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自動提供</a:t>
            </a:r>
            <a:r>
              <a:rPr kumimoji="0" lang="zh-TW" altLang="en-US" sz="16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額外相關資訊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等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Wingdings" panose="05000000000000000000" pitchFamily="2" charset="2"/>
              </a:rPr>
              <a:t>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Wingdings" panose="05000000000000000000" pitchFamily="2" charset="2"/>
              </a:rPr>
              <a:t>縮短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Wingdings" panose="05000000000000000000" pitchFamily="2" charset="2"/>
              </a:rPr>
              <a:t>派員處理故障的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Wingdings" panose="05000000000000000000" pitchFamily="2" charset="2"/>
              </a:rPr>
              <a:t>等候時間與準備時間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43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經濟部工業局</Template>
  <TotalTime>6345</TotalTime>
  <Words>3722</Words>
  <Application>Microsoft Office PowerPoint</Application>
  <PresentationFormat>如螢幕大小 (4:3)</PresentationFormat>
  <Paragraphs>427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IDB簡報格式</vt:lpstr>
      <vt:lpstr>Office Theme</vt:lpstr>
      <vt:lpstr>1_Office Theme</vt:lpstr>
      <vt:lpstr>2_Office Theme</vt:lpstr>
      <vt:lpstr>PowerPoint 簡報</vt:lpstr>
      <vt:lpstr>大  綱</vt:lpstr>
      <vt:lpstr>壹、國際產業發展趨勢</vt:lpstr>
      <vt:lpstr>壹、國際產業發展趨勢</vt:lpstr>
      <vt:lpstr>貳、國內產業現況與挑戰</vt:lpstr>
      <vt:lpstr>貳、國內產業現況與挑戰</vt:lpstr>
      <vt:lpstr>PowerPoint 簡報</vt:lpstr>
      <vt:lpstr>PowerPoint 簡報</vt:lpstr>
      <vt:lpstr>PowerPoint 簡報</vt:lpstr>
      <vt:lpstr>肆、協助中小企業邁向智慧製造</vt:lpstr>
      <vt:lpstr>PowerPoint 簡報</vt:lpstr>
      <vt:lpstr>PowerPoint 簡報</vt:lpstr>
      <vt:lpstr>肆、協助中小企業邁向智慧製造</vt:lpstr>
      <vt:lpstr>肆、協助中小企業邁向智慧製造</vt:lpstr>
      <vt:lpstr>肆、協助中小企業邁向智慧製造</vt:lpstr>
      <vt:lpstr>伍、聯絡窗口</vt:lpstr>
      <vt:lpstr>PowerPoint 簡報</vt:lpstr>
      <vt:lpstr>陸、計畫資安推動作法說明與資安的挑戰</vt:lpstr>
      <vt:lpstr>PowerPoint 簡報</vt:lpstr>
      <vt:lpstr>PowerPoint 簡報</vt:lpstr>
      <vt:lpstr>PowerPoint 簡報</vt:lpstr>
      <vt:lpstr>PowerPoint 簡報</vt:lpstr>
    </vt:vector>
  </TitlesOfParts>
  <Company>iii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e10820</cp:lastModifiedBy>
  <cp:revision>411</cp:revision>
  <cp:lastPrinted>2020-01-14T12:05:23Z</cp:lastPrinted>
  <dcterms:created xsi:type="dcterms:W3CDTF">2009-11-22T11:53:13Z</dcterms:created>
  <dcterms:modified xsi:type="dcterms:W3CDTF">2021-02-09T05:55:29Z</dcterms:modified>
</cp:coreProperties>
</file>