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  <p:sldMasterId id="2147483663" r:id="rId2"/>
    <p:sldMasterId id="2147483666" r:id="rId3"/>
    <p:sldMasterId id="2147483669" r:id="rId4"/>
    <p:sldMasterId id="2147483672" r:id="rId5"/>
  </p:sldMasterIdLst>
  <p:notesMasterIdLst>
    <p:notesMasterId r:id="rId20"/>
  </p:notesMasterIdLst>
  <p:sldIdLst>
    <p:sldId id="257" r:id="rId6"/>
    <p:sldId id="258" r:id="rId7"/>
    <p:sldId id="260" r:id="rId8"/>
    <p:sldId id="263" r:id="rId9"/>
    <p:sldId id="264" r:id="rId10"/>
    <p:sldId id="265" r:id="rId11"/>
    <p:sldId id="266" r:id="rId12"/>
    <p:sldId id="267" r:id="rId13"/>
    <p:sldId id="262" r:id="rId14"/>
    <p:sldId id="270" r:id="rId15"/>
    <p:sldId id="271" r:id="rId16"/>
    <p:sldId id="261" r:id="rId17"/>
    <p:sldId id="268" r:id="rId18"/>
    <p:sldId id="269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25B26-00E5-4B1A-8E1D-93D24FEDEAA0}" type="datetimeFigureOut">
              <a:rPr lang="zh-TW" altLang="en-US" smtClean="0"/>
              <a:t>2022/2/14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91F7E-7781-4768-B4D4-11402F4A48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391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21713" y="6337300"/>
            <a:ext cx="558800" cy="476250"/>
          </a:xfrm>
        </p:spPr>
        <p:txBody>
          <a:bodyPr/>
          <a:lstStyle>
            <a:lvl1pPr>
              <a:defRPr/>
            </a:lvl1pPr>
          </a:lstStyle>
          <a:p>
            <a:fld id="{8106F602-2B7B-42C5-9681-35D2EF813342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01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20610"/>
          </a:xfrm>
        </p:spPr>
        <p:txBody>
          <a:bodyPr>
            <a:normAutofit/>
          </a:bodyPr>
          <a:lstStyle>
            <a:lvl1pPr marL="514350" indent="-514350">
              <a:buFont typeface="Wingdings" pitchFamily="2" charset="2"/>
              <a:buChar char="p"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85200" y="6381750"/>
            <a:ext cx="558800" cy="476250"/>
          </a:xfrm>
        </p:spPr>
        <p:txBody>
          <a:bodyPr/>
          <a:lstStyle>
            <a:lvl1pPr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B3A1CD08-4638-434E-A681-8E3FB94A4BF4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06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20610"/>
          </a:xfrm>
        </p:spPr>
        <p:txBody>
          <a:bodyPr>
            <a:normAutofit/>
          </a:bodyPr>
          <a:lstStyle>
            <a:lvl1pPr marL="514350" indent="-514350">
              <a:buFont typeface="Wingdings" pitchFamily="2" charset="2"/>
              <a:buChar char="p"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85200" y="6381750"/>
            <a:ext cx="558800" cy="476250"/>
          </a:xfrm>
        </p:spPr>
        <p:txBody>
          <a:bodyPr/>
          <a:lstStyle>
            <a:lvl1pPr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20D18E3F-633A-4602-A65A-A4CA5D38471B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10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21713" y="6337300"/>
            <a:ext cx="558800" cy="476250"/>
          </a:xfrm>
        </p:spPr>
        <p:txBody>
          <a:bodyPr/>
          <a:lstStyle>
            <a:lvl1pPr>
              <a:defRPr/>
            </a:lvl1pPr>
          </a:lstStyle>
          <a:p>
            <a:fld id="{8106F602-2B7B-42C5-9681-35D2EF813342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99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20610"/>
          </a:xfrm>
        </p:spPr>
        <p:txBody>
          <a:bodyPr>
            <a:normAutofit/>
          </a:bodyPr>
          <a:lstStyle>
            <a:lvl1pPr marL="514350" indent="-514350">
              <a:buFont typeface="Wingdings" pitchFamily="2" charset="2"/>
              <a:buChar char="p"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85200" y="6381750"/>
            <a:ext cx="558800" cy="476250"/>
          </a:xfrm>
        </p:spPr>
        <p:txBody>
          <a:bodyPr/>
          <a:lstStyle>
            <a:lvl1pPr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20D18E3F-633A-4602-A65A-A4CA5D38471B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56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63AD81-A9C1-49C9-80BD-18A251A48B2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785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20610"/>
          </a:xfrm>
        </p:spPr>
        <p:txBody>
          <a:bodyPr>
            <a:normAutofit/>
          </a:bodyPr>
          <a:lstStyle>
            <a:lvl1pPr marL="514350" indent="-514350">
              <a:buFont typeface="Wingdings" pitchFamily="2" charset="2"/>
              <a:buChar char="p"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AE0EAB29-18F5-42C4-AF6B-0F6EAA9EC90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8060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21713" y="6337300"/>
            <a:ext cx="558800" cy="476250"/>
          </a:xfrm>
        </p:spPr>
        <p:txBody>
          <a:bodyPr/>
          <a:lstStyle>
            <a:lvl1pPr>
              <a:defRPr/>
            </a:lvl1pPr>
          </a:lstStyle>
          <a:p>
            <a:fld id="{68D18CD0-B301-4D7B-B887-AD39B2E32FF2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24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20610"/>
          </a:xfrm>
        </p:spPr>
        <p:txBody>
          <a:bodyPr>
            <a:normAutofit/>
          </a:bodyPr>
          <a:lstStyle>
            <a:lvl1pPr marL="514350" indent="-514350">
              <a:buFont typeface="Wingdings" pitchFamily="2" charset="2"/>
              <a:buChar char="p"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85200" y="6381750"/>
            <a:ext cx="558800" cy="476250"/>
          </a:xfrm>
        </p:spPr>
        <p:txBody>
          <a:bodyPr/>
          <a:lstStyle>
            <a:lvl1pPr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B3A1CD08-4638-434E-A681-8E3FB94A4BF4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93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21713" y="6337300"/>
            <a:ext cx="558800" cy="476250"/>
          </a:xfrm>
        </p:spPr>
        <p:txBody>
          <a:bodyPr/>
          <a:lstStyle>
            <a:lvl1pPr>
              <a:defRPr/>
            </a:lvl1pPr>
          </a:lstStyle>
          <a:p>
            <a:fld id="{68D18CD0-B301-4D7B-B887-AD39B2E32FF2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5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1428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pic>
        <p:nvPicPr>
          <p:cNvPr id="1028" name="Picture 154" descr="p10-a-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36513"/>
            <a:ext cx="1644651" cy="6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518025" y="6237288"/>
            <a:ext cx="558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3777FE-C2CE-49A7-A22B-A4E7EE99C3A4}" type="slidenum">
              <a:rPr kumimoji="1" lang="en-US" altLang="zh-TW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61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1428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pic>
        <p:nvPicPr>
          <p:cNvPr id="1028" name="Picture 154" descr="p10-a-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36513"/>
            <a:ext cx="1644651" cy="6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518025" y="6237288"/>
            <a:ext cx="558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3777FE-C2CE-49A7-A22B-A4E7EE99C3A4}" type="slidenum">
              <a:rPr kumimoji="1" lang="en-US" altLang="zh-TW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76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1428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pic>
        <p:nvPicPr>
          <p:cNvPr id="2052" name="Picture 154" descr="p10-a-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36513"/>
            <a:ext cx="1644651" cy="6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518025" y="6237288"/>
            <a:ext cx="558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5F285C-D478-4E80-84EB-2AA6635D09E0}" type="slidenum">
              <a:rPr kumimoji="1" lang="en-US" altLang="zh-TW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40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1428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pic>
        <p:nvPicPr>
          <p:cNvPr id="1028" name="Picture 154" descr="p10-a-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36513"/>
            <a:ext cx="1644651" cy="6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518025" y="6237288"/>
            <a:ext cx="558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D49E40-1DEB-43C9-8398-3BA416D3DC7A}" type="slidenum">
              <a:rPr kumimoji="1" lang="en-US" altLang="zh-TW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17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1428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pic>
        <p:nvPicPr>
          <p:cNvPr id="1028" name="Picture 154" descr="p10-a-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36513"/>
            <a:ext cx="1644651" cy="6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518025" y="6237288"/>
            <a:ext cx="558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D49E40-1DEB-43C9-8398-3BA416D3DC7A}" type="slidenum">
              <a:rPr kumimoji="1" lang="en-US" altLang="zh-TW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25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476250"/>
            <a:ext cx="8205986" cy="26717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FF0000"/>
                </a:solidFill>
              </a:rPr>
              <a:t>　　經濟部國際貿易局</a:t>
            </a:r>
            <a:r>
              <a:rPr lang="zh-TW" altLang="en-US" sz="20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    智慧機械海外推廣計畫</a:t>
            </a:r>
            <a:r>
              <a:rPr lang="en-US" altLang="zh-TW" dirty="0" smtClean="0"/>
              <a:t>-</a:t>
            </a:r>
            <a:r>
              <a:rPr lang="zh-TW" altLang="en-US" dirty="0" smtClean="0"/>
              <a:t>數位行銷輔導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　</a:t>
            </a:r>
            <a:r>
              <a:rPr lang="zh-TW" altLang="en-US" dirty="0" smtClean="0">
                <a:solidFill>
                  <a:srgbClr val="FF0000"/>
                </a:solidFill>
              </a:rPr>
              <a:t>提案</a:t>
            </a:r>
            <a:r>
              <a:rPr lang="zh-TW" altLang="en-US" dirty="0">
                <a:solidFill>
                  <a:srgbClr val="FF0000"/>
                </a:solidFill>
              </a:rPr>
              <a:t>申請</a:t>
            </a:r>
            <a:r>
              <a:rPr lang="zh-TW" altLang="en-US" dirty="0" smtClean="0">
                <a:solidFill>
                  <a:srgbClr val="FF0000"/>
                </a:solidFill>
              </a:rPr>
              <a:t>簡報</a:t>
            </a:r>
            <a:r>
              <a:rPr lang="zh-TW" altLang="en-US" dirty="0" smtClean="0"/>
              <a:t>	</a:t>
            </a:r>
            <a:br>
              <a:rPr lang="zh-TW" altLang="en-US" dirty="0" smtClean="0"/>
            </a:br>
            <a:endParaRPr lang="zh-TW" altLang="en-US" sz="20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0825" y="3357563"/>
            <a:ext cx="8572500" cy="26860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zh-TW" sz="23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b="1" dirty="0" smtClean="0"/>
              <a:t>    </a:t>
            </a:r>
            <a:r>
              <a:rPr lang="zh-TW" altLang="en-US" b="1" dirty="0">
                <a:solidFill>
                  <a:srgbClr val="000066"/>
                </a:solidFill>
              </a:rPr>
              <a:t>輔導單</a:t>
            </a:r>
            <a:r>
              <a:rPr lang="zh-TW" altLang="en-US" b="1" dirty="0" smtClean="0">
                <a:solidFill>
                  <a:srgbClr val="000066"/>
                </a:solidFill>
              </a:rPr>
              <a:t>位名稱</a:t>
            </a:r>
            <a:r>
              <a:rPr lang="zh-TW" altLang="en-US" dirty="0" smtClean="0">
                <a:solidFill>
                  <a:srgbClr val="000066"/>
                </a:solidFill>
              </a:rPr>
              <a:t>	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(※</a:t>
            </a:r>
            <a:r>
              <a:rPr lang="zh-TW" alt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請輸入輔導單位名稱，此行請於列印時刪除</a:t>
            </a:r>
            <a:r>
              <a:rPr lang="en-US" altLang="zh-TW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2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b="1" dirty="0" smtClean="0">
                <a:solidFill>
                  <a:srgbClr val="000066"/>
                </a:solidFill>
              </a:rPr>
              <a:t>民國</a:t>
            </a:r>
            <a:r>
              <a:rPr lang="en-US" altLang="zh-TW" b="1" dirty="0" smtClean="0">
                <a:solidFill>
                  <a:srgbClr val="000066"/>
                </a:solidFill>
              </a:rPr>
              <a:t>111</a:t>
            </a:r>
            <a:r>
              <a:rPr lang="zh-TW" altLang="en-US" b="1" dirty="0" smtClean="0">
                <a:solidFill>
                  <a:srgbClr val="000066"/>
                </a:solidFill>
              </a:rPr>
              <a:t>年     月     日</a:t>
            </a:r>
            <a:endParaRPr lang="zh-TW" altLang="en-US" sz="1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91680" y="219293"/>
            <a:ext cx="792088" cy="32938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solidFill>
                  <a:schemeClr val="tx1"/>
                </a:solidFill>
              </a:rPr>
              <a:t>附件</a:t>
            </a:r>
            <a:r>
              <a:rPr lang="en-US" altLang="zh-TW" sz="1600" dirty="0" smtClean="0">
                <a:solidFill>
                  <a:schemeClr val="tx1"/>
                </a:solidFill>
              </a:rPr>
              <a:t>2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3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請提出全案工作</a:t>
            </a:r>
            <a:r>
              <a:rPr lang="zh-TW" altLang="zh-TW" dirty="0" smtClean="0"/>
              <a:t>執行</a:t>
            </a:r>
            <a:r>
              <a:rPr lang="zh-TW" altLang="en-US" dirty="0" smtClean="0"/>
              <a:t>之</a:t>
            </a:r>
            <a:r>
              <a:rPr lang="zh-TW" altLang="zh-TW" dirty="0" smtClean="0"/>
              <a:t>時</a:t>
            </a:r>
            <a:r>
              <a:rPr lang="zh-TW" altLang="zh-TW" dirty="0"/>
              <a:t>程規劃，並詳列輔導內容，包含工作項目、預計達成</a:t>
            </a:r>
            <a:r>
              <a:rPr lang="en-US" altLang="zh-TW" dirty="0" smtClean="0"/>
              <a:t>KPI(</a:t>
            </a:r>
            <a:r>
              <a:rPr lang="zh-TW" altLang="en-US" dirty="0" smtClean="0"/>
              <a:t>須具體且可供查核</a:t>
            </a:r>
            <a:r>
              <a:rPr lang="en-US" altLang="zh-TW" dirty="0" smtClean="0"/>
              <a:t>)</a:t>
            </a:r>
            <a:r>
              <a:rPr lang="zh-TW" altLang="zh-TW" dirty="0" smtClean="0"/>
              <a:t>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執行時程規劃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10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40189" y="2978282"/>
            <a:ext cx="18004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一、</a:t>
            </a:r>
            <a:r>
              <a:rPr kumimoji="0" lang="zh-TW" altLang="zh-TW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時</a:t>
            </a:r>
            <a:r>
              <a:rPr kumimoji="0" lang="zh-TW" altLang="zh-TW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程規劃：</a:t>
            </a:r>
            <a:endParaRPr kumimoji="0" lang="zh-TW" altLang="zh-TW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529167"/>
              </p:ext>
            </p:extLst>
          </p:nvPr>
        </p:nvGraphicFramePr>
        <p:xfrm>
          <a:off x="559023" y="3335000"/>
          <a:ext cx="8160473" cy="1534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5762">
                  <a:extLst>
                    <a:ext uri="{9D8B030D-6E8A-4147-A177-3AD203B41FA5}">
                      <a16:colId xmlns:a16="http://schemas.microsoft.com/office/drawing/2014/main" val="2917067422"/>
                    </a:ext>
                  </a:extLst>
                </a:gridCol>
                <a:gridCol w="982521">
                  <a:extLst>
                    <a:ext uri="{9D8B030D-6E8A-4147-A177-3AD203B41FA5}">
                      <a16:colId xmlns:a16="http://schemas.microsoft.com/office/drawing/2014/main" val="1653425977"/>
                    </a:ext>
                  </a:extLst>
                </a:gridCol>
                <a:gridCol w="843793">
                  <a:extLst>
                    <a:ext uri="{9D8B030D-6E8A-4147-A177-3AD203B41FA5}">
                      <a16:colId xmlns:a16="http://schemas.microsoft.com/office/drawing/2014/main" val="1644820324"/>
                    </a:ext>
                  </a:extLst>
                </a:gridCol>
                <a:gridCol w="843793">
                  <a:extLst>
                    <a:ext uri="{9D8B030D-6E8A-4147-A177-3AD203B41FA5}">
                      <a16:colId xmlns:a16="http://schemas.microsoft.com/office/drawing/2014/main" val="80608216"/>
                    </a:ext>
                  </a:extLst>
                </a:gridCol>
                <a:gridCol w="843793">
                  <a:extLst>
                    <a:ext uri="{9D8B030D-6E8A-4147-A177-3AD203B41FA5}">
                      <a16:colId xmlns:a16="http://schemas.microsoft.com/office/drawing/2014/main" val="336104175"/>
                    </a:ext>
                  </a:extLst>
                </a:gridCol>
                <a:gridCol w="843793">
                  <a:extLst>
                    <a:ext uri="{9D8B030D-6E8A-4147-A177-3AD203B41FA5}">
                      <a16:colId xmlns:a16="http://schemas.microsoft.com/office/drawing/2014/main" val="3309158698"/>
                    </a:ext>
                  </a:extLst>
                </a:gridCol>
                <a:gridCol w="778509">
                  <a:extLst>
                    <a:ext uri="{9D8B030D-6E8A-4147-A177-3AD203B41FA5}">
                      <a16:colId xmlns:a16="http://schemas.microsoft.com/office/drawing/2014/main" val="1598772227"/>
                    </a:ext>
                  </a:extLst>
                </a:gridCol>
                <a:gridCol w="778509">
                  <a:extLst>
                    <a:ext uri="{9D8B030D-6E8A-4147-A177-3AD203B41FA5}">
                      <a16:colId xmlns:a16="http://schemas.microsoft.com/office/drawing/2014/main" val="71896501"/>
                    </a:ext>
                  </a:extLst>
                </a:gridCol>
              </a:tblGrid>
              <a:tr h="2540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工作項目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111</a:t>
                      </a:r>
                      <a:r>
                        <a:rPr lang="zh-TW" sz="1200" kern="100" dirty="0">
                          <a:effectLst/>
                        </a:rPr>
                        <a:t>年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24677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</a:t>
                      </a:r>
                      <a:r>
                        <a:rPr lang="zh-TW" sz="1200" kern="100">
                          <a:effectLst/>
                        </a:rPr>
                        <a:t>月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</a:t>
                      </a:r>
                      <a:r>
                        <a:rPr lang="zh-TW" sz="1200" kern="100">
                          <a:effectLst/>
                        </a:rPr>
                        <a:t>月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6</a:t>
                      </a:r>
                      <a:r>
                        <a:rPr lang="zh-TW" sz="1200" kern="100">
                          <a:effectLst/>
                        </a:rPr>
                        <a:t>月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7</a:t>
                      </a:r>
                      <a:r>
                        <a:rPr lang="zh-TW" sz="1200" kern="100">
                          <a:effectLst/>
                        </a:rPr>
                        <a:t>月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</a:t>
                      </a:r>
                      <a:r>
                        <a:rPr lang="zh-TW" sz="1200" kern="100">
                          <a:effectLst/>
                        </a:rPr>
                        <a:t>月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</a:t>
                      </a:r>
                      <a:r>
                        <a:rPr lang="zh-TW" sz="1200" kern="100">
                          <a:effectLst/>
                        </a:rPr>
                        <a:t>月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10</a:t>
                      </a:r>
                      <a:r>
                        <a:rPr lang="zh-TW" sz="1200" kern="100">
                          <a:effectLst/>
                        </a:rPr>
                        <a:t>月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965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A.</a:t>
                      </a:r>
                      <a:r>
                        <a:rPr lang="zh-TW" sz="1200" kern="100">
                          <a:effectLst/>
                        </a:rPr>
                        <a:t>廠商甄選說明、確認輔導廠商與輔導內容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A1,A2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4951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B.</a:t>
                      </a:r>
                      <a:r>
                        <a:rPr lang="zh-TW" sz="1200" kern="100">
                          <a:effectLst/>
                        </a:rPr>
                        <a:t>影音行銷影片拍攝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B1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B2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B3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2183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C.XXX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C1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C2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C3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88724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D.XXX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D1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D2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D3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8530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E.</a:t>
                      </a:r>
                      <a:r>
                        <a:rPr lang="zh-TW" sz="1200" kern="100" dirty="0">
                          <a:effectLst/>
                        </a:rPr>
                        <a:t>計畫執行管控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E1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</a:rPr>
                        <a:t>▲</a:t>
                      </a:r>
                      <a:r>
                        <a:rPr lang="en-US" sz="1100" kern="100" dirty="0">
                          <a:effectLst/>
                        </a:rPr>
                        <a:t>E2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4484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20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請提出全案工作</a:t>
            </a:r>
            <a:r>
              <a:rPr lang="zh-TW" altLang="zh-TW" dirty="0" smtClean="0"/>
              <a:t>執行</a:t>
            </a:r>
            <a:r>
              <a:rPr lang="zh-TW" altLang="en-US" dirty="0" smtClean="0"/>
              <a:t>之</a:t>
            </a:r>
            <a:r>
              <a:rPr lang="zh-TW" altLang="zh-TW" dirty="0" smtClean="0"/>
              <a:t>時</a:t>
            </a:r>
            <a:r>
              <a:rPr lang="zh-TW" altLang="zh-TW" dirty="0"/>
              <a:t>程規劃，並詳列輔導內容，包含工作項目、預計達成</a:t>
            </a:r>
            <a:r>
              <a:rPr lang="en-US" altLang="zh-TW" dirty="0" smtClean="0"/>
              <a:t>KPI(</a:t>
            </a:r>
            <a:r>
              <a:rPr lang="zh-TW" altLang="en-US" dirty="0" smtClean="0"/>
              <a:t>須具體且可供查核</a:t>
            </a:r>
            <a:r>
              <a:rPr lang="en-US" altLang="zh-TW" dirty="0" smtClean="0"/>
              <a:t>)</a:t>
            </a:r>
            <a:r>
              <a:rPr lang="zh-TW" altLang="zh-TW" dirty="0" smtClean="0"/>
              <a:t>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執行時程規劃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11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4504" y="2348880"/>
            <a:ext cx="15696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二、</a:t>
            </a:r>
            <a:r>
              <a:rPr kumimoji="0" lang="zh-TW" altLang="zh-TW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查核點：</a:t>
            </a:r>
            <a:endParaRPr kumimoji="0" lang="zh-TW" altLang="zh-TW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83773"/>
              </p:ext>
            </p:extLst>
          </p:nvPr>
        </p:nvGraphicFramePr>
        <p:xfrm>
          <a:off x="1468755" y="3142132"/>
          <a:ext cx="6206490" cy="2879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6120">
                  <a:extLst>
                    <a:ext uri="{9D8B030D-6E8A-4147-A177-3AD203B41FA5}">
                      <a16:colId xmlns:a16="http://schemas.microsoft.com/office/drawing/2014/main" val="1929581343"/>
                    </a:ext>
                  </a:extLst>
                </a:gridCol>
                <a:gridCol w="2602865">
                  <a:extLst>
                    <a:ext uri="{9D8B030D-6E8A-4147-A177-3AD203B41FA5}">
                      <a16:colId xmlns:a16="http://schemas.microsoft.com/office/drawing/2014/main" val="2537800602"/>
                    </a:ext>
                  </a:extLst>
                </a:gridCol>
                <a:gridCol w="1911985">
                  <a:extLst>
                    <a:ext uri="{9D8B030D-6E8A-4147-A177-3AD203B41FA5}">
                      <a16:colId xmlns:a16="http://schemas.microsoft.com/office/drawing/2014/main" val="2723481215"/>
                    </a:ext>
                  </a:extLst>
                </a:gridCol>
                <a:gridCol w="985520">
                  <a:extLst>
                    <a:ext uri="{9D8B030D-6E8A-4147-A177-3AD203B41FA5}">
                      <a16:colId xmlns:a16="http://schemas.microsoft.com/office/drawing/2014/main" val="6908444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查核點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查核點說明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繳交形式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預定日期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25788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A1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完成辦理廠商甄選說明會。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說明簡報及簽到表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111/04/15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23564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A2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完成輔導廠商及輔導內容確認。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廠商名單及輔導內容規劃書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111/04/30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1044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B1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完成行銷影片拍攝</a:t>
                      </a:r>
                      <a:r>
                        <a:rPr lang="en-US" sz="1200" kern="100">
                          <a:effectLst/>
                        </a:rPr>
                        <a:t>5</a:t>
                      </a:r>
                      <a:r>
                        <a:rPr lang="zh-TW" sz="1200" kern="100">
                          <a:effectLst/>
                        </a:rPr>
                        <a:t>部</a:t>
                      </a:r>
                      <a:r>
                        <a:rPr lang="en-US" sz="1200" kern="100">
                          <a:effectLst/>
                        </a:rPr>
                        <a:t>(</a:t>
                      </a:r>
                      <a:r>
                        <a:rPr lang="zh-TW" sz="1200" kern="100">
                          <a:effectLst/>
                        </a:rPr>
                        <a:t>含</a:t>
                      </a:r>
                      <a:r>
                        <a:rPr lang="en-US" sz="1200" kern="100">
                          <a:effectLst/>
                        </a:rPr>
                        <a:t>)</a:t>
                      </a:r>
                      <a:r>
                        <a:rPr lang="zh-TW" sz="1200" kern="100">
                          <a:effectLst/>
                        </a:rPr>
                        <a:t>以上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上傳網站或媒體平台佐證資料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111/05/31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9241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B2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完成行銷影片拍攝累計</a:t>
                      </a:r>
                      <a:r>
                        <a:rPr lang="en-US" sz="1200" kern="100">
                          <a:effectLst/>
                        </a:rPr>
                        <a:t>10</a:t>
                      </a:r>
                      <a:r>
                        <a:rPr lang="zh-TW" sz="1200" kern="100">
                          <a:effectLst/>
                        </a:rPr>
                        <a:t>部</a:t>
                      </a:r>
                      <a:r>
                        <a:rPr lang="en-US" sz="1200" kern="100">
                          <a:effectLst/>
                        </a:rPr>
                        <a:t>(</a:t>
                      </a:r>
                      <a:r>
                        <a:rPr lang="zh-TW" sz="1200" kern="100">
                          <a:effectLst/>
                        </a:rPr>
                        <a:t>含</a:t>
                      </a:r>
                      <a:r>
                        <a:rPr lang="en-US" sz="1200" kern="100">
                          <a:effectLst/>
                        </a:rPr>
                        <a:t>)</a:t>
                      </a:r>
                      <a:r>
                        <a:rPr lang="zh-TW" sz="1200" kern="100">
                          <a:effectLst/>
                        </a:rPr>
                        <a:t>以上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上傳網站或媒體平台佐證資料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111/07/31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8661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B3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完成行銷影片拍攝累計</a:t>
                      </a:r>
                      <a:r>
                        <a:rPr lang="en-US" sz="1200" kern="100">
                          <a:effectLst/>
                        </a:rPr>
                        <a:t>20</a:t>
                      </a:r>
                      <a:r>
                        <a:rPr lang="zh-TW" sz="1200" kern="100">
                          <a:effectLst/>
                        </a:rPr>
                        <a:t>部</a:t>
                      </a:r>
                      <a:r>
                        <a:rPr lang="en-US" sz="1200" kern="100">
                          <a:effectLst/>
                        </a:rPr>
                        <a:t>(</a:t>
                      </a:r>
                      <a:r>
                        <a:rPr lang="zh-TW" sz="1200" kern="100">
                          <a:effectLst/>
                        </a:rPr>
                        <a:t>含</a:t>
                      </a:r>
                      <a:r>
                        <a:rPr lang="en-US" sz="1200" kern="100">
                          <a:effectLst/>
                        </a:rPr>
                        <a:t>)</a:t>
                      </a:r>
                      <a:r>
                        <a:rPr lang="zh-TW" sz="1200" kern="100">
                          <a:effectLst/>
                        </a:rPr>
                        <a:t>以上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上傳網站或媒體平台佐證資料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111/09/30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2384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XX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XX XX XX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XX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XX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2232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E1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完成期中報告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期中成果報告</a:t>
                      </a:r>
                      <a:r>
                        <a:rPr lang="en-US" sz="1200" kern="100">
                          <a:effectLst/>
                        </a:rPr>
                        <a:t>1</a:t>
                      </a:r>
                      <a:r>
                        <a:rPr lang="zh-TW" sz="1200" kern="100">
                          <a:effectLst/>
                        </a:rPr>
                        <a:t>份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111/07/15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07677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E2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完成期末報告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期末成果報告</a:t>
                      </a:r>
                      <a:r>
                        <a:rPr lang="en-US" sz="1200" kern="100">
                          <a:effectLst/>
                        </a:rPr>
                        <a:t>1</a:t>
                      </a:r>
                      <a:r>
                        <a:rPr lang="zh-TW" sz="1200" kern="100">
                          <a:effectLst/>
                        </a:rPr>
                        <a:t>份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111/10/31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051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85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內容版面配置區 1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021262"/>
          </a:xfrm>
        </p:spPr>
        <p:txBody>
          <a:bodyPr/>
          <a:lstStyle/>
          <a:p>
            <a:r>
              <a:rPr lang="x-none" altLang="zh-TW" dirty="0" smtClean="0"/>
              <a:t>請說明衍生接單效益或商業化產值</a:t>
            </a:r>
            <a:r>
              <a:rPr lang="x-none" altLang="zh-TW" dirty="0"/>
              <a:t>…等(</a:t>
            </a:r>
            <a:r>
              <a:rPr lang="zh-TW" altLang="zh-TW" dirty="0"/>
              <a:t>包含質化與量化，其中新增商機數等有關金額部分請以美元統計</a:t>
            </a:r>
            <a:r>
              <a:rPr lang="x-none" altLang="zh-TW" dirty="0"/>
              <a:t>)。 </a:t>
            </a:r>
            <a:endParaRPr lang="zh-TW" altLang="zh-TW" dirty="0"/>
          </a:p>
          <a:p>
            <a:pPr marL="0" indent="0">
              <a:buNone/>
            </a:pPr>
            <a:endParaRPr lang="zh-TW" altLang="zh-TW" dirty="0"/>
          </a:p>
          <a:p>
            <a:endParaRPr lang="zh-TW" altLang="en-US" dirty="0" smtClean="0"/>
          </a:p>
        </p:txBody>
      </p:sp>
      <p:sp>
        <p:nvSpPr>
          <p:cNvPr id="24579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/>
              <a:t>預期效益與價值創造</a:t>
            </a:r>
            <a:endParaRPr lang="zh-TW" altLang="en-US" dirty="0" smtClean="0"/>
          </a:p>
        </p:txBody>
      </p:sp>
      <p:sp>
        <p:nvSpPr>
          <p:cNvPr id="24580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801044-6953-480E-BFFB-BAB7827B8101}" type="slidenum">
              <a:rPr lang="en-US" altLang="zh-TW" sz="1000">
                <a:solidFill>
                  <a:prstClr val="black"/>
                </a:solidFill>
                <a:ea typeface="新細明體" charset="-12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zh-TW" sz="1000">
              <a:solidFill>
                <a:prstClr val="black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8281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其他待補充項目，若無可免填。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其他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13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933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EAB29-18F5-42C4-AF6B-0F6EAA9EC901}" type="slidenum">
              <a:rPr lang="en-US" altLang="zh-TW" smtClean="0"/>
              <a:pPr/>
              <a:t>14</a:t>
            </a:fld>
            <a:endParaRPr lang="en-US" altLang="zh-TW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zh-TW" dirty="0" smtClean="0"/>
          </a:p>
          <a:p>
            <a:pPr eaLnBrk="1" hangingPunct="1">
              <a:buFont typeface="Wingdings" pitchFamily="2" charset="2"/>
              <a:buNone/>
            </a:pPr>
            <a:endParaRPr lang="en-US" altLang="zh-TW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zh-TW" altLang="en-US" sz="6000" dirty="0" smtClean="0">
                <a:solidFill>
                  <a:srgbClr val="FF0000"/>
                </a:solidFill>
              </a:rPr>
              <a:t>簡報結束</a:t>
            </a:r>
          </a:p>
        </p:txBody>
      </p:sp>
    </p:spTree>
    <p:extLst>
      <p:ext uri="{BB962C8B-B14F-4D97-AF65-F5344CB8AC3E}">
        <p14:creationId xmlns:p14="http://schemas.microsoft.com/office/powerpoint/2010/main" val="2697085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TW" altLang="en-US" dirty="0" smtClean="0"/>
              <a:t>目錄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5006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產業面臨數位行銷問題與</a:t>
            </a:r>
            <a:r>
              <a:rPr lang="zh-TW" altLang="en-US" dirty="0" smtClean="0"/>
              <a:t>困境</a:t>
            </a:r>
            <a:endParaRPr lang="en-US" altLang="zh-TW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數位行銷</a:t>
            </a:r>
            <a:r>
              <a:rPr lang="zh-TW" altLang="en-US" dirty="0" smtClean="0"/>
              <a:t>策略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數位行銷實際</a:t>
            </a:r>
            <a:r>
              <a:rPr lang="zh-TW" altLang="en-US" dirty="0" smtClean="0"/>
              <a:t>作法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參與廠商</a:t>
            </a:r>
            <a:r>
              <a:rPr lang="zh-TW" altLang="en-US" dirty="0" smtClean="0"/>
              <a:t>原則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執行單位</a:t>
            </a:r>
            <a:r>
              <a:rPr lang="zh-TW" altLang="en-US" dirty="0" smtClean="0"/>
              <a:t>過往實績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經費</a:t>
            </a:r>
            <a:r>
              <a:rPr lang="zh-TW" altLang="en-US" dirty="0" smtClean="0"/>
              <a:t>編列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人力運用</a:t>
            </a:r>
            <a:r>
              <a:rPr lang="zh-TW" altLang="en-US" dirty="0" smtClean="0"/>
              <a:t>情形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執行時程</a:t>
            </a:r>
            <a:r>
              <a:rPr lang="zh-TW" altLang="en-US" dirty="0" smtClean="0"/>
              <a:t>規劃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預期效益與價值</a:t>
            </a:r>
            <a:r>
              <a:rPr lang="zh-TW" altLang="zh-TW" dirty="0" smtClean="0"/>
              <a:t>創造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其他</a:t>
            </a:r>
          </a:p>
        </p:txBody>
      </p:sp>
      <p:sp>
        <p:nvSpPr>
          <p:cNvPr id="10244" name="投影片編號版面配置區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8D460E-D51D-410A-8947-F0C620C54437}" type="slidenum">
              <a:rPr lang="en-US" altLang="zh-TW" sz="1000">
                <a:solidFill>
                  <a:prstClr val="black"/>
                </a:solidFill>
                <a:ea typeface="新細明體" charset="-12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TW" sz="1000">
              <a:solidFill>
                <a:prstClr val="black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083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內容版面配置區 1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021262"/>
          </a:xfrm>
        </p:spPr>
        <p:txBody>
          <a:bodyPr/>
          <a:lstStyle/>
          <a:p>
            <a:r>
              <a:rPr lang="zh-TW" altLang="en-US" dirty="0" smtClean="0"/>
              <a:t>包含財務面</a:t>
            </a:r>
            <a:r>
              <a:rPr lang="en-US" altLang="zh-TW" dirty="0" smtClean="0"/>
              <a:t>(</a:t>
            </a:r>
            <a:r>
              <a:rPr lang="zh-TW" altLang="en-US" dirty="0" smtClean="0"/>
              <a:t>廣告成本、資金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、執行面</a:t>
            </a:r>
            <a:r>
              <a:rPr lang="en-US" altLang="zh-TW" dirty="0" smtClean="0"/>
              <a:t>(</a:t>
            </a:r>
            <a:r>
              <a:rPr lang="zh-TW" altLang="en-US" dirty="0" smtClean="0"/>
              <a:t>工具選擇、專業人才、內容效果</a:t>
            </a:r>
            <a:r>
              <a:rPr lang="en-US" altLang="zh-TW" dirty="0" smtClean="0"/>
              <a:t>)</a:t>
            </a:r>
            <a:r>
              <a:rPr lang="zh-TW" altLang="en-US" dirty="0" smtClean="0"/>
              <a:t>或其他挑戰等。</a:t>
            </a:r>
            <a:endParaRPr lang="en-US" altLang="zh-TW" dirty="0" smtClean="0"/>
          </a:p>
        </p:txBody>
      </p:sp>
      <p:sp>
        <p:nvSpPr>
          <p:cNvPr id="14339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產業面臨數位行銷問題</a:t>
            </a:r>
            <a:r>
              <a:rPr lang="zh-TW" altLang="en-US" dirty="0" smtClean="0"/>
              <a:t>與困境</a:t>
            </a:r>
          </a:p>
        </p:txBody>
      </p:sp>
      <p:sp>
        <p:nvSpPr>
          <p:cNvPr id="14340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26A757-55F7-449D-BD95-FC21B6B265F0}" type="slidenum">
              <a:rPr lang="en-US" altLang="zh-TW" sz="1000">
                <a:solidFill>
                  <a:srgbClr val="000000"/>
                </a:solidFill>
                <a:ea typeface="新細明體" charset="-12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zh-TW" sz="1000">
              <a:solidFill>
                <a:srgbClr val="000000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726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altLang="zh-TW" dirty="0" smtClean="0"/>
              <a:t>提出協助</a:t>
            </a:r>
            <a:r>
              <a:rPr lang="zh-TW" altLang="en-US" dirty="0" smtClean="0"/>
              <a:t>整體產業之</a:t>
            </a:r>
            <a:r>
              <a:rPr lang="x-none" altLang="zh-TW" dirty="0" smtClean="0"/>
              <a:t>共同數位行銷策略</a:t>
            </a:r>
            <a:r>
              <a:rPr lang="x-none" altLang="zh-TW" dirty="0"/>
              <a:t>(</a:t>
            </a:r>
            <a:r>
              <a:rPr lang="zh-TW" altLang="zh-TW" dirty="0"/>
              <a:t>論述產業特性與策略作法之間的</a:t>
            </a:r>
            <a:r>
              <a:rPr lang="zh-TW" altLang="zh-TW" dirty="0" smtClean="0"/>
              <a:t>關連性</a:t>
            </a:r>
            <a:r>
              <a:rPr lang="zh-TW" altLang="en-US" dirty="0" smtClean="0"/>
              <a:t>與</a:t>
            </a:r>
            <a:r>
              <a:rPr lang="zh-TW" altLang="zh-TW" dirty="0" smtClean="0"/>
              <a:t>適</a:t>
            </a:r>
            <a:r>
              <a:rPr lang="zh-TW" altLang="zh-TW" dirty="0"/>
              <a:t>切性</a:t>
            </a:r>
            <a:r>
              <a:rPr lang="x-none" altLang="zh-TW" dirty="0"/>
              <a:t>) </a:t>
            </a:r>
            <a:endParaRPr lang="zh-TW" altLang="zh-TW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數位行銷策略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EAB29-18F5-42C4-AF6B-0F6EAA9EC901}" type="slidenum">
              <a:rPr lang="en-US" altLang="zh-TW" smtClean="0"/>
              <a:pPr/>
              <a:t>4</a:t>
            </a:fld>
            <a:endParaRPr lang="en-US" altLang="zh-TW"/>
          </a:p>
        </p:txBody>
      </p:sp>
      <p:sp>
        <p:nvSpPr>
          <p:cNvPr id="6" name="文字方塊 6"/>
          <p:cNvSpPr txBox="1">
            <a:spLocks noChangeArrowheads="1"/>
          </p:cNvSpPr>
          <p:nvPr/>
        </p:nvSpPr>
        <p:spPr bwMode="auto">
          <a:xfrm>
            <a:off x="6300192" y="6226279"/>
            <a:ext cx="18774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200" dirty="0" smtClean="0">
                <a:solidFill>
                  <a:prstClr val="black"/>
                </a:solidFill>
                <a:latin typeface="標楷體" pitchFamily="65" charset="-120"/>
              </a:rPr>
              <a:t>*若</a:t>
            </a: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不敷使用</a:t>
            </a:r>
            <a:r>
              <a:rPr kumimoji="1" lang="en-US" altLang="zh-TW" sz="1200" dirty="0">
                <a:solidFill>
                  <a:prstClr val="black"/>
                </a:solidFill>
                <a:latin typeface="標楷體" pitchFamily="65" charset="-120"/>
              </a:rPr>
              <a:t>,</a:t>
            </a: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請</a:t>
            </a:r>
            <a:r>
              <a:rPr kumimoji="1" lang="zh-TW" altLang="en-US" sz="1200" dirty="0" smtClean="0">
                <a:solidFill>
                  <a:prstClr val="black"/>
                </a:solidFill>
                <a:latin typeface="標楷體" pitchFamily="65" charset="-120"/>
              </a:rPr>
              <a:t>自行增列</a:t>
            </a:r>
            <a:endParaRPr kumimoji="1" lang="zh-TW" altLang="en-US" sz="1200" dirty="0">
              <a:solidFill>
                <a:prstClr val="black"/>
              </a:solidFill>
              <a:latin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185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提出</a:t>
            </a:r>
            <a:r>
              <a:rPr lang="zh-TW" altLang="zh-TW" dirty="0"/>
              <a:t>協助廠商共同數位行銷之詳細執行方法</a:t>
            </a:r>
            <a:r>
              <a:rPr lang="en-US" altLang="zh-TW" dirty="0"/>
              <a:t>(</a:t>
            </a:r>
            <a:r>
              <a:rPr lang="zh-TW" altLang="zh-TW" dirty="0"/>
              <a:t>須使用</a:t>
            </a:r>
            <a:r>
              <a:rPr lang="en-US" altLang="zh-TW" dirty="0"/>
              <a:t>2</a:t>
            </a:r>
            <a:r>
              <a:rPr lang="zh-TW" altLang="zh-TW" dirty="0"/>
              <a:t>種以上數位行銷工具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數位</a:t>
            </a:r>
            <a:r>
              <a:rPr lang="zh-TW" altLang="en-US" dirty="0" smtClean="0"/>
              <a:t>行銷實際作法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文字方塊 6"/>
          <p:cNvSpPr txBox="1">
            <a:spLocks noChangeArrowheads="1"/>
          </p:cNvSpPr>
          <p:nvPr/>
        </p:nvSpPr>
        <p:spPr bwMode="auto">
          <a:xfrm>
            <a:off x="6300192" y="6226279"/>
            <a:ext cx="18774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200" dirty="0" smtClean="0">
                <a:solidFill>
                  <a:prstClr val="black"/>
                </a:solidFill>
                <a:latin typeface="標楷體" pitchFamily="65" charset="-120"/>
              </a:rPr>
              <a:t>*若</a:t>
            </a: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不敷使用</a:t>
            </a:r>
            <a:r>
              <a:rPr kumimoji="1" lang="en-US" altLang="zh-TW" sz="1200" dirty="0">
                <a:solidFill>
                  <a:prstClr val="black"/>
                </a:solidFill>
                <a:latin typeface="標楷體" pitchFamily="65" charset="-120"/>
              </a:rPr>
              <a:t>,</a:t>
            </a: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請</a:t>
            </a:r>
            <a:r>
              <a:rPr kumimoji="1" lang="zh-TW" altLang="en-US" sz="1200" dirty="0" smtClean="0">
                <a:solidFill>
                  <a:prstClr val="black"/>
                </a:solidFill>
                <a:latin typeface="標楷體" pitchFamily="65" charset="-120"/>
              </a:rPr>
              <a:t>自行增列</a:t>
            </a:r>
            <a:endParaRPr kumimoji="1" lang="zh-TW" altLang="en-US" sz="1200" dirty="0">
              <a:solidFill>
                <a:prstClr val="black"/>
              </a:solidFill>
              <a:latin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82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altLang="zh-TW" dirty="0"/>
              <a:t>請提出20家廠商</a:t>
            </a:r>
            <a:r>
              <a:rPr lang="zh-TW" altLang="zh-TW" dirty="0"/>
              <a:t>遴選方式與</a:t>
            </a:r>
            <a:r>
              <a:rPr lang="x-none" altLang="zh-TW" dirty="0" smtClean="0"/>
              <a:t>原則</a:t>
            </a:r>
            <a:r>
              <a:rPr lang="zh-TW" altLang="en-US" dirty="0" smtClean="0"/>
              <a:t>說明</a:t>
            </a:r>
            <a:endParaRPr lang="zh-TW" altLang="zh-TW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參與廠商原則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6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56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提出過往整合廠商能力之實例，說明足以勝任本案。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執行單位過往</a:t>
            </a:r>
            <a:r>
              <a:rPr lang="zh-TW" altLang="en-US" dirty="0"/>
              <a:t>實績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7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6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請依「</a:t>
            </a:r>
            <a:r>
              <a:rPr lang="en-US" altLang="zh-TW" dirty="0" smtClean="0"/>
              <a:t>111</a:t>
            </a:r>
            <a:r>
              <a:rPr lang="zh-TW" altLang="zh-TW" dirty="0" smtClean="0"/>
              <a:t>年</a:t>
            </a:r>
            <a:r>
              <a:rPr lang="zh-HK" altLang="zh-TW" dirty="0"/>
              <a:t>數位行銷輔導</a:t>
            </a:r>
            <a:r>
              <a:rPr lang="zh-TW" altLang="zh-TW" dirty="0" smtClean="0"/>
              <a:t>計畫會計</a:t>
            </a:r>
            <a:r>
              <a:rPr lang="zh-TW" altLang="zh-TW" dirty="0"/>
              <a:t>作業報核</a:t>
            </a:r>
            <a:r>
              <a:rPr lang="zh-TW" altLang="zh-TW" dirty="0" smtClean="0"/>
              <a:t>說明</a:t>
            </a:r>
            <a:r>
              <a:rPr lang="zh-TW" altLang="en-US" dirty="0" smtClean="0"/>
              <a:t>」編列執行經費。</a:t>
            </a:r>
            <a:endParaRPr lang="en-US" altLang="zh-TW" dirty="0" smtClean="0"/>
          </a:p>
          <a:p>
            <a:r>
              <a:rPr lang="en-US" altLang="zh-TW" sz="2000" dirty="0" smtClean="0"/>
              <a:t>*</a:t>
            </a:r>
            <a:r>
              <a:rPr lang="zh-TW" altLang="zh-TW" sz="2000" dirty="0"/>
              <a:t>申請單位</a:t>
            </a:r>
            <a:r>
              <a:rPr lang="en-US" altLang="zh-TW" sz="2000" dirty="0"/>
              <a:t>(</a:t>
            </a:r>
            <a:r>
              <a:rPr lang="zh-TW" altLang="zh-TW" sz="2000" dirty="0"/>
              <a:t>公、協會</a:t>
            </a:r>
            <a:r>
              <a:rPr lang="en-US" altLang="zh-TW" sz="2000" dirty="0"/>
              <a:t>)</a:t>
            </a:r>
            <a:r>
              <a:rPr lang="zh-TW" altLang="zh-TW" sz="2000" dirty="0"/>
              <a:t>須分攤部分所需推動經費，分攤費用占總計畫經費至少</a:t>
            </a:r>
            <a:r>
              <a:rPr lang="en-US" altLang="zh-TW" sz="2000" dirty="0"/>
              <a:t>1</a:t>
            </a:r>
            <a:r>
              <a:rPr lang="zh-TW" altLang="zh-TW" sz="2000" dirty="0"/>
              <a:t>成</a:t>
            </a:r>
            <a:r>
              <a:rPr lang="en-US" altLang="zh-TW" sz="2000" dirty="0"/>
              <a:t>(</a:t>
            </a:r>
            <a:r>
              <a:rPr lang="zh-TW" altLang="zh-TW" sz="2000" dirty="0"/>
              <a:t>含以上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，請列明輔導與分攤之費用別與佔比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經費編列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8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8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人力運用情形</a:t>
            </a:r>
          </a:p>
        </p:txBody>
      </p:sp>
      <p:sp>
        <p:nvSpPr>
          <p:cNvPr id="25603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500687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人力投入情形（</a:t>
            </a:r>
            <a:r>
              <a:rPr lang="en-US" altLang="zh-TW" dirty="0" smtClean="0"/>
              <a:t>YY/MM-YY/MM</a:t>
            </a:r>
            <a:r>
              <a:rPr lang="zh-TW" altLang="en-US" dirty="0" smtClean="0"/>
              <a:t>）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220233"/>
              </p:ext>
            </p:extLst>
          </p:nvPr>
        </p:nvGraphicFramePr>
        <p:xfrm>
          <a:off x="428625" y="1500188"/>
          <a:ext cx="8175823" cy="1644461"/>
        </p:xfrm>
        <a:graphic>
          <a:graphicData uri="http://schemas.openxmlformats.org/drawingml/2006/table">
            <a:tbl>
              <a:tblPr/>
              <a:tblGrid>
                <a:gridCol w="869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4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47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47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47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47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47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4786">
                  <a:extLst>
                    <a:ext uri="{9D8B030D-6E8A-4147-A177-3AD203B41FA5}">
                      <a16:colId xmlns:a16="http://schemas.microsoft.com/office/drawing/2014/main" val="924044131"/>
                    </a:ext>
                  </a:extLst>
                </a:gridCol>
                <a:gridCol w="6347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657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參與人員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經歷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最高學歷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76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張三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8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李四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0.8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5.3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8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王五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8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8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5769" name="文字方塊 6"/>
          <p:cNvSpPr txBox="1">
            <a:spLocks noChangeArrowheads="1"/>
          </p:cNvSpPr>
          <p:nvPr/>
        </p:nvSpPr>
        <p:spPr bwMode="auto">
          <a:xfrm>
            <a:off x="6156176" y="5445224"/>
            <a:ext cx="2492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*以上表格若不敷使用</a:t>
            </a:r>
            <a:r>
              <a:rPr kumimoji="1" lang="en-US" altLang="zh-TW" sz="1200" dirty="0">
                <a:solidFill>
                  <a:prstClr val="black"/>
                </a:solidFill>
                <a:latin typeface="標楷體" pitchFamily="65" charset="-120"/>
              </a:rPr>
              <a:t>,</a:t>
            </a: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請自行調整</a:t>
            </a:r>
          </a:p>
        </p:txBody>
      </p:sp>
      <p:sp>
        <p:nvSpPr>
          <p:cNvPr id="25771" name="投影片編號版面配置區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D1BCC9-CDA6-46E7-B3ED-3610884CF210}" type="slidenum">
              <a:rPr lang="en-US" altLang="zh-TW" sz="1000">
                <a:solidFill>
                  <a:prstClr val="black"/>
                </a:solidFill>
                <a:ea typeface="新細明體" charset="-12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zh-TW" sz="1000">
              <a:solidFill>
                <a:prstClr val="black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392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645</Words>
  <Application>Microsoft Office PowerPoint</Application>
  <PresentationFormat>如螢幕大小 (4:3)</PresentationFormat>
  <Paragraphs>207</Paragraphs>
  <Slides>14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5</vt:i4>
      </vt:variant>
      <vt:variant>
        <vt:lpstr>投影片標題</vt:lpstr>
      </vt:variant>
      <vt:variant>
        <vt:i4>14</vt:i4>
      </vt:variant>
    </vt:vector>
  </HeadingPairs>
  <TitlesOfParts>
    <vt:vector size="25" baseType="lpstr">
      <vt:lpstr>新細明體</vt:lpstr>
      <vt:lpstr>標楷體</vt:lpstr>
      <vt:lpstr>Arial</vt:lpstr>
      <vt:lpstr>Calibri</vt:lpstr>
      <vt:lpstr>Times New Roman</vt:lpstr>
      <vt:lpstr>Wingdings</vt:lpstr>
      <vt:lpstr>1_Office 佈景主題</vt:lpstr>
      <vt:lpstr>Office 佈景主題</vt:lpstr>
      <vt:lpstr>2_Office 佈景主題</vt:lpstr>
      <vt:lpstr>3_Office 佈景主題</vt:lpstr>
      <vt:lpstr>4_Office 佈景主題</vt:lpstr>
      <vt:lpstr>　　經濟部國際貿易局      智慧機械海外推廣計畫-數位行銷輔導  　提案申請簡報  </vt:lpstr>
      <vt:lpstr>目錄</vt:lpstr>
      <vt:lpstr>產業面臨數位行銷問題與困境</vt:lpstr>
      <vt:lpstr>數位行銷策略</vt:lpstr>
      <vt:lpstr>數位行銷實際作法</vt:lpstr>
      <vt:lpstr>參與廠商原則</vt:lpstr>
      <vt:lpstr>執行單位過往實績</vt:lpstr>
      <vt:lpstr>經費編列</vt:lpstr>
      <vt:lpstr>人力運用情形</vt:lpstr>
      <vt:lpstr>執行時程規劃</vt:lpstr>
      <vt:lpstr>執行時程規劃</vt:lpstr>
      <vt:lpstr>預期效益與價值創造</vt:lpstr>
      <vt:lpstr>其他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吳盈潔</dc:creator>
  <cp:lastModifiedBy>吳家進</cp:lastModifiedBy>
  <cp:revision>48</cp:revision>
  <dcterms:created xsi:type="dcterms:W3CDTF">2021-04-21T02:56:40Z</dcterms:created>
  <dcterms:modified xsi:type="dcterms:W3CDTF">2022-02-14T06:48:49Z</dcterms:modified>
</cp:coreProperties>
</file>