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860" r:id="rId1"/>
    <p:sldMasterId id="2147483648" r:id="rId2"/>
    <p:sldMasterId id="2147484846" r:id="rId3"/>
  </p:sldMasterIdLst>
  <p:notesMasterIdLst>
    <p:notesMasterId r:id="rId34"/>
  </p:notesMasterIdLst>
  <p:handoutMasterIdLst>
    <p:handoutMasterId r:id="rId35"/>
  </p:handoutMasterIdLst>
  <p:sldIdLst>
    <p:sldId id="2094" r:id="rId4"/>
    <p:sldId id="2093" r:id="rId5"/>
    <p:sldId id="2091" r:id="rId6"/>
    <p:sldId id="2119" r:id="rId7"/>
    <p:sldId id="2120" r:id="rId8"/>
    <p:sldId id="2095" r:id="rId9"/>
    <p:sldId id="2125" r:id="rId10"/>
    <p:sldId id="2129" r:id="rId11"/>
    <p:sldId id="2132" r:id="rId12"/>
    <p:sldId id="2126" r:id="rId13"/>
    <p:sldId id="2143" r:id="rId14"/>
    <p:sldId id="2135" r:id="rId15"/>
    <p:sldId id="2142" r:id="rId16"/>
    <p:sldId id="2104" r:id="rId17"/>
    <p:sldId id="2108" r:id="rId18"/>
    <p:sldId id="2109" r:id="rId19"/>
    <p:sldId id="2110" r:id="rId20"/>
    <p:sldId id="2141" r:id="rId21"/>
    <p:sldId id="2101" r:id="rId22"/>
    <p:sldId id="2111" r:id="rId23"/>
    <p:sldId id="2112" r:id="rId24"/>
    <p:sldId id="2144" r:id="rId25"/>
    <p:sldId id="2113" r:id="rId26"/>
    <p:sldId id="2116" r:id="rId27"/>
    <p:sldId id="2145" r:id="rId28"/>
    <p:sldId id="2114" r:id="rId29"/>
    <p:sldId id="2115" r:id="rId30"/>
    <p:sldId id="2140" r:id="rId31"/>
    <p:sldId id="2133" r:id="rId32"/>
    <p:sldId id="2136" r:id="rId33"/>
  </p:sldIdLst>
  <p:sldSz cx="9144000" cy="6858000" type="screen4x3"/>
  <p:notesSz cx="6669088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00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CC"/>
    <a:srgbClr val="FFFF99"/>
    <a:srgbClr val="0000FF"/>
    <a:srgbClr val="800000"/>
    <a:srgbClr val="F5A21D"/>
    <a:srgbClr val="ED6D1E"/>
    <a:srgbClr val="CCCCFF"/>
    <a:srgbClr val="CCFFFF"/>
    <a:srgbClr val="CCFFCC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9" autoAdjust="0"/>
    <p:restoredTop sz="83181" autoAdjust="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342" y="-84"/>
      </p:cViewPr>
      <p:guideLst>
        <p:guide orient="horz" pos="3131"/>
        <p:guide orient="horz" pos="3127"/>
        <p:guide pos="2145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891287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t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776248" y="3"/>
            <a:ext cx="2891287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t" anchorCtr="0" compatLnSpc="1">
            <a:prstTxWarp prst="textNoShape">
              <a:avLst/>
            </a:prstTxWarp>
          </a:bodyPr>
          <a:lstStyle>
            <a:lvl1pPr algn="r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CAE91F0-B41D-4677-8BFD-AA7913C4ACEC}" type="datetimeFigureOut">
              <a:rPr lang="zh-TW" altLang="en-US"/>
              <a:pPr>
                <a:defRPr/>
              </a:pPr>
              <a:t>2021/2/3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428800"/>
            <a:ext cx="2891287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b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sz="11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776248" y="9428800"/>
            <a:ext cx="2891287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84" tIns="45641" rIns="91284" bIns="45641" numCol="1" anchor="b" anchorCtr="0" compatLnSpc="1">
            <a:prstTxWarp prst="textNoShape">
              <a:avLst/>
            </a:prstTxWarp>
          </a:bodyPr>
          <a:lstStyle>
            <a:lvl1pPr algn="r" defTabSz="912156" eaLnBrk="1" hangingPunct="1">
              <a:defRPr sz="1100"/>
            </a:lvl1pPr>
          </a:lstStyle>
          <a:p>
            <a:fld id="{A465DC0F-8BB6-4D6B-8AC8-C737B82411C7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517062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3"/>
            <a:ext cx="288973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777806" y="3"/>
            <a:ext cx="2889731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>
            <a:lvl1pPr algn="r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B7B8126-2D3D-4917-8E8D-D58EF7AD81A3}" type="datetimeFigureOut">
              <a:rPr lang="zh-TW" altLang="en-US"/>
              <a:pPr>
                <a:defRPr/>
              </a:pPr>
              <a:t>2021/2/3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03" tIns="44800" rIns="89603" bIns="4480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67221" y="4716782"/>
            <a:ext cx="5334648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428800"/>
            <a:ext cx="2889731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b" anchorCtr="0" compatLnSpc="1">
            <a:prstTxWarp prst="textNoShape">
              <a:avLst/>
            </a:prstTxWarp>
          </a:bodyPr>
          <a:lstStyle>
            <a:lvl1pPr algn="l" defTabSz="912492" eaLnBrk="1" hangingPunct="1">
              <a:defRPr kumimoji="0" sz="110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777806" y="9428800"/>
            <a:ext cx="2889731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17" tIns="45210" rIns="90417" bIns="45210" numCol="1" anchor="b" anchorCtr="0" compatLnSpc="1">
            <a:prstTxWarp prst="textNoShape">
              <a:avLst/>
            </a:prstTxWarp>
          </a:bodyPr>
          <a:lstStyle>
            <a:lvl1pPr algn="r" defTabSz="912156" eaLnBrk="1" hangingPunct="1">
              <a:defRPr kumimoji="0" sz="1100">
                <a:latin typeface="Calibri" pitchFamily="34" charset="0"/>
              </a:defRPr>
            </a:lvl1pPr>
          </a:lstStyle>
          <a:p>
            <a:fld id="{552339A2-EFAE-42E9-BA1C-75E70A6BF95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080724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身份證字號欄是否刪除</a:t>
            </a:r>
            <a:r>
              <a:rPr lang="en-US" altLang="zh-TW" smtClean="0"/>
              <a:t>??</a:t>
            </a:r>
            <a:endParaRPr lang="zh-TW" altLang="en-US" smtClean="0"/>
          </a:p>
        </p:txBody>
      </p:sp>
      <p:sp>
        <p:nvSpPr>
          <p:cNvPr id="409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619B4B-4630-4671-A216-411F76F94BFC}" type="slidenum">
              <a:rPr lang="en-US" altLang="zh-TW" sz="1200"/>
              <a:pPr/>
              <a:t>19</a:t>
            </a:fld>
            <a:endParaRPr lang="en-US" altLang="zh-TW" sz="1200"/>
          </a:p>
        </p:txBody>
      </p:sp>
    </p:spTree>
    <p:extLst>
      <p:ext uri="{BB962C8B-B14F-4D97-AF65-F5344CB8AC3E}">
        <p14:creationId xmlns="" xmlns:p14="http://schemas.microsoft.com/office/powerpoint/2010/main" val="195918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建議量化？</a:t>
            </a: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defTabSz="903288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4F1A70B-2030-44EB-8DD2-CCEECAEEA1E0}" type="slidenum">
              <a:rPr lang="en-US" altLang="zh-TW" sz="1200"/>
              <a:pPr/>
              <a:t>23</a:t>
            </a:fld>
            <a:endParaRPr lang="en-US" altLang="zh-TW" sz="1200"/>
          </a:p>
        </p:txBody>
      </p:sp>
    </p:spTree>
    <p:extLst>
      <p:ext uri="{BB962C8B-B14F-4D97-AF65-F5344CB8AC3E}">
        <p14:creationId xmlns="" xmlns:p14="http://schemas.microsoft.com/office/powerpoint/2010/main" val="377618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165" y="260648"/>
            <a:ext cx="2947691" cy="79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</a:p>
          <a:p>
            <a:r>
              <a:rPr lang="zh-TW" altLang="en-US" dirty="0" smtClean="0"/>
              <a:t>簡報人姓名、日期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835150" y="6564313"/>
            <a:ext cx="5364163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75688" y="6634163"/>
            <a:ext cx="468312" cy="225425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3BF16B-E027-46F5-B1A3-0E93D1913028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39552" y="3503447"/>
            <a:ext cx="4032448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4572000" y="3503447"/>
            <a:ext cx="4032448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013FD-36CF-40E7-A28D-6DFD9B71EC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B1F2-DA38-4C98-9972-0BF0E16E41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669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66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EC16-3DFD-446B-9D29-951ACD416C1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060B-FBD4-4915-ACA7-D6842AD896F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2"/>
          <p:cNvGrpSpPr>
            <a:grpSpLocks/>
          </p:cNvGrpSpPr>
          <p:nvPr userDrawn="1"/>
        </p:nvGrpSpPr>
        <p:grpSpPr bwMode="auto">
          <a:xfrm>
            <a:off x="265113" y="3512464"/>
            <a:ext cx="8626475" cy="71438"/>
            <a:chOff x="611" y="384"/>
            <a:chExt cx="4450" cy="106"/>
          </a:xfrm>
        </p:grpSpPr>
        <p:sp>
          <p:nvSpPr>
            <p:cNvPr id="11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pic>
        <p:nvPicPr>
          <p:cNvPr id="29698" name="Picture 2" descr="「經濟部工業局 png」的圖片搜尋結果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9339" cy="16288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</a:p>
          <a:p>
            <a:r>
              <a:rPr lang="zh-TW" altLang="en-US" dirty="0" smtClean="0"/>
              <a:t>簡報人姓名、日期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835150" y="6564313"/>
            <a:ext cx="5364163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675688" y="6634163"/>
            <a:ext cx="468312" cy="225425"/>
          </a:xfrm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3BF16B-E027-46F5-B1A3-0E93D191302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3E9E-AFF9-4034-8BF6-5754B3EA07C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44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114C5B-5A58-4B11-AF5C-3715102E60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265113" y="3263212"/>
            <a:ext cx="8626475" cy="71438"/>
            <a:chOff x="611" y="384"/>
            <a:chExt cx="4450" cy="106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/>
          <a:lstStyle>
            <a:lvl1pPr algn="ct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F9A9-B9C3-44E1-BAF8-5D76FD17068F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" name="Picture 2" descr="「經濟部工業局 png」的圖片搜尋結果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9339" cy="1628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2E481-2D35-4217-A826-78956AF5A9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183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E53D-3E82-4CFF-9165-33CA948FA5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93E9E-AFF9-4034-8BF6-5754B3EA07C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333-0A7A-4A09-A8CB-E629C38867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E68F-6AB3-49B6-8797-90C3F752267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714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5BB4-0102-4AE7-916A-4D003949A03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013FD-36CF-40E7-A28D-6DFD9B71EC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8B1F2-DA38-4C98-9972-0BF0E16E4177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669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66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6EC16-3DFD-446B-9D29-951ACD416C1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8060B-FBD4-4915-ACA7-D6842AD896FC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102初審簡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57356" y="0"/>
            <a:ext cx="5286412" cy="582594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58188" y="6500813"/>
            <a:ext cx="785812" cy="357187"/>
          </a:xfrm>
        </p:spPr>
        <p:txBody>
          <a:bodyPr/>
          <a:lstStyle>
            <a:lvl1pPr>
              <a:defRPr/>
            </a:lvl1pPr>
          </a:lstStyle>
          <a:p>
            <a:fld id="{5971744C-9344-4AB3-BF77-911763BD1A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14719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0" y="6624638"/>
            <a:ext cx="155416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TW" sz="600" dirty="0">
                <a:latin typeface="Arial" charset="0"/>
                <a:ea typeface="微軟正黑體" pitchFamily="34" charset="-120"/>
              </a:rPr>
              <a:t>© 2015 PMC (</a:t>
            </a:r>
            <a:r>
              <a:rPr lang="zh-TW" altLang="en-US" sz="600" dirty="0">
                <a:latin typeface="Arial" charset="0"/>
                <a:ea typeface="微軟正黑體" pitchFamily="34" charset="-120"/>
              </a:rPr>
              <a:t>財</a:t>
            </a:r>
            <a:r>
              <a:rPr lang="en-US" altLang="zh-TW" sz="600" dirty="0">
                <a:latin typeface="Arial" charset="0"/>
                <a:ea typeface="微軟正黑體" pitchFamily="34" charset="-120"/>
              </a:rPr>
              <a:t>)</a:t>
            </a:r>
            <a:r>
              <a:rPr lang="zh-TW" altLang="en-US" sz="600" dirty="0">
                <a:latin typeface="Arial" charset="0"/>
                <a:ea typeface="微軟正黑體" pitchFamily="34" charset="-120"/>
              </a:rPr>
              <a:t>精密機械研究發展中心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  <a:p>
            <a:r>
              <a:rPr lang="zh-TW" altLang="en-US" dirty="0"/>
              <a:t>簡報人姓名、日期</a:t>
            </a:r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835150" y="6564313"/>
            <a:ext cx="5364163" cy="29368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8885238" y="6634163"/>
            <a:ext cx="258762" cy="225425"/>
          </a:xfrm>
          <a:noFill/>
        </p:spPr>
        <p:txBody>
          <a:bodyPr wrap="none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832252-1F79-45BE-B30D-6DA0C2E00CC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9" name="Picture 2" descr="C:\Users\kenghua\Dropbox\PMC簡報範本\logo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450" y="233363"/>
            <a:ext cx="1825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文字方塊 9"/>
          <p:cNvSpPr txBox="1">
            <a:spLocks noChangeArrowheads="1"/>
          </p:cNvSpPr>
          <p:nvPr userDrawn="1"/>
        </p:nvSpPr>
        <p:spPr bwMode="auto">
          <a:xfrm>
            <a:off x="273050" y="1084263"/>
            <a:ext cx="2130425" cy="3397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b="1" dirty="0">
                <a:solidFill>
                  <a:srgbClr val="595959"/>
                </a:solidFill>
                <a:latin typeface="微軟正黑體" pitchFamily="34" charset="-120"/>
                <a:ea typeface="微軟正黑體" pitchFamily="34" charset="-120"/>
              </a:rPr>
              <a:t>技術創新  服務貼心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CB184-0FF3-4331-B14F-1239F5FA330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44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9114C5B-5A58-4B11-AF5C-3715102E605B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44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E1FB4-137F-4080-8766-0D4CA9DEA789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/>
          <a:lstStyle>
            <a:lvl1pPr algn="ctr">
              <a:defRPr sz="4000" b="1" cap="all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13AD-2C84-4454-98B1-303DB6D2209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6F5E-6713-4F19-8232-2DFE8C49574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183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497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3B836-46F9-41F7-BC2F-2B0A6C2CDDF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CA3D-43E7-4D66-91E9-6834206D840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CDC2C-8332-4655-86FD-96D5B281E250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1735-0562-4231-9BA0-64BADE6A6441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B5F2-5833-4663-9F93-9AF6446418B3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1BF9B-F717-4E48-8988-45BAF8E3951A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A717-D647-435A-82D5-B52FB6BC3D6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539552" y="3250956"/>
            <a:ext cx="4032448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572000" y="3250956"/>
            <a:ext cx="4032448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1362075"/>
          </a:xfrm>
        </p:spPr>
        <p:txBody>
          <a:bodyPr/>
          <a:lstStyle>
            <a:lvl1pPr algn="ctr">
              <a:defRPr sz="4400" b="1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284984"/>
            <a:ext cx="77724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3F9A9-B9C3-44E1-BAF8-5D76FD17068F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2743637" cy="7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3F8CC-1830-4B08-96C2-B259CFE96E85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2E481-2D35-4217-A826-78956AF5A91F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6183" y="90872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040188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08" y="90872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628800"/>
            <a:ext cx="4041775" cy="47525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2E53D-3E82-4CFF-9165-33CA948FA57E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C21333-0A7A-4A09-A8CB-E629C3886772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EE68F-6AB3-49B6-8797-90C3F7522678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714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462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125BB4-0102-4AE7-916A-4D003949A039}" type="slidenum">
              <a:rPr lang="zh-TW" altLang="en-US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35825" y="6545263"/>
            <a:ext cx="865188" cy="29527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 algn="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545263"/>
            <a:ext cx="6227763" cy="29527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59788" y="6545263"/>
            <a:ext cx="684212" cy="295275"/>
          </a:xfrm>
          <a:prstGeom prst="rect">
            <a:avLst/>
          </a:prstGeom>
          <a:noFill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ts val="1200"/>
              </a:lnSpc>
              <a:defRPr kumimoji="0" sz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59B24666-780A-4E31-949A-C7776BC1275B}" type="slidenum">
              <a:rPr lang="zh-TW" altLang="en-US"/>
              <a:pPr/>
              <a:t>‹#›</a:t>
            </a:fld>
            <a:endParaRPr lang="zh-TW" altLang="en-US"/>
          </a:p>
        </p:txBody>
      </p:sp>
      <p:pic>
        <p:nvPicPr>
          <p:cNvPr id="1031" name="圖片 6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19050"/>
            <a:ext cx="16192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 userDrawn="1"/>
        </p:nvSpPr>
        <p:spPr>
          <a:xfrm>
            <a:off x="539552" y="872720"/>
            <a:ext cx="4032448" cy="72000"/>
          </a:xfrm>
          <a:prstGeom prst="rect">
            <a:avLst/>
          </a:prstGeom>
          <a:solidFill>
            <a:srgbClr val="ED6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4572000" y="872720"/>
            <a:ext cx="4032448" cy="72000"/>
          </a:xfrm>
          <a:prstGeom prst="rect">
            <a:avLst/>
          </a:prstGeom>
          <a:solidFill>
            <a:srgbClr val="F5A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62" r:id="rId2"/>
    <p:sldLayoutId id="2147484863" r:id="rId3"/>
    <p:sldLayoutId id="2147484864" r:id="rId4"/>
    <p:sldLayoutId id="2147484865" r:id="rId5"/>
    <p:sldLayoutId id="2147484866" r:id="rId6"/>
    <p:sldLayoutId id="2147484867" r:id="rId7"/>
    <p:sldLayoutId id="2147484868" r:id="rId8"/>
    <p:sldLayoutId id="2147484869" r:id="rId9"/>
    <p:sldLayoutId id="2147484870" r:id="rId10"/>
    <p:sldLayoutId id="2147484871" r:id="rId11"/>
    <p:sldLayoutId id="2147484872" r:id="rId12"/>
    <p:sldLayoutId id="21474848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 userDrawn="1"/>
        </p:nvSpPr>
        <p:spPr>
          <a:xfrm>
            <a:off x="8138597" y="-19769"/>
            <a:ext cx="1005403" cy="338554"/>
          </a:xfrm>
          <a:prstGeom prst="rect">
            <a:avLst/>
          </a:prstGeom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1600" dirty="0" smtClean="0">
                <a:latin typeface="微軟正黑體" pitchFamily="34" charset="-120"/>
                <a:ea typeface="微軟正黑體" pitchFamily="34" charset="-120"/>
              </a:rPr>
              <a:t>規劃提案</a:t>
            </a:r>
            <a:endParaRPr lang="zh-TW" altLang="en-US" sz="16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0722" name="Picture 2" descr="「經濟部工業局 png」的圖片搜尋結果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1331640" cy="955775"/>
          </a:xfrm>
          <a:prstGeom prst="rect">
            <a:avLst/>
          </a:prstGeom>
          <a:noFill/>
        </p:spPr>
      </p:pic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235825" y="6545263"/>
            <a:ext cx="865188" cy="295275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>
            <a:spAutoFit/>
          </a:bodyPr>
          <a:lstStyle>
            <a:lvl1pPr algn="r"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545263"/>
            <a:ext cx="6227763" cy="29527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459788" y="6545263"/>
            <a:ext cx="684212" cy="295275"/>
          </a:xfrm>
          <a:prstGeom prst="rect">
            <a:avLst/>
          </a:prstGeom>
          <a:noFill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lnSpc>
                <a:spcPts val="1200"/>
              </a:lnSpc>
              <a:defRPr kumimoji="0" sz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59B24666-780A-4E31-949A-C7776BC1275B}" type="slidenum">
              <a:rPr lang="zh-TW" altLang="en-US"/>
              <a:pPr/>
              <a:t>‹#›</a:t>
            </a:fld>
            <a:endParaRPr lang="zh-TW" altLang="en-US"/>
          </a:p>
        </p:txBody>
      </p:sp>
      <p:grpSp>
        <p:nvGrpSpPr>
          <p:cNvPr id="11" name="Group 12"/>
          <p:cNvGrpSpPr>
            <a:grpSpLocks/>
          </p:cNvGrpSpPr>
          <p:nvPr userDrawn="1"/>
        </p:nvGrpSpPr>
        <p:grpSpPr bwMode="auto">
          <a:xfrm>
            <a:off x="323528" y="865176"/>
            <a:ext cx="8626475" cy="71438"/>
            <a:chOff x="611" y="384"/>
            <a:chExt cx="4450" cy="106"/>
          </a:xfrm>
        </p:grpSpPr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611" y="384"/>
              <a:ext cx="2197" cy="10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8000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Rectangle 14"/>
            <p:cNvSpPr>
              <a:spLocks noChangeArrowheads="1"/>
            </p:cNvSpPr>
            <p:nvPr userDrawn="1"/>
          </p:nvSpPr>
          <p:spPr bwMode="auto">
            <a:xfrm>
              <a:off x="2808" y="384"/>
              <a:ext cx="2253" cy="106"/>
            </a:xfrm>
            <a:prstGeom prst="rect">
              <a:avLst/>
            </a:prstGeom>
            <a:gradFill rotWithShape="0">
              <a:gsLst>
                <a:gs pos="0">
                  <a:srgbClr val="31465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華康隸書體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33" r:id="rId2"/>
    <p:sldLayoutId id="2147484834" r:id="rId3"/>
    <p:sldLayoutId id="2147484835" r:id="rId4"/>
    <p:sldLayoutId id="2147484836" r:id="rId5"/>
    <p:sldLayoutId id="2147484837" r:id="rId6"/>
    <p:sldLayoutId id="2147484838" r:id="rId7"/>
    <p:sldLayoutId id="2147484839" r:id="rId8"/>
    <p:sldLayoutId id="2147484840" r:id="rId9"/>
    <p:sldLayoutId id="2147484841" r:id="rId10"/>
    <p:sldLayoutId id="2147484842" r:id="rId11"/>
    <p:sldLayoutId id="2147484843" r:id="rId12"/>
    <p:sldLayoutId id="2147484844" r:id="rId13"/>
    <p:sldLayoutId id="214748487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6619875"/>
            <a:ext cx="9144000" cy="238125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0" y="6623050"/>
            <a:ext cx="2559050" cy="227013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lIns="36000" tIns="36000" rIns="36000" bIns="3600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90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© 2015 PMC    </a:t>
            </a:r>
            <a:r>
              <a:rPr lang="zh-TW" altLang="en-US" sz="900" dirty="0">
                <a:solidFill>
                  <a:schemeClr val="bg1"/>
                </a:solidFill>
                <a:latin typeface="Arial" charset="0"/>
                <a:ea typeface="微軟正黑體" pitchFamily="34" charset="-120"/>
              </a:rPr>
              <a:t>技術創新  服務貼心</a:t>
            </a:r>
          </a:p>
        </p:txBody>
      </p:sp>
      <p:pic>
        <p:nvPicPr>
          <p:cNvPr id="1030" name="Picture 16" descr="C:\Users\kenghua\Dropbox\PMC簡報範本\logo2_調整大小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65938" y="6246813"/>
            <a:ext cx="22304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2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594600" y="6623050"/>
            <a:ext cx="865188" cy="227013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0" y="6308725"/>
            <a:ext cx="6227763" cy="2936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72525" y="6623050"/>
            <a:ext cx="371475" cy="227013"/>
          </a:xfrm>
          <a:prstGeom prst="rect">
            <a:avLst/>
          </a:prstGeom>
          <a:solidFill>
            <a:srgbClr val="0033CC"/>
          </a:solidFill>
        </p:spPr>
        <p:txBody>
          <a:bodyPr vert="horz" wrap="square" lIns="36000" tIns="36000" rIns="36000" bIns="36000" rtlCol="0" anchor="ctr">
            <a:spAutoFit/>
          </a:bodyPr>
          <a:lstStyle>
            <a:lvl1pPr algn="r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5166CF-EE21-4722-9E97-83FF1F56F73B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  <p:sldLayoutId id="2147484858" r:id="rId12"/>
    <p:sldLayoutId id="214748485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經濟部工業局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年度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協助中小企業智慧應用升級計畫</a:t>
            </a:r>
            <a:r>
              <a:rPr lang="en-US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(2/4)</a:t>
            </a:r>
            <a:br>
              <a:rPr lang="en-US" altLang="zh-TW" sz="4000" b="1" dirty="0" smtClean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en-US" altLang="zh-TW" sz="40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4000" b="1" dirty="0">
                <a:solidFill>
                  <a:srgbClr val="8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zh-TW" sz="3100" dirty="0" smtClean="0"/>
              <a:t>協助</a:t>
            </a:r>
            <a:r>
              <a:rPr lang="zh-TW" altLang="en-US" sz="3100" dirty="0" smtClean="0"/>
              <a:t>製造業</a:t>
            </a:r>
            <a:r>
              <a:rPr lang="zh-TW" altLang="zh-TW" sz="3100" dirty="0" smtClean="0"/>
              <a:t>智慧</a:t>
            </a:r>
            <a:r>
              <a:rPr lang="zh-TW" altLang="zh-TW" sz="3100" dirty="0"/>
              <a:t>應用</a:t>
            </a:r>
            <a:r>
              <a:rPr lang="zh-TW" altLang="zh-TW" sz="3100" dirty="0" smtClean="0"/>
              <a:t>升級</a:t>
            </a:r>
            <a:r>
              <a:rPr lang="zh-TW" altLang="en-US" sz="3100" dirty="0" smtClean="0"/>
              <a:t>輔導</a:t>
            </a:r>
            <a:r>
              <a:rPr lang="zh-TW" altLang="zh-TW" sz="3100" dirty="0" smtClean="0"/>
              <a:t>計畫</a:t>
            </a:r>
            <a:endParaRPr lang="zh-TW" altLang="en-US" sz="31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49473054"/>
              </p:ext>
            </p:extLst>
          </p:nvPr>
        </p:nvGraphicFramePr>
        <p:xfrm>
          <a:off x="683568" y="4149725"/>
          <a:ext cx="820896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749"/>
                <a:gridCol w="6156213"/>
              </a:tblGrid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計畫名稱：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輔導單位</a:t>
                      </a: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受</a:t>
                      </a:r>
                      <a:r>
                        <a:rPr lang="zh-TW" altLang="en-US" sz="2400" b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輔導業者：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〇〇〇〇〇〇〇〇〇</a:t>
                      </a:r>
                      <a:endParaRPr lang="zh-TW" altLang="en-US" sz="24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dist"/>
                      <a:r>
                        <a:rPr lang="zh-TW" altLang="en-US" sz="2400" b="1" smtClean="0">
                          <a:latin typeface="微軟正黑體" pitchFamily="34" charset="-120"/>
                          <a:ea typeface="微軟正黑體" pitchFamily="34" charset="-120"/>
                        </a:rPr>
                        <a:t>執行期間</a:t>
                      </a:r>
                      <a:r>
                        <a:rPr lang="zh-TW" altLang="en-US" sz="2400" b="1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2400" b="1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1" marR="9144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中華民國 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110</a:t>
                      </a:r>
                      <a:r>
                        <a:rPr lang="en-US" altLang="zh-TW" sz="24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年〇月〇日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~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〇月〇日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共〇月</a:t>
                      </a:r>
                      <a:r>
                        <a:rPr lang="en-US" altLang="zh-TW" sz="2400" b="1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marL="91441" marR="91441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99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27164" y="5066754"/>
            <a:ext cx="2584450" cy="10985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en-US" sz="14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44540" y="5403304"/>
            <a:ext cx="37465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#1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無通訊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文字方塊 286"/>
          <p:cNvSpPr txBox="1"/>
          <p:nvPr/>
        </p:nvSpPr>
        <p:spPr>
          <a:xfrm>
            <a:off x="2856012" y="5879554"/>
            <a:ext cx="1111250" cy="279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zh-TW" sz="12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車床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#1~#5</a:t>
            </a:r>
            <a:endParaRPr lang="zh-TW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sz="1400" kern="100" dirty="0"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TW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30414" y="5403304"/>
            <a:ext cx="37465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#2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無通訊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06664" y="5409654"/>
            <a:ext cx="374650" cy="68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#3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有通訊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66404" y="5402669"/>
            <a:ext cx="374650" cy="68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#4</a:t>
            </a:r>
            <a:endParaRPr lang="zh-TW" sz="1400" kern="100" dirty="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有通訊</a:t>
            </a:r>
            <a:endParaRPr lang="zh-TW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17254" y="5403939"/>
            <a:ext cx="374650" cy="68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#5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有通訊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515942" y="5060404"/>
            <a:ext cx="2584450" cy="11049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en-US" sz="14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文字方塊 353"/>
          <p:cNvSpPr txBox="1"/>
          <p:nvPr/>
        </p:nvSpPr>
        <p:spPr>
          <a:xfrm>
            <a:off x="6319788" y="5879554"/>
            <a:ext cx="1111250" cy="279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zh-TW" sz="12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磨床</a:t>
            </a:r>
            <a:r>
              <a:rPr lang="en-US" sz="12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#6~#10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sz="1400" kern="100"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38128" y="5409654"/>
            <a:ext cx="37465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#6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無通訊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596138" y="5409654"/>
            <a:ext cx="374650" cy="457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0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#10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zh-TW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無通訊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1" name="文字方塊 363"/>
          <p:cNvSpPr txBox="1"/>
          <p:nvPr/>
        </p:nvSpPr>
        <p:spPr>
          <a:xfrm>
            <a:off x="6326138" y="5485854"/>
            <a:ext cx="1111250" cy="279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…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sz="1400" kern="100"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44540" y="4654004"/>
            <a:ext cx="37465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SMB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436764" y="4654004"/>
            <a:ext cx="37465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SMB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729238" y="4654004"/>
            <a:ext cx="37465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SMB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02488" y="4654004"/>
            <a:ext cx="37465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SMB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35214" y="3807420"/>
            <a:ext cx="806450" cy="2413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sz="8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HUB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cxnSp>
        <p:nvCxnSpPr>
          <p:cNvPr id="28" name="直線接點 27"/>
          <p:cNvCxnSpPr/>
          <p:nvPr/>
        </p:nvCxnSpPr>
        <p:spPr>
          <a:xfrm flipH="1">
            <a:off x="3923928" y="3212976"/>
            <a:ext cx="1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肘形接點 28"/>
          <p:cNvCxnSpPr>
            <a:stCxn id="27" idx="2"/>
            <a:endCxn id="22" idx="0"/>
          </p:cNvCxnSpPr>
          <p:nvPr/>
        </p:nvCxnSpPr>
        <p:spPr>
          <a:xfrm rot="5400000">
            <a:off x="3232510" y="3948075"/>
            <a:ext cx="605284" cy="8065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肘形接點 29"/>
          <p:cNvCxnSpPr>
            <a:stCxn id="27" idx="2"/>
            <a:endCxn id="23" idx="0"/>
          </p:cNvCxnSpPr>
          <p:nvPr/>
        </p:nvCxnSpPr>
        <p:spPr>
          <a:xfrm rot="5400000">
            <a:off x="3478622" y="4194187"/>
            <a:ext cx="605284" cy="31435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肘形接點 30"/>
          <p:cNvCxnSpPr>
            <a:stCxn id="27" idx="2"/>
            <a:endCxn id="24" idx="0"/>
          </p:cNvCxnSpPr>
          <p:nvPr/>
        </p:nvCxnSpPr>
        <p:spPr>
          <a:xfrm rot="16200000" flipH="1">
            <a:off x="4624859" y="3362300"/>
            <a:ext cx="605284" cy="197812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接點 31"/>
          <p:cNvCxnSpPr>
            <a:stCxn id="27" idx="2"/>
            <a:endCxn id="25" idx="0"/>
          </p:cNvCxnSpPr>
          <p:nvPr/>
        </p:nvCxnSpPr>
        <p:spPr>
          <a:xfrm rot="16200000" flipH="1">
            <a:off x="5561484" y="2425675"/>
            <a:ext cx="605284" cy="385137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肘形接點 32"/>
          <p:cNvCxnSpPr>
            <a:stCxn id="27" idx="2"/>
            <a:endCxn id="14" idx="0"/>
          </p:cNvCxnSpPr>
          <p:nvPr/>
        </p:nvCxnSpPr>
        <p:spPr>
          <a:xfrm rot="16200000" flipH="1">
            <a:off x="3335747" y="4651412"/>
            <a:ext cx="1360934" cy="155550"/>
          </a:xfrm>
          <a:prstGeom prst="bentConnector3">
            <a:avLst>
              <a:gd name="adj1" fmla="val 227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接點 33"/>
          <p:cNvCxnSpPr>
            <a:stCxn id="27" idx="2"/>
            <a:endCxn id="15" idx="0"/>
          </p:cNvCxnSpPr>
          <p:nvPr/>
        </p:nvCxnSpPr>
        <p:spPr>
          <a:xfrm rot="16200000" flipH="1">
            <a:off x="3569110" y="4418049"/>
            <a:ext cx="1353949" cy="615290"/>
          </a:xfrm>
          <a:prstGeom prst="bentConnector3">
            <a:avLst>
              <a:gd name="adj1" fmla="val 2256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接點 34"/>
          <p:cNvCxnSpPr>
            <a:stCxn id="27" idx="2"/>
            <a:endCxn id="16" idx="0"/>
          </p:cNvCxnSpPr>
          <p:nvPr/>
        </p:nvCxnSpPr>
        <p:spPr>
          <a:xfrm rot="16200000" flipH="1">
            <a:off x="3793900" y="4193259"/>
            <a:ext cx="1355219" cy="1066140"/>
          </a:xfrm>
          <a:prstGeom prst="bentConnector3">
            <a:avLst>
              <a:gd name="adj1" fmla="val 2258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22" idx="2"/>
            <a:endCxn id="11" idx="0"/>
          </p:cNvCxnSpPr>
          <p:nvPr/>
        </p:nvCxnSpPr>
        <p:spPr>
          <a:xfrm>
            <a:off x="3131865" y="4882604"/>
            <a:ext cx="0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>
            <a:stCxn id="23" idx="2"/>
            <a:endCxn id="13" idx="0"/>
          </p:cNvCxnSpPr>
          <p:nvPr/>
        </p:nvCxnSpPr>
        <p:spPr>
          <a:xfrm flipH="1">
            <a:off x="3617739" y="4882604"/>
            <a:ext cx="6350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24" idx="2"/>
            <a:endCxn id="19" idx="0"/>
          </p:cNvCxnSpPr>
          <p:nvPr/>
        </p:nvCxnSpPr>
        <p:spPr>
          <a:xfrm>
            <a:off x="5916563" y="4882604"/>
            <a:ext cx="8890" cy="5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25" idx="2"/>
            <a:endCxn id="20" idx="0"/>
          </p:cNvCxnSpPr>
          <p:nvPr/>
        </p:nvCxnSpPr>
        <p:spPr>
          <a:xfrm flipH="1">
            <a:off x="7783463" y="4882604"/>
            <a:ext cx="6350" cy="52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63"/>
          <p:cNvSpPr txBox="1"/>
          <p:nvPr/>
        </p:nvSpPr>
        <p:spPr>
          <a:xfrm>
            <a:off x="6278513" y="4584154"/>
            <a:ext cx="1111250" cy="279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400"/>
              </a:lnSpc>
              <a:spcAft>
                <a:spcPts val="0"/>
              </a:spcAft>
            </a:pPr>
            <a:r>
              <a:rPr lang="en-US" sz="1200" kern="10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…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ts val="2600"/>
              </a:lnSpc>
              <a:spcAft>
                <a:spcPts val="0"/>
              </a:spcAft>
            </a:pPr>
            <a:r>
              <a:rPr lang="en-US" sz="1400" kern="100">
                <a:effectLst/>
                <a:latin typeface="+mn-ea"/>
                <a:cs typeface="Times New Roman" panose="02020603050405020304" pitchFamily="18" charset="0"/>
              </a:rPr>
              <a:t> </a:t>
            </a:r>
            <a:endParaRPr lang="zh-TW" sz="1400" kern="10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2724121" y="4149080"/>
            <a:ext cx="119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err="1" smtClean="0">
                <a:latin typeface="+mn-ea"/>
                <a:ea typeface="+mn-ea"/>
              </a:rPr>
              <a:t>ModBus</a:t>
            </a:r>
            <a:r>
              <a:rPr lang="zh-TW" altLang="en-US" sz="1000" dirty="0" smtClean="0">
                <a:latin typeface="+mn-ea"/>
                <a:ea typeface="+mn-ea"/>
              </a:rPr>
              <a:t>、</a:t>
            </a:r>
            <a:r>
              <a:rPr lang="en-US" altLang="zh-TW" sz="1000" dirty="0" smtClean="0">
                <a:latin typeface="+mn-ea"/>
                <a:ea typeface="+mn-ea"/>
              </a:rPr>
              <a:t>TCP/IP</a:t>
            </a:r>
          </a:p>
          <a:p>
            <a:r>
              <a:rPr lang="zh-TW" altLang="en-US" sz="1000" dirty="0" smtClean="0">
                <a:latin typeface="+mn-ea"/>
                <a:ea typeface="+mn-ea"/>
              </a:rPr>
              <a:t>頻率</a:t>
            </a:r>
            <a:r>
              <a:rPr lang="en-US" altLang="zh-TW" sz="1000" dirty="0" smtClean="0">
                <a:latin typeface="+mn-ea"/>
                <a:ea typeface="+mn-ea"/>
              </a:rPr>
              <a:t>:</a:t>
            </a:r>
            <a:r>
              <a:rPr lang="zh-TW" altLang="en-US" sz="1000" dirty="0" smtClean="0">
                <a:latin typeface="+mn-ea"/>
                <a:ea typeface="+mn-ea"/>
              </a:rPr>
              <a:t> </a:t>
            </a:r>
            <a:r>
              <a:rPr lang="en-US" altLang="zh-TW" sz="1000" dirty="0" smtClean="0">
                <a:latin typeface="+mn-ea"/>
                <a:ea typeface="+mn-ea"/>
              </a:rPr>
              <a:t>1</a:t>
            </a:r>
            <a:r>
              <a:rPr lang="zh-TW" altLang="en-US" sz="1000" dirty="0" smtClean="0">
                <a:latin typeface="+mn-ea"/>
                <a:ea typeface="+mn-ea"/>
              </a:rPr>
              <a:t>次</a:t>
            </a:r>
            <a:r>
              <a:rPr lang="en-US" altLang="zh-TW" sz="1000" dirty="0" smtClean="0">
                <a:latin typeface="+mn-ea"/>
                <a:ea typeface="+mn-ea"/>
              </a:rPr>
              <a:t>/</a:t>
            </a:r>
            <a:r>
              <a:rPr lang="zh-TW" altLang="en-US" sz="1000" dirty="0" smtClean="0">
                <a:latin typeface="+mn-ea"/>
                <a:ea typeface="+mn-ea"/>
              </a:rPr>
              <a:t>秒</a:t>
            </a:r>
            <a:endParaRPr lang="zh-TW" altLang="en-US" sz="1000" dirty="0">
              <a:latin typeface="+mn-ea"/>
              <a:ea typeface="+mn-ea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3923928" y="4531186"/>
            <a:ext cx="13921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smtClean="0">
                <a:latin typeface="+mn-ea"/>
                <a:ea typeface="+mn-ea"/>
              </a:rPr>
              <a:t>Ethernet</a:t>
            </a:r>
            <a:r>
              <a:rPr lang="zh-TW" altLang="en-US" sz="1000" dirty="0" smtClean="0">
                <a:latin typeface="+mn-ea"/>
                <a:ea typeface="+mn-ea"/>
              </a:rPr>
              <a:t>、</a:t>
            </a:r>
            <a:r>
              <a:rPr lang="en-US" altLang="zh-TW" sz="1000" dirty="0" smtClean="0">
                <a:latin typeface="+mn-ea"/>
                <a:ea typeface="+mn-ea"/>
              </a:rPr>
              <a:t>TCP/IP</a:t>
            </a:r>
            <a:r>
              <a:rPr lang="zh-TW" altLang="en-US" sz="1000" dirty="0" smtClean="0">
                <a:latin typeface="+mn-ea"/>
                <a:ea typeface="+mn-ea"/>
              </a:rPr>
              <a:t>、</a:t>
            </a:r>
            <a:r>
              <a:rPr lang="en-US" altLang="zh-TW" sz="1000" dirty="0" smtClean="0">
                <a:latin typeface="+mn-ea"/>
                <a:ea typeface="+mn-ea"/>
              </a:rPr>
              <a:t>MT</a:t>
            </a:r>
            <a:r>
              <a:rPr lang="zh-TW" altLang="en-US" sz="1000" dirty="0" smtClean="0">
                <a:latin typeface="+mn-ea"/>
                <a:ea typeface="+mn-ea"/>
              </a:rPr>
              <a:t> </a:t>
            </a:r>
            <a:r>
              <a:rPr lang="en-US" altLang="zh-TW" sz="1000" dirty="0" smtClean="0">
                <a:latin typeface="+mn-ea"/>
                <a:ea typeface="+mn-ea"/>
              </a:rPr>
              <a:t>connect</a:t>
            </a:r>
          </a:p>
          <a:p>
            <a:r>
              <a:rPr lang="zh-TW" altLang="en-US" sz="1000" dirty="0" smtClean="0">
                <a:latin typeface="+mn-ea"/>
                <a:ea typeface="+mn-ea"/>
              </a:rPr>
              <a:t>頻率</a:t>
            </a:r>
            <a:r>
              <a:rPr lang="en-US" altLang="zh-TW" sz="1000" dirty="0" smtClean="0">
                <a:latin typeface="+mn-ea"/>
                <a:ea typeface="+mn-ea"/>
              </a:rPr>
              <a:t>:</a:t>
            </a:r>
            <a:r>
              <a:rPr lang="zh-TW" altLang="en-US" sz="1000" dirty="0" smtClean="0">
                <a:latin typeface="+mn-ea"/>
                <a:ea typeface="+mn-ea"/>
              </a:rPr>
              <a:t> </a:t>
            </a:r>
            <a:r>
              <a:rPr lang="en-US" altLang="zh-TW" sz="1000" dirty="0" smtClean="0">
                <a:latin typeface="+mn-ea"/>
                <a:ea typeface="+mn-ea"/>
              </a:rPr>
              <a:t>1</a:t>
            </a:r>
            <a:r>
              <a:rPr lang="zh-TW" altLang="en-US" sz="1000" dirty="0" smtClean="0">
                <a:latin typeface="+mn-ea"/>
                <a:ea typeface="+mn-ea"/>
              </a:rPr>
              <a:t>次</a:t>
            </a:r>
            <a:r>
              <a:rPr lang="en-US" altLang="zh-TW" sz="1000" dirty="0" smtClean="0">
                <a:latin typeface="+mn-ea"/>
                <a:ea typeface="+mn-ea"/>
              </a:rPr>
              <a:t>/</a:t>
            </a:r>
            <a:r>
              <a:rPr lang="zh-TW" altLang="en-US" sz="1000" dirty="0" smtClean="0">
                <a:latin typeface="+mn-ea"/>
                <a:ea typeface="+mn-ea"/>
              </a:rPr>
              <a:t>秒</a:t>
            </a:r>
            <a:endParaRPr lang="zh-TW" altLang="en-US" sz="1000" dirty="0">
              <a:latin typeface="+mn-ea"/>
              <a:ea typeface="+mn-ea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6831353" y="4077072"/>
            <a:ext cx="1197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00" dirty="0" err="1" smtClean="0">
                <a:latin typeface="+mn-ea"/>
                <a:ea typeface="+mn-ea"/>
              </a:rPr>
              <a:t>ModBus</a:t>
            </a:r>
            <a:r>
              <a:rPr lang="zh-TW" altLang="en-US" sz="1000" dirty="0" smtClean="0">
                <a:latin typeface="+mn-ea"/>
                <a:ea typeface="+mn-ea"/>
              </a:rPr>
              <a:t>、</a:t>
            </a:r>
            <a:r>
              <a:rPr lang="en-US" altLang="zh-TW" sz="1000" dirty="0" smtClean="0">
                <a:latin typeface="+mn-ea"/>
                <a:ea typeface="+mn-ea"/>
              </a:rPr>
              <a:t>TCP/IP</a:t>
            </a:r>
          </a:p>
          <a:p>
            <a:r>
              <a:rPr lang="zh-TW" altLang="en-US" sz="1000" dirty="0" smtClean="0">
                <a:latin typeface="+mn-ea"/>
                <a:ea typeface="+mn-ea"/>
              </a:rPr>
              <a:t>頻率</a:t>
            </a:r>
            <a:r>
              <a:rPr lang="en-US" altLang="zh-TW" sz="1000" dirty="0" smtClean="0">
                <a:latin typeface="+mn-ea"/>
                <a:ea typeface="+mn-ea"/>
              </a:rPr>
              <a:t>:</a:t>
            </a:r>
            <a:r>
              <a:rPr lang="zh-TW" altLang="en-US" sz="1000" dirty="0" smtClean="0">
                <a:latin typeface="+mn-ea"/>
                <a:ea typeface="+mn-ea"/>
              </a:rPr>
              <a:t> </a:t>
            </a:r>
            <a:r>
              <a:rPr lang="en-US" altLang="zh-TW" sz="1000" dirty="0" smtClean="0">
                <a:latin typeface="+mn-ea"/>
                <a:ea typeface="+mn-ea"/>
              </a:rPr>
              <a:t>1</a:t>
            </a:r>
            <a:r>
              <a:rPr lang="zh-TW" altLang="en-US" sz="1000" dirty="0" smtClean="0">
                <a:latin typeface="+mn-ea"/>
                <a:ea typeface="+mn-ea"/>
              </a:rPr>
              <a:t>次</a:t>
            </a:r>
            <a:r>
              <a:rPr lang="en-US" altLang="zh-TW" sz="1000" dirty="0" smtClean="0">
                <a:latin typeface="+mn-ea"/>
                <a:ea typeface="+mn-ea"/>
              </a:rPr>
              <a:t>/</a:t>
            </a:r>
            <a:r>
              <a:rPr lang="zh-TW" altLang="en-US" sz="1000" dirty="0" smtClean="0">
                <a:latin typeface="+mn-ea"/>
                <a:ea typeface="+mn-ea"/>
              </a:rPr>
              <a:t>秒</a:t>
            </a:r>
            <a:endParaRPr lang="zh-TW" altLang="en-US" sz="1000" dirty="0">
              <a:latin typeface="+mn-ea"/>
              <a:ea typeface="+mn-ea"/>
            </a:endParaRPr>
          </a:p>
        </p:txBody>
      </p:sp>
      <p:grpSp>
        <p:nvGrpSpPr>
          <p:cNvPr id="2" name="群組 54"/>
          <p:cNvGrpSpPr/>
          <p:nvPr/>
        </p:nvGrpSpPr>
        <p:grpSpPr>
          <a:xfrm>
            <a:off x="2195736" y="2420888"/>
            <a:ext cx="1082348" cy="1057319"/>
            <a:chOff x="5145836" y="2895482"/>
            <a:chExt cx="1082348" cy="1057319"/>
          </a:xfrm>
        </p:grpSpPr>
        <p:grpSp>
          <p:nvGrpSpPr>
            <p:cNvPr id="3" name="群組 53"/>
            <p:cNvGrpSpPr/>
            <p:nvPr/>
          </p:nvGrpSpPr>
          <p:grpSpPr>
            <a:xfrm>
              <a:off x="5209651" y="2895482"/>
              <a:ext cx="874517" cy="815602"/>
              <a:chOff x="5209651" y="2895482"/>
              <a:chExt cx="874517" cy="815602"/>
            </a:xfrm>
          </p:grpSpPr>
          <p:pic>
            <p:nvPicPr>
              <p:cNvPr id="8" name="圖片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09651" y="2895482"/>
                <a:ext cx="874517" cy="815602"/>
              </a:xfrm>
              <a:prstGeom prst="rect">
                <a:avLst/>
              </a:prstGeom>
            </p:spPr>
          </p:pic>
          <p:pic>
            <p:nvPicPr>
              <p:cNvPr id="9" name="圖片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3898" y="3011240"/>
                <a:ext cx="775235" cy="389646"/>
              </a:xfrm>
              <a:prstGeom prst="rect">
                <a:avLst/>
              </a:prstGeom>
            </p:spPr>
          </p:pic>
        </p:grpSp>
        <p:sp>
          <p:nvSpPr>
            <p:cNvPr id="47" name="文字方塊 46"/>
            <p:cNvSpPr txBox="1"/>
            <p:nvPr/>
          </p:nvSpPr>
          <p:spPr>
            <a:xfrm>
              <a:off x="5145836" y="3645024"/>
              <a:ext cx="10823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 smtClean="0">
                  <a:latin typeface="+mn-ea"/>
                  <a:ea typeface="+mn-ea"/>
                </a:rPr>
                <a:t>可</a:t>
              </a:r>
              <a:r>
                <a:rPr kumimoji="1" lang="zh-TW" altLang="en-US" sz="1400" b="1" dirty="0">
                  <a:latin typeface="+mn-ea"/>
                  <a:ea typeface="+mn-ea"/>
                </a:rPr>
                <a:t>視</a:t>
              </a:r>
              <a:r>
                <a:rPr kumimoji="1" lang="zh-TW" altLang="en-US" sz="1400" b="1" dirty="0" smtClean="0">
                  <a:latin typeface="+mn-ea"/>
                  <a:ea typeface="+mn-ea"/>
                </a:rPr>
                <a:t>化看板</a:t>
              </a:r>
              <a:endParaRPr kumimoji="1" lang="zh-TW" altLang="en-US" sz="1400" b="1" dirty="0">
                <a:latin typeface="+mn-ea"/>
                <a:ea typeface="+mn-ea"/>
              </a:endParaRPr>
            </a:p>
          </p:txBody>
        </p:sp>
      </p:grpSp>
      <p:sp>
        <p:nvSpPr>
          <p:cNvPr id="48" name="左-右雙向箭號 47"/>
          <p:cNvSpPr/>
          <p:nvPr/>
        </p:nvSpPr>
        <p:spPr>
          <a:xfrm>
            <a:off x="3203848" y="2708920"/>
            <a:ext cx="288032" cy="13937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+mn-ea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本案系統架構</a:t>
            </a:r>
            <a:r>
              <a:rPr lang="en-US" altLang="zh-TW" sz="2000" dirty="0" smtClean="0"/>
              <a:t>(1/2)</a:t>
            </a:r>
            <a:endParaRPr lang="zh-TW" altLang="en-US" sz="2000" dirty="0" smtClean="0"/>
          </a:p>
        </p:txBody>
      </p:sp>
      <p:sp>
        <p:nvSpPr>
          <p:cNvPr id="26" name="矩形 25"/>
          <p:cNvSpPr/>
          <p:nvPr/>
        </p:nvSpPr>
        <p:spPr>
          <a:xfrm>
            <a:off x="3536656" y="1916832"/>
            <a:ext cx="2403496" cy="165618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Server#1</a:t>
            </a:r>
          </a:p>
          <a:p>
            <a:pPr algn="just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設備管理</a:t>
            </a:r>
            <a:r>
              <a:rPr lang="zh-TW" altLang="en-US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系統</a:t>
            </a:r>
            <a:endParaRPr lang="en-US" sz="1400" b="1" kern="100" dirty="0" smtClean="0">
              <a:solidFill>
                <a:srgbClr val="0000FF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設備連線設定管理功能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資料擷取與儲存管理功能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設備稼動管理功能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完工計量管理功能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5.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故障主動通報功能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C.-1.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溫升熱補償功能模組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1050" b="1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372200" y="3083797"/>
            <a:ext cx="2016224" cy="77725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Server#3</a:t>
            </a:r>
          </a:p>
          <a:p>
            <a:pPr algn="just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製造管理</a:t>
            </a:r>
            <a:r>
              <a:rPr lang="zh-TW" altLang="en-US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系統</a:t>
            </a:r>
            <a:r>
              <a:rPr lang="en-US" altLang="zh-TW" sz="14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4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sz="1400" b="1" kern="100" dirty="0" smtClean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A.</a:t>
            </a:r>
            <a:r>
              <a:rPr lang="zh-TW" altLang="en-US" sz="1050" b="1" kern="1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工單管理模組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B.</a:t>
            </a:r>
            <a:r>
              <a:rPr lang="zh-TW" altLang="en-US" sz="1050" b="1" kern="1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物料管理模組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1050" b="1" kern="100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372200" y="1916832"/>
            <a:ext cx="2016224" cy="92126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Server#2</a:t>
            </a:r>
          </a:p>
          <a:p>
            <a:pPr algn="just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企業資源規劃</a:t>
            </a:r>
            <a:r>
              <a:rPr lang="zh-TW" altLang="en-US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系統</a:t>
            </a:r>
            <a:endParaRPr lang="en-US" sz="1400" b="1" kern="100" dirty="0" smtClean="0">
              <a:solidFill>
                <a:srgbClr val="0000FF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庫存管理模組</a:t>
            </a:r>
            <a:endParaRPr lang="en-US" altLang="zh-TW" sz="105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成本分析模組</a:t>
            </a:r>
            <a:endParaRPr lang="en-US" altLang="zh-TW" sz="105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…..</a:t>
            </a:r>
            <a:endParaRPr lang="zh-TW" altLang="en-US" sz="105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851920" y="5301208"/>
            <a:ext cx="1368152" cy="36004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000" b="1" kern="100" dirty="0" smtClean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溫升熱補償功能模組</a:t>
            </a:r>
            <a:endParaRPr lang="en-US" altLang="zh-TW" sz="1000" b="1" kern="100" dirty="0" smtClean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1000" b="1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2" name="左-右雙向箭號 71"/>
          <p:cNvSpPr/>
          <p:nvPr/>
        </p:nvSpPr>
        <p:spPr>
          <a:xfrm>
            <a:off x="6012160" y="2420888"/>
            <a:ext cx="288032" cy="176230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左-右雙向箭號 72"/>
          <p:cNvSpPr/>
          <p:nvPr/>
        </p:nvSpPr>
        <p:spPr>
          <a:xfrm>
            <a:off x="6012160" y="3284984"/>
            <a:ext cx="288032" cy="176230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左-右雙向箭號 73"/>
          <p:cNvSpPr/>
          <p:nvPr/>
        </p:nvSpPr>
        <p:spPr>
          <a:xfrm rot="5400000">
            <a:off x="7324411" y="2874929"/>
            <a:ext cx="288032" cy="176230"/>
          </a:xfrm>
          <a:prstGeom prst="left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矩形圖說文字 74"/>
          <p:cNvSpPr/>
          <p:nvPr/>
        </p:nvSpPr>
        <p:spPr>
          <a:xfrm>
            <a:off x="5148064" y="260648"/>
            <a:ext cx="3888432" cy="1368152"/>
          </a:xfrm>
          <a:prstGeom prst="wedgeRectCallout">
            <a:avLst>
              <a:gd name="adj1" fmla="val 9626"/>
              <a:gd name="adj2" fmla="val 62240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請以硬體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Server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為單位，說明各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Server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與本案相關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有資訊流者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之系統，並標註本案擬導入之智慧化應用服務模組安裝於哪些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Server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下圖範例表示本案與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個系統相關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安裝於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個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server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，互相進行資料的交換</a:t>
            </a:r>
            <a:r>
              <a:rPr lang="en-US" altLang="zh-TW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資訊流</a:t>
            </a:r>
            <a:r>
              <a:rPr lang="zh-TW" altLang="en-US" sz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列表</a:t>
            </a:r>
            <a:r>
              <a:rPr lang="zh-TW" altLang="en-US" sz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項目可放在</a:t>
            </a:r>
            <a:r>
              <a:rPr lang="zh-TW" altLang="en-US" sz="1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簡報附件</a:t>
            </a:r>
            <a:r>
              <a:rPr lang="zh-TW" altLang="en-US" sz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屬本案導入者，請標註</a:t>
            </a:r>
            <a:r>
              <a:rPr lang="zh-TW" altLang="en-US" sz="1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20272" y="6309320"/>
            <a:ext cx="2016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詳細設備聯網列表資訊請參考附件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(p.</a:t>
            </a:r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頁碼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801366" y="1844825"/>
            <a:ext cx="6659066" cy="4464496"/>
          </a:xfrm>
          <a:custGeom>
            <a:avLst/>
            <a:gdLst>
              <a:gd name="connsiteX0" fmla="*/ 0 w 6934200"/>
              <a:gd name="connsiteY0" fmla="*/ 4800600 h 4800600"/>
              <a:gd name="connsiteX1" fmla="*/ 0 w 6934200"/>
              <a:gd name="connsiteY1" fmla="*/ 0 h 4800600"/>
              <a:gd name="connsiteX2" fmla="*/ 4419600 w 6934200"/>
              <a:gd name="connsiteY2" fmla="*/ 0 h 4800600"/>
              <a:gd name="connsiteX3" fmla="*/ 4419600 w 6934200"/>
              <a:gd name="connsiteY3" fmla="*/ 2257425 h 4800600"/>
              <a:gd name="connsiteX4" fmla="*/ 6934200 w 6934200"/>
              <a:gd name="connsiteY4" fmla="*/ 2257425 h 4800600"/>
              <a:gd name="connsiteX5" fmla="*/ 6934200 w 6934200"/>
              <a:gd name="connsiteY5" fmla="*/ 4752975 h 4800600"/>
              <a:gd name="connsiteX6" fmla="*/ 0 w 6934200"/>
              <a:gd name="connsiteY6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34200" h="4800600">
                <a:moveTo>
                  <a:pt x="0" y="4800600"/>
                </a:moveTo>
                <a:lnTo>
                  <a:pt x="0" y="0"/>
                </a:lnTo>
                <a:lnTo>
                  <a:pt x="4419600" y="0"/>
                </a:lnTo>
                <a:lnTo>
                  <a:pt x="4419600" y="2257425"/>
                </a:lnTo>
                <a:lnTo>
                  <a:pt x="6934200" y="2257425"/>
                </a:lnTo>
                <a:lnTo>
                  <a:pt x="6934200" y="4752975"/>
                </a:lnTo>
                <a:lnTo>
                  <a:pt x="0" y="4800600"/>
                </a:ln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文字方塊 40"/>
          <p:cNvSpPr txBox="1"/>
          <p:nvPr/>
        </p:nvSpPr>
        <p:spPr>
          <a:xfrm>
            <a:off x="1907679" y="1908121"/>
            <a:ext cx="144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原有機聯網系統架構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" name="矩形圖說文字 52"/>
          <p:cNvSpPr/>
          <p:nvPr/>
        </p:nvSpPr>
        <p:spPr>
          <a:xfrm>
            <a:off x="323528" y="3933056"/>
            <a:ext cx="2160240" cy="1224136"/>
          </a:xfrm>
          <a:prstGeom prst="wedgeRectCallout">
            <a:avLst>
              <a:gd name="adj1" fmla="val 62978"/>
              <a:gd name="adj2" fmla="val -10474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177800" indent="-177800" algn="just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請說明硬體層協定、路由層協定、應用層協定，及資料擷取頻率。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  <a:p>
            <a:pPr marL="177800" indent="-177800" algn="just">
              <a:buFont typeface="+mj-lt"/>
              <a:buAutoNum type="arabicPeriod"/>
            </a:pP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若有導入產業資訊模型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(Information Model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，如：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UMATI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等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，亦請標註。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" name="矩形圖說文字 51"/>
          <p:cNvSpPr/>
          <p:nvPr/>
        </p:nvSpPr>
        <p:spPr>
          <a:xfrm>
            <a:off x="1187624" y="5301208"/>
            <a:ext cx="1274440" cy="864096"/>
          </a:xfrm>
          <a:prstGeom prst="wedgeRectCallout">
            <a:avLst>
              <a:gd name="adj1" fmla="val 73342"/>
              <a:gd name="adj2" fmla="val 1178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設備種類與編號需與「廠區</a:t>
            </a:r>
            <a:r>
              <a:rPr lang="en-US" altLang="zh-TW" sz="1200" dirty="0" smtClean="0">
                <a:latin typeface="標楷體" pitchFamily="65" charset="-120"/>
                <a:ea typeface="標楷體" pitchFamily="65" charset="-120"/>
              </a:rPr>
              <a:t>Layout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配置」相符。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6" name="矩形圖說文字 75"/>
          <p:cNvSpPr/>
          <p:nvPr/>
        </p:nvSpPr>
        <p:spPr>
          <a:xfrm>
            <a:off x="3419872" y="6237312"/>
            <a:ext cx="3024336" cy="432048"/>
          </a:xfrm>
          <a:prstGeom prst="wedgeRectCallout">
            <a:avLst>
              <a:gd name="adj1" fmla="val -18263"/>
              <a:gd name="adj2" fmla="val -7731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若</a:t>
            </a:r>
            <a:r>
              <a:rPr lang="zh-TW" altLang="en-US" sz="1200" u="sng" dirty="0" smtClean="0">
                <a:latin typeface="標楷體" pitchFamily="65" charset="-120"/>
                <a:ea typeface="標楷體" pitchFamily="65" charset="-120"/>
              </a:rPr>
              <a:t>僅有部分機台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導入</a:t>
            </a:r>
            <a:r>
              <a:rPr lang="zh-TW" altLang="en-US" sz="1200" b="1" dirty="0" smtClean="0">
                <a:latin typeface="標楷體" pitchFamily="65" charset="-120"/>
                <a:ea typeface="標楷體" pitchFamily="65" charset="-120"/>
              </a:rPr>
              <a:t>「智慧化設備應用服務模組功能」</a:t>
            </a:r>
            <a:r>
              <a:rPr lang="zh-TW" altLang="en-US" sz="1200" dirty="0" smtClean="0">
                <a:latin typeface="標楷體" pitchFamily="65" charset="-120"/>
                <a:ea typeface="標楷體" pitchFamily="65" charset="-120"/>
              </a:rPr>
              <a:t>者，請標註導入之機台。</a:t>
            </a:r>
            <a:endParaRPr lang="en-US" altLang="zh-TW" sz="1200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9391765"/>
              </p:ext>
            </p:extLst>
          </p:nvPr>
        </p:nvGraphicFramePr>
        <p:xfrm>
          <a:off x="899592" y="2996952"/>
          <a:ext cx="7416823" cy="3528392"/>
        </p:xfrm>
        <a:graphic>
          <a:graphicData uri="http://schemas.openxmlformats.org/drawingml/2006/table">
            <a:tbl>
              <a:tblPr/>
              <a:tblGrid>
                <a:gridCol w="720080"/>
                <a:gridCol w="1152128"/>
                <a:gridCol w="4104456"/>
                <a:gridCol w="720080"/>
                <a:gridCol w="720079"/>
              </a:tblGrid>
              <a:tr h="2213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模組類別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功能類別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已</a:t>
                      </a:r>
                      <a:r>
                        <a:rPr lang="zh-TW" altLang="en-US" sz="1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具備</a:t>
                      </a:r>
                      <a:endParaRPr lang="zh-TW" sz="1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</a:t>
                      </a:r>
                      <a:r>
                        <a:rPr lang="zh-TW" sz="12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導入</a:t>
                      </a:r>
                      <a:endParaRPr lang="zh-TW" sz="12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44000">
                <a:tc gridSpan="2"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資訊安全</a:t>
                      </a:r>
                      <a:endParaRPr lang="zh-TW" sz="1100" kern="1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資訊安全規劃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必要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、第三方資訊安全檢測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必要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100" b="1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kern="10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altLang="zh-TW" sz="1200" b="1" kern="1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設備聯網管理模組</a:t>
                      </a:r>
                    </a:p>
                  </a:txBody>
                  <a:tcPr marL="30145" marR="30145" marT="0" marB="0" vert="ea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設備聯網模組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1.</a:t>
                      </a: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設備連線設定管理</a:t>
                      </a:r>
                      <a:r>
                        <a:rPr lang="zh-TW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功能</a:t>
                      </a:r>
                      <a:r>
                        <a:rPr lang="zh-TW" altLang="en-US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2.</a:t>
                      </a:r>
                      <a:r>
                        <a:rPr lang="zh-TW" altLang="zh-TW" sz="11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資料擷取與儲存管理功能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altLang="en-US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必要</a:t>
                      </a:r>
                      <a:r>
                        <a:rPr lang="en-US" altLang="zh-TW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altLang="zh-TW" sz="11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生產管理模組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3.</a:t>
                      </a: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設備稼動管理功能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sz="1200" b="1" kern="10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4.</a:t>
                      </a: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完工計量管理功能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sz="1200" kern="1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5.</a:t>
                      </a: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故障主動通報功能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6.</a:t>
                      </a: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設備操作歷程記錄功能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7.</a:t>
                      </a: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設備訂單完工時間預估功能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國際相容通訊協定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indent="-882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8.</a:t>
                      </a:r>
                      <a:r>
                        <a:rPr lang="en-US" sz="1100" kern="100" dirty="0" smtClean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OPC </a:t>
                      </a:r>
                      <a:r>
                        <a:rPr lang="en-US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UA, </a:t>
                      </a:r>
                      <a:r>
                        <a:rPr lang="en-US" sz="1100" kern="100" dirty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MT Connect or Others </a:t>
                      </a:r>
                      <a:r>
                        <a:rPr lang="en-US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指包含</a:t>
                      </a:r>
                      <a:r>
                        <a:rPr lang="en-US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OSI</a:t>
                      </a:r>
                      <a:r>
                        <a:rPr lang="zh-TW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第</a:t>
                      </a:r>
                      <a:r>
                        <a:rPr lang="en-US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</a:t>
                      </a:r>
                      <a:r>
                        <a:rPr lang="zh-TW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層定義之通訊協定</a:t>
                      </a:r>
                      <a:r>
                        <a:rPr lang="en-US" sz="1100" kern="100" dirty="0">
                          <a:solidFill>
                            <a:srgbClr val="BFBFBF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en-US" sz="1200" kern="1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70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其他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indent="-882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其他功能</a:t>
                      </a: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___________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72">
                <a:tc rowSpan="3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製造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管理系統</a:t>
                      </a:r>
                    </a:p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暨溫升熱補償智慧化功能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14300" marR="1143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A.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工單管理模組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marR="0" indent="-88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A-1.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工單製程資料</a:t>
                      </a:r>
                      <a:r>
                        <a:rPr 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維護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A-2.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工單拆單作業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A-3.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工單製程拆解調整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A-4.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工單維護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A-5.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工單生產計畫表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A-6.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在製品查詢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B.</a:t>
                      </a:r>
                      <a:r>
                        <a:rPr lang="zh-TW" sz="1100" kern="1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物料管理模組</a:t>
                      </a:r>
                    </a:p>
                  </a:txBody>
                  <a:tcPr marL="30145" marR="30145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marR="0" indent="-88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B-1.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工單領料</a:t>
                      </a:r>
                      <a:r>
                        <a:rPr 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維護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B-2.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工單領退料確認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B-3.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工單退料單維護</a:t>
                      </a:r>
                      <a:r>
                        <a:rPr lang="zh-TW" altLang="en-US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、</a:t>
                      </a:r>
                      <a:endParaRPr lang="en-US" altLang="zh-TW" sz="11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88265" marR="0" indent="-8826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B-4.</a:t>
                      </a:r>
                      <a:r>
                        <a:rPr lang="zh-TW" altLang="zh-TW" sz="11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工單退料單作業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00">
                <a:tc vMerge="1"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C.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設備精度提升補償模組</a:t>
                      </a:r>
                    </a:p>
                  </a:txBody>
                  <a:tcPr marL="30145" marR="30145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265" indent="-8826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C-1.</a:t>
                      </a:r>
                      <a:r>
                        <a:rPr lang="zh-TW" sz="11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溫升熱補償功能模組</a:t>
                      </a: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n-ea"/>
                          <a:ea typeface="+mn-ea"/>
                          <a:cs typeface="Times New Roman"/>
                        </a:rPr>
                        <a:t>V</a:t>
                      </a:r>
                      <a:endParaRPr lang="zh-TW" sz="12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30145" marR="30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9028" y="836712"/>
            <a:ext cx="85814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本案系統架構</a:t>
            </a:r>
            <a:r>
              <a:rPr lang="en-US" altLang="zh-TW" sz="2000" dirty="0" smtClean="0"/>
              <a:t>(2/2)-</a:t>
            </a:r>
            <a:r>
              <a:rPr lang="zh-TW" altLang="zh-TW" sz="2000" dirty="0" smtClean="0"/>
              <a:t>擬導入系統智慧化應用服務模組</a:t>
            </a:r>
            <a:r>
              <a:rPr lang="en-US" altLang="zh-TW" sz="2000" dirty="0" smtClean="0"/>
              <a:t>/</a:t>
            </a:r>
            <a:r>
              <a:rPr lang="zh-TW" altLang="zh-TW" sz="2000" dirty="0" smtClean="0"/>
              <a:t>功能表</a:t>
            </a:r>
            <a:endParaRPr lang="zh-TW" altLang="en-US" sz="2000" dirty="0" smtClean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69391765"/>
              </p:ext>
            </p:extLst>
          </p:nvPr>
        </p:nvGraphicFramePr>
        <p:xfrm>
          <a:off x="1331640" y="1700808"/>
          <a:ext cx="6696744" cy="1033774"/>
        </p:xfrm>
        <a:graphic>
          <a:graphicData uri="http://schemas.openxmlformats.org/drawingml/2006/table">
            <a:tbl>
              <a:tblPr/>
              <a:tblGrid>
                <a:gridCol w="1287310"/>
                <a:gridCol w="411688"/>
                <a:gridCol w="1219510"/>
                <a:gridCol w="372577"/>
                <a:gridCol w="1492303"/>
                <a:gridCol w="354674"/>
                <a:gridCol w="1190729"/>
                <a:gridCol w="367953"/>
              </a:tblGrid>
              <a:tr h="2108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原設備聯網數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台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sz="11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聯網設備類別數</a:t>
                      </a:r>
                      <a:endParaRPr lang="zh-TW" altLang="zh-TW" sz="1100" b="1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擬輔導後聯網數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</a:t>
                      </a:r>
                      <a:r>
                        <a:rPr lang="zh-TW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台</a:t>
                      </a:r>
                      <a:r>
                        <a:rPr lang="en-US" altLang="zh-TW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</a:t>
                      </a:r>
                      <a:endParaRPr lang="zh-TW" altLang="zh-TW" sz="1100" b="1" kern="12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聯網設備類別數</a:t>
                      </a:r>
                      <a:endParaRPr lang="zh-TW" altLang="zh-TW" sz="1100" b="1" kern="1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283"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CNC</a:t>
                      </a: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車床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CNC</a:t>
                      </a: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車床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折床</a:t>
                      </a:r>
                      <a:endParaRPr lang="zh-TW" altLang="en-US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endParaRPr lang="zh-TW" altLang="zh-TW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83"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CNC</a:t>
                      </a: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車床</a:t>
                      </a:r>
                      <a:endParaRPr lang="zh-TW" altLang="zh-TW" sz="11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CNC</a:t>
                      </a: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車床</a:t>
                      </a:r>
                      <a:endParaRPr lang="zh-TW" altLang="zh-TW" sz="11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30145" marR="30145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endParaRPr lang="en-US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83"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磨床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14300" marR="1143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磨床</a:t>
                      </a:r>
                      <a:endParaRPr lang="zh-TW" sz="11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14300" marR="11430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kern="12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</a:t>
                      </a:r>
                      <a:endParaRPr lang="en-US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100" kern="12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TW" sz="1100" kern="1200" dirty="0">
                        <a:solidFill>
                          <a:schemeClr val="bg1">
                            <a:lumMod val="6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30145" marR="301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9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四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本案軟體系統資訊流圖</a:t>
            </a:r>
          </a:p>
        </p:txBody>
      </p:sp>
      <p:sp>
        <p:nvSpPr>
          <p:cNvPr id="26" name="矩形 25"/>
          <p:cNvSpPr/>
          <p:nvPr/>
        </p:nvSpPr>
        <p:spPr>
          <a:xfrm>
            <a:off x="1259632" y="3212976"/>
            <a:ext cx="2664296" cy="194421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設備管理</a:t>
            </a:r>
            <a:r>
              <a:rPr lang="zh-TW" altLang="en-US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系統</a:t>
            </a:r>
            <a:endParaRPr lang="en-US" altLang="zh-TW" sz="1400" b="1" kern="100" dirty="0" smtClean="0">
              <a:solidFill>
                <a:srgbClr val="0000FF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資料庫品牌：</a:t>
            </a:r>
            <a:r>
              <a:rPr lang="en-US" altLang="zh-TW" sz="1200" kern="100" dirty="0" err="1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MySQL</a:t>
            </a:r>
            <a:r>
              <a:rPr lang="en-US" altLang="zh-TW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en-US" sz="1200" kern="100" dirty="0" smtClean="0">
              <a:solidFill>
                <a:schemeClr val="tx1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1.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設備連線設定管理功能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2.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資料擷取與儲存管理功能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3.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設備稼動管理功能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4.</a:t>
            </a: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完工計量管理功能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5.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故障主動通報功能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C.-1.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溫升熱補償模組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(Server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，本案導入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1050" b="1" kern="100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012160" y="3717032"/>
            <a:ext cx="2016224" cy="7772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製造管理</a:t>
            </a:r>
            <a:r>
              <a:rPr lang="zh-TW" altLang="en-US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系統</a:t>
            </a:r>
            <a:r>
              <a:rPr lang="en-US" altLang="zh-TW" sz="14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40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sz="1400" b="1" kern="100" dirty="0" smtClean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altLang="zh-TW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資料庫品牌：</a:t>
            </a:r>
            <a:r>
              <a:rPr lang="en-US" altLang="zh-TW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MS-SQL)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A.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工單管理模組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B.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物料管理模組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本案導入</a:t>
            </a:r>
            <a:r>
              <a:rPr lang="en-US" altLang="zh-TW" sz="1050" b="1" kern="1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)</a:t>
            </a:r>
            <a:endParaRPr lang="zh-TW" altLang="en-US" sz="1050" b="1" kern="100" dirty="0" smtClean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4716016" y="1556792"/>
            <a:ext cx="2016224" cy="9212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zh-TW" altLang="en-US" sz="1400" b="1" kern="100" dirty="0" smtClean="0">
                <a:solidFill>
                  <a:srgbClr val="0000FF"/>
                </a:solidFill>
                <a:effectLst/>
                <a:latin typeface="+mn-ea"/>
                <a:cs typeface="Times New Roman" panose="02020603050405020304" pitchFamily="18" charset="0"/>
              </a:rPr>
              <a:t>企業資源規劃</a:t>
            </a:r>
            <a:r>
              <a:rPr lang="zh-TW" altLang="en-US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系統</a:t>
            </a:r>
            <a:r>
              <a:rPr lang="en-US" altLang="zh-TW" sz="1400" b="1" kern="100" dirty="0" smtClean="0">
                <a:solidFill>
                  <a:srgbClr val="0000FF"/>
                </a:solidFill>
                <a:latin typeface="+mn-ea"/>
                <a:cs typeface="Times New Roman" panose="02020603050405020304" pitchFamily="18" charset="0"/>
              </a:rPr>
              <a:t>(ERP)</a:t>
            </a:r>
          </a:p>
          <a:p>
            <a:pPr algn="just">
              <a:spcAft>
                <a:spcPts val="0"/>
              </a:spcAft>
            </a:pPr>
            <a:r>
              <a:rPr lang="en-US" altLang="zh-TW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(</a:t>
            </a:r>
            <a:r>
              <a:rPr lang="zh-TW" altLang="en-US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資料庫品牌：</a:t>
            </a:r>
            <a:r>
              <a:rPr lang="en-US" altLang="zh-TW" sz="120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Oracle)</a:t>
            </a:r>
          </a:p>
          <a:p>
            <a:pPr algn="just">
              <a:spcAft>
                <a:spcPts val="0"/>
              </a:spcAft>
            </a:pP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庫存管理模組</a:t>
            </a:r>
            <a:endParaRPr lang="en-US" altLang="zh-TW" sz="105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成本分析模組</a:t>
            </a:r>
            <a:endParaRPr lang="en-US" altLang="zh-TW" sz="105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TW" sz="1050" kern="100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…..</a:t>
            </a:r>
            <a:endParaRPr lang="zh-TW" altLang="en-US" sz="1050" kern="100" dirty="0" smtClean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259632" y="5857527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+mn-ea"/>
                <a:ea typeface="+mn-ea"/>
              </a:rPr>
              <a:t>生產製造現場設備聯網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53459" y="6145559"/>
            <a:ext cx="32928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TW" sz="14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C.-1.</a:t>
            </a:r>
            <a:r>
              <a:rPr lang="zh-TW" altLang="en-US" sz="14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溫升熱補償模組</a:t>
            </a:r>
            <a:r>
              <a:rPr lang="en-US" altLang="zh-TW" sz="14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(Edge</a:t>
            </a:r>
            <a:r>
              <a:rPr lang="zh-TW" altLang="en-US" sz="14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，本案導入</a:t>
            </a:r>
            <a:r>
              <a:rPr lang="en-US" altLang="zh-TW" sz="1400" b="1" kern="100" dirty="0" smtClean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)</a:t>
            </a:r>
            <a:endParaRPr lang="zh-TW" altLang="en-US" sz="1400" b="1" kern="100" dirty="0">
              <a:solidFill>
                <a:srgbClr val="FF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57" name="弧形接點 75"/>
          <p:cNvCxnSpPr>
            <a:stCxn id="56" idx="1"/>
          </p:cNvCxnSpPr>
          <p:nvPr/>
        </p:nvCxnSpPr>
        <p:spPr>
          <a:xfrm rot="10800000" flipH="1">
            <a:off x="953458" y="4705400"/>
            <a:ext cx="234165" cy="1594049"/>
          </a:xfrm>
          <a:prstGeom prst="curvedConnector4">
            <a:avLst>
              <a:gd name="adj1" fmla="val -97623"/>
              <a:gd name="adj2" fmla="val 93667"/>
            </a:avLst>
          </a:prstGeom>
          <a:ln w="76200">
            <a:solidFill>
              <a:srgbClr val="FF0000"/>
            </a:solidFill>
            <a:headEnd type="diamon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文字方塊 85"/>
          <p:cNvSpPr txBox="1"/>
          <p:nvPr/>
        </p:nvSpPr>
        <p:spPr>
          <a:xfrm>
            <a:off x="693898" y="5301208"/>
            <a:ext cx="2941998" cy="584775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「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SMB-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溫升熱補償模組」資訊流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如附件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頁碼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4355976" y="4293096"/>
            <a:ext cx="1514367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Ø"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「製造管理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設備管理」資訊流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如附件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頁碼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弧形接點 5"/>
          <p:cNvCxnSpPr>
            <a:stCxn id="68" idx="1"/>
            <a:endCxn id="26" idx="0"/>
          </p:cNvCxnSpPr>
          <p:nvPr/>
        </p:nvCxnSpPr>
        <p:spPr>
          <a:xfrm rot="10800000" flipV="1">
            <a:off x="2591780" y="2017426"/>
            <a:ext cx="2124236" cy="1195550"/>
          </a:xfrm>
          <a:prstGeom prst="curvedConnector2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文字方塊 86"/>
          <p:cNvSpPr txBox="1"/>
          <p:nvPr/>
        </p:nvSpPr>
        <p:spPr>
          <a:xfrm>
            <a:off x="899592" y="1916832"/>
            <a:ext cx="2274710" cy="830997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80975" indent="-180975">
              <a:buFont typeface="Wingdings" pitchFamily="2" charset="2"/>
              <a:buChar char="Ø"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「設備管理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企業資源管理」資訊流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如附件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p.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頁碼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3" name="弧形接點 2"/>
          <p:cNvCxnSpPr>
            <a:stCxn id="68" idx="3"/>
            <a:endCxn id="67" idx="0"/>
          </p:cNvCxnSpPr>
          <p:nvPr/>
        </p:nvCxnSpPr>
        <p:spPr>
          <a:xfrm>
            <a:off x="6732240" y="2017426"/>
            <a:ext cx="288032" cy="1699606"/>
          </a:xfrm>
          <a:prstGeom prst="curvedConnector2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文字方塊 87"/>
          <p:cNvSpPr txBox="1"/>
          <p:nvPr/>
        </p:nvSpPr>
        <p:spPr>
          <a:xfrm>
            <a:off x="6876256" y="2060848"/>
            <a:ext cx="1800200" cy="10772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80975" indent="-180975" algn="just">
              <a:buFont typeface="Wingdings" pitchFamily="2" charset="2"/>
              <a:buChar char="Ø"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「製造管理</a:t>
            </a:r>
            <a:r>
              <a:rPr lang="en-US" altLang="zh-TW" sz="1600" b="1" dirty="0" smtClean="0">
                <a:solidFill>
                  <a:srgbClr val="FF0000"/>
                </a:solidFill>
                <a:latin typeface="+mn-ea"/>
                <a:ea typeface="+mn-ea"/>
              </a:rPr>
              <a:t>-</a:t>
            </a: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ea typeface="+mn-ea"/>
              </a:rPr>
              <a:t>企業資源規劃」資訊流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  <a:ea typeface="+mn-ea"/>
              </a:rPr>
              <a:t>如附件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  <a:ea typeface="+mn-ea"/>
              </a:rPr>
              <a:t>p.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  <a:ea typeface="+mn-ea"/>
              </a:rPr>
              <a:t>頁碼</a:t>
            </a:r>
            <a:r>
              <a:rPr lang="en-US" altLang="zh-TW" sz="1600" b="1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endParaRPr lang="zh-TW" altLang="en-US" sz="1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9" name="弧形接點 8"/>
          <p:cNvCxnSpPr>
            <a:stCxn id="26" idx="3"/>
            <a:endCxn id="67" idx="1"/>
          </p:cNvCxnSpPr>
          <p:nvPr/>
        </p:nvCxnSpPr>
        <p:spPr>
          <a:xfrm flipV="1">
            <a:off x="3923928" y="4105658"/>
            <a:ext cx="2088232" cy="79426"/>
          </a:xfrm>
          <a:prstGeom prst="curvedConnector3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7020272" y="6309320"/>
            <a:ext cx="20162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詳細系統資訊流項目列表請參考附件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200" b="1" dirty="0" err="1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p.OO~OO</a:t>
            </a:r>
            <a:r>
              <a:rPr lang="en-US" altLang="zh-TW" sz="1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endParaRPr lang="zh-TW" altLang="en-US" sz="1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2" name="直線單箭頭接點 61"/>
          <p:cNvCxnSpPr>
            <a:stCxn id="11" idx="3"/>
            <a:endCxn id="16" idx="1"/>
          </p:cNvCxnSpPr>
          <p:nvPr/>
        </p:nvCxnSpPr>
        <p:spPr>
          <a:xfrm>
            <a:off x="3383376" y="1983021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16" idx="3"/>
            <a:endCxn id="65" idx="1"/>
          </p:cNvCxnSpPr>
          <p:nvPr/>
        </p:nvCxnSpPr>
        <p:spPr>
          <a:xfrm>
            <a:off x="5003720" y="1983021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65" idx="3"/>
            <a:endCxn id="21" idx="1"/>
          </p:cNvCxnSpPr>
          <p:nvPr/>
        </p:nvCxnSpPr>
        <p:spPr>
          <a:xfrm>
            <a:off x="6624064" y="1983021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21" idx="3"/>
            <a:endCxn id="26" idx="1"/>
          </p:cNvCxnSpPr>
          <p:nvPr/>
        </p:nvCxnSpPr>
        <p:spPr>
          <a:xfrm flipH="1">
            <a:off x="1439957" y="1983021"/>
            <a:ext cx="6804451" cy="2922131"/>
          </a:xfrm>
          <a:prstGeom prst="bentConnector5">
            <a:avLst>
              <a:gd name="adj1" fmla="val -3360"/>
              <a:gd name="adj2" fmla="val 85204"/>
              <a:gd name="adj3" fmla="val 10336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26" idx="3"/>
            <a:endCxn id="31" idx="1"/>
          </p:cNvCxnSpPr>
          <p:nvPr/>
        </p:nvCxnSpPr>
        <p:spPr>
          <a:xfrm>
            <a:off x="2339752" y="4905152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31" idx="3"/>
            <a:endCxn id="40" idx="1"/>
          </p:cNvCxnSpPr>
          <p:nvPr/>
        </p:nvCxnSpPr>
        <p:spPr>
          <a:xfrm>
            <a:off x="3815916" y="4905152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40" idx="3"/>
            <a:endCxn id="45" idx="1"/>
          </p:cNvCxnSpPr>
          <p:nvPr/>
        </p:nvCxnSpPr>
        <p:spPr>
          <a:xfrm>
            <a:off x="5292080" y="4905152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45" idx="3"/>
            <a:endCxn id="50" idx="1"/>
          </p:cNvCxnSpPr>
          <p:nvPr/>
        </p:nvCxnSpPr>
        <p:spPr>
          <a:xfrm>
            <a:off x="6768244" y="4905152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/>
          <p:cNvSpPr txBox="1"/>
          <p:nvPr/>
        </p:nvSpPr>
        <p:spPr>
          <a:xfrm>
            <a:off x="1087397" y="1844824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流程序</a:t>
            </a:r>
            <a:r>
              <a:rPr lang="en-US" altLang="zh-TW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流程名稱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1525017" y="2060848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管理方式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1525017" y="227687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工件簡稱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1525017" y="249289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設備種類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1781498" y="2708920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台數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1" name="文字方塊 110"/>
          <p:cNvSpPr txBox="1"/>
          <p:nvPr/>
        </p:nvSpPr>
        <p:spPr>
          <a:xfrm>
            <a:off x="1012056" y="2924944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屬本計畫實施範疇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2483581" y="1875021"/>
            <a:ext cx="899795" cy="1296120"/>
            <a:chOff x="1907704" y="3068960"/>
            <a:chExt cx="899795" cy="1296120"/>
          </a:xfrm>
        </p:grpSpPr>
        <p:sp>
          <p:nvSpPr>
            <p:cNvPr id="11" name="Rectangle 119"/>
            <p:cNvSpPr>
              <a:spLocks noChangeArrowheads="1"/>
            </p:cNvSpPr>
            <p:nvPr/>
          </p:nvSpPr>
          <p:spPr bwMode="auto">
            <a:xfrm>
              <a:off x="19077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訂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單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20"/>
            <p:cNvSpPr>
              <a:spLocks noChangeArrowheads="1"/>
            </p:cNvSpPr>
            <p:nvPr/>
          </p:nvSpPr>
          <p:spPr bwMode="auto">
            <a:xfrm>
              <a:off x="19077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1"/>
            <p:cNvSpPr>
              <a:spLocks noChangeArrowheads="1"/>
            </p:cNvSpPr>
            <p:nvPr/>
          </p:nvSpPr>
          <p:spPr bwMode="auto">
            <a:xfrm>
              <a:off x="19077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22"/>
            <p:cNvSpPr>
              <a:spLocks noChangeArrowheads="1"/>
            </p:cNvSpPr>
            <p:nvPr/>
          </p:nvSpPr>
          <p:spPr bwMode="auto">
            <a:xfrm>
              <a:off x="19077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14"/>
            <p:cNvSpPr>
              <a:spLocks noChangeArrowheads="1"/>
            </p:cNvSpPr>
            <p:nvPr/>
          </p:nvSpPr>
          <p:spPr bwMode="auto">
            <a:xfrm>
              <a:off x="19077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22"/>
            <p:cNvSpPr>
              <a:spLocks noChangeArrowheads="1"/>
            </p:cNvSpPr>
            <p:nvPr/>
          </p:nvSpPr>
          <p:spPr bwMode="auto">
            <a:xfrm>
              <a:off x="19077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4103925" y="1875021"/>
            <a:ext cx="899795" cy="1836120"/>
            <a:chOff x="3266931" y="3068960"/>
            <a:chExt cx="899795" cy="1836120"/>
          </a:xfrm>
        </p:grpSpPr>
        <p:sp>
          <p:nvSpPr>
            <p:cNvPr id="16" name="Rectangle 124"/>
            <p:cNvSpPr>
              <a:spLocks noChangeArrowheads="1"/>
            </p:cNvSpPr>
            <p:nvPr/>
          </p:nvSpPr>
          <p:spPr bwMode="auto">
            <a:xfrm>
              <a:off x="3266931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17" name="Rectangle 125"/>
            <p:cNvSpPr>
              <a:spLocks noChangeArrowheads="1"/>
            </p:cNvSpPr>
            <p:nvPr/>
          </p:nvSpPr>
          <p:spPr bwMode="auto">
            <a:xfrm>
              <a:off x="3266931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26"/>
            <p:cNvSpPr>
              <a:spLocks noChangeArrowheads="1"/>
            </p:cNvSpPr>
            <p:nvPr/>
          </p:nvSpPr>
          <p:spPr bwMode="auto">
            <a:xfrm>
              <a:off x="3266931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27"/>
            <p:cNvSpPr>
              <a:spLocks noChangeArrowheads="1"/>
            </p:cNvSpPr>
            <p:nvPr/>
          </p:nvSpPr>
          <p:spPr bwMode="auto">
            <a:xfrm>
              <a:off x="3266931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14"/>
            <p:cNvSpPr>
              <a:spLocks noChangeArrowheads="1"/>
            </p:cNvSpPr>
            <p:nvPr/>
          </p:nvSpPr>
          <p:spPr bwMode="auto">
            <a:xfrm>
              <a:off x="3266931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122"/>
            <p:cNvSpPr>
              <a:spLocks noChangeArrowheads="1"/>
            </p:cNvSpPr>
            <p:nvPr/>
          </p:nvSpPr>
          <p:spPr bwMode="auto">
            <a:xfrm>
              <a:off x="3266931" y="4149080"/>
              <a:ext cx="899795" cy="75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B-1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B-2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B-3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B-4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5724269" y="1875021"/>
            <a:ext cx="899795" cy="1836120"/>
            <a:chOff x="4626158" y="3068960"/>
            <a:chExt cx="899795" cy="1836120"/>
          </a:xfrm>
        </p:grpSpPr>
        <p:sp>
          <p:nvSpPr>
            <p:cNvPr id="65" name="Rectangle 124"/>
            <p:cNvSpPr>
              <a:spLocks noChangeArrowheads="1"/>
            </p:cNvSpPr>
            <p:nvPr/>
          </p:nvSpPr>
          <p:spPr bwMode="auto">
            <a:xfrm>
              <a:off x="4626158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工單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125"/>
            <p:cNvSpPr>
              <a:spLocks noChangeArrowheads="1"/>
            </p:cNvSpPr>
            <p:nvPr/>
          </p:nvSpPr>
          <p:spPr bwMode="auto">
            <a:xfrm>
              <a:off x="4626158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126"/>
            <p:cNvSpPr>
              <a:spLocks noChangeArrowheads="1"/>
            </p:cNvSpPr>
            <p:nvPr/>
          </p:nvSpPr>
          <p:spPr bwMode="auto">
            <a:xfrm>
              <a:off x="4626158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料箱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/-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27"/>
            <p:cNvSpPr>
              <a:spLocks noChangeArrowheads="1"/>
            </p:cNvSpPr>
            <p:nvPr/>
          </p:nvSpPr>
          <p:spPr bwMode="auto">
            <a:xfrm>
              <a:off x="4626158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>
              <a:off x="4626158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/excel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22"/>
            <p:cNvSpPr>
              <a:spLocks noChangeArrowheads="1"/>
            </p:cNvSpPr>
            <p:nvPr/>
          </p:nvSpPr>
          <p:spPr bwMode="auto">
            <a:xfrm>
              <a:off x="4626158" y="4149080"/>
              <a:ext cx="899795" cy="7560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A-1,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A-2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A-3,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A-4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A-5,A-6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7344613" y="1875021"/>
            <a:ext cx="899795" cy="1836120"/>
            <a:chOff x="5985385" y="3068960"/>
            <a:chExt cx="899795" cy="1836120"/>
          </a:xfrm>
        </p:grpSpPr>
        <p:sp>
          <p:nvSpPr>
            <p:cNvPr id="21" name="Rectangle 130"/>
            <p:cNvSpPr>
              <a:spLocks noChangeArrowheads="1"/>
            </p:cNvSpPr>
            <p:nvPr/>
          </p:nvSpPr>
          <p:spPr bwMode="auto">
            <a:xfrm>
              <a:off x="5985385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車削</a:t>
              </a:r>
            </a:p>
          </p:txBody>
        </p:sp>
        <p:sp>
          <p:nvSpPr>
            <p:cNvPr id="22" name="Rectangle 131"/>
            <p:cNvSpPr>
              <a:spLocks noChangeArrowheads="1"/>
            </p:cNvSpPr>
            <p:nvPr/>
          </p:nvSpPr>
          <p:spPr bwMode="auto">
            <a:xfrm>
              <a:off x="5985385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32"/>
            <p:cNvSpPr>
              <a:spLocks noChangeArrowheads="1"/>
            </p:cNvSpPr>
            <p:nvPr/>
          </p:nvSpPr>
          <p:spPr bwMode="auto">
            <a:xfrm>
              <a:off x="5985385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33"/>
            <p:cNvSpPr>
              <a:spLocks noChangeArrowheads="1"/>
            </p:cNvSpPr>
            <p:nvPr/>
          </p:nvSpPr>
          <p:spPr bwMode="auto">
            <a:xfrm>
              <a:off x="5985385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14"/>
            <p:cNvSpPr>
              <a:spLocks noChangeArrowheads="1"/>
            </p:cNvSpPr>
            <p:nvPr/>
          </p:nvSpPr>
          <p:spPr bwMode="auto">
            <a:xfrm>
              <a:off x="5985385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5985385" y="4149080"/>
              <a:ext cx="899795" cy="756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C-1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僅</a:t>
              </a: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具通訊功能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</a:t>
              </a: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台導入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1439957" y="4797152"/>
            <a:ext cx="899795" cy="1296120"/>
            <a:chOff x="7308304" y="3068960"/>
            <a:chExt cx="899795" cy="1296120"/>
          </a:xfrm>
        </p:grpSpPr>
        <p:sp>
          <p:nvSpPr>
            <p:cNvPr id="26" name="Rectangle 136"/>
            <p:cNvSpPr>
              <a:spLocks noChangeArrowheads="1"/>
            </p:cNvSpPr>
            <p:nvPr/>
          </p:nvSpPr>
          <p:spPr bwMode="auto">
            <a:xfrm>
              <a:off x="73083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5.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熱處理</a:t>
              </a: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37"/>
            <p:cNvSpPr>
              <a:spLocks noChangeArrowheads="1"/>
            </p:cNvSpPr>
            <p:nvPr/>
          </p:nvSpPr>
          <p:spPr bwMode="auto">
            <a:xfrm>
              <a:off x="73083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38"/>
            <p:cNvSpPr>
              <a:spLocks noChangeArrowheads="1"/>
            </p:cNvSpPr>
            <p:nvPr/>
          </p:nvSpPr>
          <p:spPr bwMode="auto">
            <a:xfrm>
              <a:off x="73083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包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39"/>
            <p:cNvSpPr>
              <a:spLocks noChangeArrowheads="1"/>
            </p:cNvSpPr>
            <p:nvPr/>
          </p:nvSpPr>
          <p:spPr bwMode="auto">
            <a:xfrm>
              <a:off x="73083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114"/>
            <p:cNvSpPr>
              <a:spLocks noChangeArrowheads="1"/>
            </p:cNvSpPr>
            <p:nvPr/>
          </p:nvSpPr>
          <p:spPr bwMode="auto">
            <a:xfrm>
              <a:off x="73083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委外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>
              <a:off x="73083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2916121" y="4797152"/>
            <a:ext cx="899795" cy="1846697"/>
            <a:chOff x="1907704" y="5002599"/>
            <a:chExt cx="899795" cy="1846697"/>
          </a:xfrm>
        </p:grpSpPr>
        <p:sp>
          <p:nvSpPr>
            <p:cNvPr id="31" name="Rectangle 144"/>
            <p:cNvSpPr>
              <a:spLocks noChangeArrowheads="1"/>
            </p:cNvSpPr>
            <p:nvPr/>
          </p:nvSpPr>
          <p:spPr bwMode="auto">
            <a:xfrm>
              <a:off x="19077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研磨</a:t>
              </a:r>
            </a:p>
          </p:txBody>
        </p:sp>
        <p:sp>
          <p:nvSpPr>
            <p:cNvPr id="32" name="Rectangle 145"/>
            <p:cNvSpPr>
              <a:spLocks noChangeArrowheads="1"/>
            </p:cNvSpPr>
            <p:nvPr/>
          </p:nvSpPr>
          <p:spPr bwMode="auto">
            <a:xfrm>
              <a:off x="19077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46"/>
            <p:cNvSpPr>
              <a:spLocks noChangeArrowheads="1"/>
            </p:cNvSpPr>
            <p:nvPr/>
          </p:nvSpPr>
          <p:spPr bwMode="auto">
            <a:xfrm>
              <a:off x="19077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47"/>
            <p:cNvSpPr>
              <a:spLocks noChangeArrowheads="1"/>
            </p:cNvSpPr>
            <p:nvPr/>
          </p:nvSpPr>
          <p:spPr bwMode="auto">
            <a:xfrm>
              <a:off x="19077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19077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1907704" y="6093296"/>
              <a:ext cx="899795" cy="756000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A-1,A-2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A-3,A-4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A-5,A-6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4392285" y="4797152"/>
            <a:ext cx="899795" cy="1306697"/>
            <a:chOff x="3707904" y="5002599"/>
            <a:chExt cx="899795" cy="1306697"/>
          </a:xfrm>
        </p:grpSpPr>
        <p:sp>
          <p:nvSpPr>
            <p:cNvPr id="40" name="Rectangle 144"/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抽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145"/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46"/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三次元量床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47"/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22"/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868449" y="4797152"/>
            <a:ext cx="899795" cy="1846697"/>
            <a:chOff x="5508104" y="5002599"/>
            <a:chExt cx="899795" cy="1846697"/>
          </a:xfrm>
        </p:grpSpPr>
        <p:sp>
          <p:nvSpPr>
            <p:cNvPr id="45" name="Rectangle 144"/>
            <p:cNvSpPr>
              <a:spLocks noChangeArrowheads="1"/>
            </p:cNvSpPr>
            <p:nvPr/>
          </p:nvSpPr>
          <p:spPr bwMode="auto">
            <a:xfrm>
              <a:off x="55081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46" name="Rectangle 145"/>
            <p:cNvSpPr>
              <a:spLocks noChangeArrowheads="1"/>
            </p:cNvSpPr>
            <p:nvPr/>
          </p:nvSpPr>
          <p:spPr bwMode="auto">
            <a:xfrm>
              <a:off x="55081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46"/>
            <p:cNvSpPr>
              <a:spLocks noChangeArrowheads="1"/>
            </p:cNvSpPr>
            <p:nvPr/>
          </p:nvSpPr>
          <p:spPr bwMode="auto">
            <a:xfrm>
              <a:off x="55081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47"/>
            <p:cNvSpPr>
              <a:spLocks noChangeArrowheads="1"/>
            </p:cNvSpPr>
            <p:nvPr/>
          </p:nvSpPr>
          <p:spPr bwMode="auto">
            <a:xfrm>
              <a:off x="55081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114"/>
            <p:cNvSpPr>
              <a:spLocks noChangeArrowheads="1"/>
            </p:cNvSpPr>
            <p:nvPr/>
          </p:nvSpPr>
          <p:spPr bwMode="auto">
            <a:xfrm>
              <a:off x="55081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22"/>
            <p:cNvSpPr>
              <a:spLocks noChangeArrowheads="1"/>
            </p:cNvSpPr>
            <p:nvPr/>
          </p:nvSpPr>
          <p:spPr bwMode="auto">
            <a:xfrm>
              <a:off x="5508104" y="6093296"/>
              <a:ext cx="899795" cy="756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B-1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B-2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B-3</a:t>
              </a:r>
            </a:p>
            <a:p>
              <a:pPr algn="ctr">
                <a:spcAft>
                  <a:spcPts val="0"/>
                </a:spcAft>
              </a:pPr>
              <a:r>
                <a:rPr lang="en-US" altLang="zh-TW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B-4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344613" y="4797152"/>
            <a:ext cx="899795" cy="1306697"/>
            <a:chOff x="7344613" y="5002599"/>
            <a:chExt cx="899795" cy="1306697"/>
          </a:xfrm>
        </p:grpSpPr>
        <p:sp>
          <p:nvSpPr>
            <p:cNvPr id="50" name="Rectangle 144"/>
            <p:cNvSpPr>
              <a:spLocks noChangeArrowheads="1"/>
            </p:cNvSpPr>
            <p:nvPr/>
          </p:nvSpPr>
          <p:spPr bwMode="auto">
            <a:xfrm>
              <a:off x="7344613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出貨</a:t>
              </a:r>
            </a:p>
          </p:txBody>
        </p:sp>
        <p:sp>
          <p:nvSpPr>
            <p:cNvPr id="51" name="Rectangle 145"/>
            <p:cNvSpPr>
              <a:spLocks noChangeArrowheads="1"/>
            </p:cNvSpPr>
            <p:nvPr/>
          </p:nvSpPr>
          <p:spPr bwMode="auto">
            <a:xfrm>
              <a:off x="7344613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7344613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47"/>
            <p:cNvSpPr>
              <a:spLocks noChangeArrowheads="1"/>
            </p:cNvSpPr>
            <p:nvPr/>
          </p:nvSpPr>
          <p:spPr bwMode="auto">
            <a:xfrm>
              <a:off x="7344613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114"/>
            <p:cNvSpPr>
              <a:spLocks noChangeArrowheads="1"/>
            </p:cNvSpPr>
            <p:nvPr/>
          </p:nvSpPr>
          <p:spPr bwMode="auto">
            <a:xfrm>
              <a:off x="7344613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7344613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1" name="直線單箭頭接點 120"/>
          <p:cNvCxnSpPr/>
          <p:nvPr/>
        </p:nvCxnSpPr>
        <p:spPr>
          <a:xfrm>
            <a:off x="2159240" y="1947029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2159240" y="2167234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2159240" y="2387439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2159240" y="2607644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>
            <a:off x="2159240" y="2827849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>
            <a:off x="2159240" y="3048054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8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五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本案導入之模組</a:t>
            </a:r>
            <a:r>
              <a:rPr lang="en-US" altLang="zh-TW" sz="2000" dirty="0" smtClean="0"/>
              <a:t>/</a:t>
            </a:r>
            <a:r>
              <a:rPr lang="zh-TW" altLang="en-US" sz="2000" dirty="0" smtClean="0"/>
              <a:t>功能與生產流程相關性說明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274273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5186260"/>
              </p:ext>
            </p:extLst>
          </p:nvPr>
        </p:nvGraphicFramePr>
        <p:xfrm>
          <a:off x="239028" y="1700808"/>
          <a:ext cx="8581442" cy="468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212"/>
                <a:gridCol w="2561680"/>
                <a:gridCol w="2304256"/>
                <a:gridCol w="1440160"/>
                <a:gridCol w="1224134"/>
              </a:tblGrid>
              <a:tr h="324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導入之智慧化應用服務模組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智慧化層次</a:t>
                      </a:r>
                      <a:endParaRPr lang="zh-TW" sz="16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24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可視化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能透過資料了解正在發生的事件，並依據數據進行決策</a:t>
                      </a:r>
                      <a:endParaRPr lang="zh-TW" sz="10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透明化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能透過資料了解各事件發生的原因，並且累積處理知識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可預測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能透過資料推估未來可能發生的事件，並提供建議處置措施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自適化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能夠依據發生的事件自動進行最有利的策略回應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請列舉模組名稱</a:t>
                      </a:r>
                      <a:endParaRPr lang="zh-TW" sz="14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請說明左側智慧化應用服務模組可提供哪些可視化資訊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如：主軸溫度、溫度警示線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讓使用者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如：廠長、生管人員或現場人員等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了解現況，並說明該使用者如何透過該可視化資訊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如：超過溫度警示線會產生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XXX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訊息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進行哪些決策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(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發送訊息給誰，前往機台處理甚麼事</a:t>
                      </a: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)</a:t>
                      </a: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。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無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無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無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工單管理模組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物料管理模組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溫升熱補償功能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顯示</a:t>
                      </a:r>
                      <a:r>
                        <a:rPr lang="en-US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XXX</a:t>
                      </a:r>
                      <a:r>
                        <a:rPr lang="zh-TW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現階段溫度值、上下限標準溫度值、應補償量、是否已實施溫升補償。</a:t>
                      </a:r>
                      <a:endParaRPr lang="zh-TW" sz="11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可查詢歷史資料</a:t>
                      </a:r>
                      <a:r>
                        <a:rPr lang="en-US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XXX</a:t>
                      </a:r>
                      <a:r>
                        <a:rPr lang="zh-TW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溫升超過</a:t>
                      </a:r>
                      <a:r>
                        <a:rPr lang="en-US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Y</a:t>
                      </a:r>
                      <a:r>
                        <a:rPr lang="zh-TW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度，若不進行補償，加工誤差</a:t>
                      </a:r>
                      <a:r>
                        <a:rPr lang="en-US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Z</a:t>
                      </a:r>
                      <a:r>
                        <a:rPr lang="zh-TW" sz="11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</a:rPr>
                        <a:t>。</a:t>
                      </a:r>
                      <a:endParaRPr lang="zh-TW" sz="11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zh-TW" sz="1100" kern="100" dirty="0">
                        <a:solidFill>
                          <a:sysClr val="windowText" lastClr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六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本案導入應用服務模組之智慧化層次說明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342205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7923" y="162880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 </a:t>
            </a:r>
            <a:r>
              <a:rPr lang="en-US" altLang="zh-TW" dirty="0" smtClean="0"/>
              <a:t>OOOOOOOO</a:t>
            </a:r>
            <a:r>
              <a:rPr lang="zh-TW" altLang="en-US" dirty="0" smtClean="0"/>
              <a:t>系統</a:t>
            </a:r>
            <a:endParaRPr lang="zh-TW" altLang="zh-TW" dirty="0"/>
          </a:p>
          <a:p>
            <a:endParaRPr lang="zh-TW" alt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55650" y="2349500"/>
            <a:ext cx="4248150" cy="2303463"/>
            <a:chOff x="2890" y="7199"/>
            <a:chExt cx="4200" cy="1990"/>
          </a:xfrm>
        </p:grpSpPr>
        <p:sp>
          <p:nvSpPr>
            <p:cNvPr id="8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5076825" y="2381250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七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智慧化應用服務模組功能說明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112898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7923" y="162880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en-US" altLang="zh-TW" dirty="0" smtClean="0"/>
              <a:t>OOOOOOOO</a:t>
            </a:r>
            <a:r>
              <a:rPr lang="zh-TW" altLang="zh-TW" dirty="0"/>
              <a:t>模組</a:t>
            </a:r>
          </a:p>
          <a:p>
            <a:endParaRPr lang="zh-TW" alt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55650" y="2349500"/>
            <a:ext cx="4248150" cy="2303463"/>
            <a:chOff x="2890" y="7199"/>
            <a:chExt cx="4200" cy="1990"/>
          </a:xfrm>
        </p:grpSpPr>
        <p:sp>
          <p:nvSpPr>
            <p:cNvPr id="8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5076825" y="2381250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七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智慧化應用服務模組功能說明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3673994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117923" y="1628800"/>
            <a:ext cx="612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3.</a:t>
            </a:r>
            <a:r>
              <a:rPr lang="zh-TW" altLang="en-US" dirty="0" smtClean="0"/>
              <a:t> </a:t>
            </a:r>
            <a:r>
              <a:rPr lang="en-US" altLang="zh-TW" dirty="0" smtClean="0"/>
              <a:t>OOOOOOOO</a:t>
            </a:r>
            <a:r>
              <a:rPr lang="zh-TW" altLang="en-US" dirty="0"/>
              <a:t>功能</a:t>
            </a:r>
            <a:endParaRPr lang="zh-TW" altLang="zh-TW" dirty="0"/>
          </a:p>
          <a:p>
            <a:endParaRPr lang="zh-TW" altLang="en-US" dirty="0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755650" y="2349500"/>
            <a:ext cx="4248150" cy="2303463"/>
            <a:chOff x="2890" y="7199"/>
            <a:chExt cx="4200" cy="1990"/>
          </a:xfrm>
        </p:grpSpPr>
        <p:sp>
          <p:nvSpPr>
            <p:cNvPr id="8" name="Rectangle 140"/>
            <p:cNvSpPr>
              <a:spLocks noChangeArrowheads="1"/>
            </p:cNvSpPr>
            <p:nvPr/>
          </p:nvSpPr>
          <p:spPr bwMode="auto">
            <a:xfrm>
              <a:off x="2890" y="7199"/>
              <a:ext cx="4200" cy="19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9" name="Text Box 141"/>
            <p:cNvSpPr txBox="1">
              <a:spLocks noChangeArrowheads="1"/>
            </p:cNvSpPr>
            <p:nvPr/>
          </p:nvSpPr>
          <p:spPr bwMode="auto">
            <a:xfrm>
              <a:off x="3887" y="7952"/>
              <a:ext cx="2080" cy="7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upright="1"/>
            <a:lstStyle/>
            <a:p>
              <a:pPr algn="ctr">
                <a:lnSpc>
                  <a:spcPts val="2600"/>
                </a:lnSpc>
                <a:spcAft>
                  <a:spcPts val="0"/>
                </a:spcAft>
                <a:defRPr/>
              </a:pPr>
              <a:r>
                <a:rPr lang="zh-TW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功能圖示</a:t>
              </a:r>
            </a:p>
          </p:txBody>
        </p:sp>
      </p:grpSp>
      <p:sp>
        <p:nvSpPr>
          <p:cNvPr id="10" name="文字方塊 6"/>
          <p:cNvSpPr txBox="1">
            <a:spLocks noChangeArrowheads="1"/>
          </p:cNvSpPr>
          <p:nvPr/>
        </p:nvSpPr>
        <p:spPr bwMode="auto">
          <a:xfrm>
            <a:off x="5076825" y="2381250"/>
            <a:ext cx="3671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細部功能說明：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七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智慧化應用服務模組功能說明</a:t>
            </a:r>
          </a:p>
        </p:txBody>
      </p:sp>
    </p:spTree>
    <p:extLst>
      <p:ext uri="{BB962C8B-B14F-4D97-AF65-F5344CB8AC3E}">
        <p14:creationId xmlns="" xmlns:p14="http://schemas.microsoft.com/office/powerpoint/2010/main" val="349266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八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資訊安全導入規劃</a:t>
            </a:r>
          </a:p>
        </p:txBody>
      </p:sp>
    </p:spTree>
    <p:extLst>
      <p:ext uri="{BB962C8B-B14F-4D97-AF65-F5344CB8AC3E}">
        <p14:creationId xmlns="" xmlns:p14="http://schemas.microsoft.com/office/powerpoint/2010/main" val="256092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4103" y="0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323528" y="919484"/>
            <a:ext cx="6911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本計畫</a:t>
            </a:r>
            <a:r>
              <a:rPr lang="zh-TW" altLang="zh-TW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查核工作項目及執行進度說明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47908126"/>
              </p:ext>
            </p:extLst>
          </p:nvPr>
        </p:nvGraphicFramePr>
        <p:xfrm>
          <a:off x="395536" y="1484785"/>
          <a:ext cx="8264922" cy="4394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"/>
                <a:gridCol w="929966"/>
                <a:gridCol w="1679504"/>
                <a:gridCol w="1679504"/>
                <a:gridCol w="2767810"/>
                <a:gridCol w="920106"/>
              </a:tblGrid>
              <a:tr h="405099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完成日期</a:t>
                      </a:r>
                    </a:p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執行進度說明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佐證資料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累計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進度</a:t>
                      </a: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019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系統架構規劃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完成聯網系統架構規劃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</a:t>
                      </a:r>
                      <a:r>
                        <a:rPr 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實際</a:t>
                      </a:r>
                      <a:r>
                        <a:rPr lang="zh-TW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聯網架構</a:t>
                      </a:r>
                      <a:r>
                        <a:rPr 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圖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含繪製設備位置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Layout</a:t>
                      </a:r>
                      <a:r>
                        <a:rPr lang="zh-TW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、聯網架構圖、聯網中介裝置、聯網設備暨控制器列表</a:t>
                      </a:r>
                      <a:r>
                        <a:rPr lang="en-US" altLang="zh-TW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10%</a:t>
                      </a:r>
                      <a:endParaRPr lang="zh-TW" sz="1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27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提供資訊安全檢測報告</a:t>
                      </a:r>
                      <a:r>
                        <a:rPr lang="en-US" altLang="zh-TW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初測</a:t>
                      </a:r>
                      <a:r>
                        <a:rPr lang="en-US" altLang="zh-TW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必要</a:t>
                      </a:r>
                      <a:r>
                        <a:rPr lang="en-US" altLang="zh-TW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提供第三方資訊安全檢測初測報告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資安檢測報告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30%</a:t>
                      </a:r>
                      <a:endParaRPr lang="zh-TW" sz="1300" kern="1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272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447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endParaRPr lang="zh-TW" altLang="zh-TW" sz="13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教育訓練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完成教育訓練</a:t>
                      </a:r>
                      <a:endParaRPr lang="zh-TW" altLang="zh-TW" sz="13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如：簽到表、上課照片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95%</a:t>
                      </a:r>
                      <a:endParaRPr lang="zh-TW" sz="13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990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dirty="0" smtClean="0"/>
                        <a:t>預期效益測試驗證</a:t>
                      </a:r>
                      <a:endParaRPr lang="zh-TW" altLang="en-US" sz="1300" dirty="0"/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4188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提供資訊安全檢測報告</a:t>
                      </a:r>
                      <a:r>
                        <a:rPr lang="en-US" altLang="zh-TW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複測</a:t>
                      </a:r>
                      <a:r>
                        <a:rPr lang="en-US" altLang="zh-TW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必要</a:t>
                      </a:r>
                      <a:r>
                        <a:rPr lang="en-US" altLang="zh-TW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提供第三方資訊安全檢測</a:t>
                      </a:r>
                      <a:r>
                        <a:rPr lang="zh-TW" altLang="en-US" sz="13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複測</a:t>
                      </a: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報告</a:t>
                      </a:r>
                      <a:endParaRPr lang="zh-TW" altLang="en-US" sz="1300" b="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檢測報告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3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高風險須為</a:t>
                      </a:r>
                      <a:r>
                        <a:rPr lang="en-US" altLang="zh-TW" sz="13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0)</a:t>
                      </a:r>
                      <a:endParaRPr lang="zh-TW" altLang="en-US" sz="1300" b="1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3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76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3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altLang="en-US" sz="13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3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完成執行成果報告</a:t>
                      </a: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執行成果報告</a:t>
                      </a:r>
                    </a:p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含本計畫相關執行工作之佐證資料</a:t>
                      </a:r>
                      <a:r>
                        <a:rPr lang="en-US" altLang="en-US" sz="13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13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300" b="1" kern="100" dirty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 </a:t>
                      </a:r>
                      <a:r>
                        <a:rPr lang="en-US" sz="1300" b="1" kern="100" dirty="0" smtClean="0">
                          <a:solidFill>
                            <a:srgbClr val="00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/>
                        </a:rPr>
                        <a:t>100%</a:t>
                      </a:r>
                      <a:endParaRPr lang="zh-TW" sz="1300" b="1" kern="100" dirty="0">
                        <a:solidFill>
                          <a:srgbClr val="000000"/>
                        </a:solidFill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47560" marR="475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5578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0"/>
            <a:ext cx="2679700" cy="596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941164"/>
            <a:ext cx="8280920" cy="4864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壹、計畫內容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面臨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與需求</a:t>
            </a:r>
            <a:endParaRPr lang="zh-TW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外在環境需求說明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/>
              <a:t>主要產品及其生產流程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/>
              <a:t>生產現場管理摘要說明</a:t>
            </a:r>
            <a:endParaRPr lang="en-US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Layout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配置與物流動線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zh-TW" altLang="zh-TW" sz="1800" dirty="0"/>
              <a:t>需求說明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endParaRPr lang="zh-TW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/>
              <a:t>本案導入軟體系統架構</a:t>
            </a:r>
            <a:r>
              <a:rPr lang="zh-TW" altLang="en-US" sz="1800" dirty="0" smtClean="0"/>
              <a:t>圖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本案系統架構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/>
              <a:t>本案軟體系統資訊流</a:t>
            </a:r>
            <a:r>
              <a:rPr lang="zh-TW" altLang="en-US" sz="1800" dirty="0" smtClean="0"/>
              <a:t>圖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/>
              <a:t>本案導入之模組</a:t>
            </a:r>
            <a:r>
              <a:rPr lang="en-US" altLang="zh-TW" sz="1800" dirty="0"/>
              <a:t>/</a:t>
            </a:r>
            <a:r>
              <a:rPr lang="zh-TW" altLang="en-US" sz="1800" dirty="0"/>
              <a:t>功能與生產流程相關性說明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案導入應用服務模組之智慧化層次說明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智慧化應用服務模組功能說明</a:t>
            </a:r>
          </a:p>
          <a:p>
            <a:pPr lvl="2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zh-TW" sz="1800" dirty="0" smtClean="0"/>
              <a:t>(</a:t>
            </a:r>
            <a:r>
              <a:rPr lang="zh-TW" altLang="en-US" sz="1800" dirty="0" smtClean="0"/>
              <a:t>八</a:t>
            </a:r>
            <a:r>
              <a:rPr lang="en-US" altLang="zh-TW" sz="1800" dirty="0" smtClean="0"/>
              <a:t>)</a:t>
            </a:r>
            <a:r>
              <a:rPr lang="zh-TW" altLang="en-US" sz="1800" dirty="0"/>
              <a:t>資訊安全導入規劃</a:t>
            </a:r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計畫查核工作項目及執行進度</a:t>
            </a: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四、人力與</a:t>
            </a:r>
            <a:r>
              <a:rPr lang="zh-TW" altLang="zh-TW" sz="2000" b="1" dirty="0" smtClean="0"/>
              <a:t>經費說明</a:t>
            </a:r>
            <a:endParaRPr lang="en-US" altLang="zh-TW" sz="2000" b="1" dirty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貳、預期效益</a:t>
            </a:r>
            <a:endParaRPr lang="en-US" altLang="zh-TW" sz="2000" b="1" dirty="0" smtClean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參、一頁效益表</a:t>
            </a:r>
            <a:endParaRPr lang="en-US" altLang="zh-TW" sz="2000" b="1" dirty="0" smtClean="0"/>
          </a:p>
          <a:p>
            <a:pPr marL="285750" lvl="1">
              <a:lnSpc>
                <a:spcPts val="2400"/>
              </a:lnSpc>
              <a:spcBef>
                <a:spcPts val="0"/>
              </a:spcBef>
              <a:buNone/>
            </a:pPr>
            <a:r>
              <a:rPr lang="zh-TW" altLang="en-US" sz="2000" b="1" dirty="0" smtClean="0"/>
              <a:t>肆、附錄</a:t>
            </a:r>
            <a:r>
              <a:rPr lang="en-US" altLang="zh-TW" sz="2000" b="1" dirty="0" smtClean="0"/>
              <a:t>-</a:t>
            </a:r>
            <a:r>
              <a:rPr lang="zh-TW" altLang="en-US" sz="2000" b="1" dirty="0" smtClean="0"/>
              <a:t>基本資料、設備聯網列表、本案硬體列表、本案資訊流列表</a:t>
            </a:r>
            <a:endParaRPr lang="zh-TW" altLang="zh-TW" sz="2000" b="1" dirty="0"/>
          </a:p>
          <a:p>
            <a:pPr lvl="1">
              <a:lnSpc>
                <a:spcPts val="2400"/>
              </a:lnSpc>
              <a:spcBef>
                <a:spcPts val="0"/>
              </a:spcBef>
              <a:buNone/>
            </a:pPr>
            <a:endParaRPr lang="zh-TW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400"/>
              </a:lnSpc>
              <a:spcBef>
                <a:spcPts val="0"/>
              </a:spcBef>
              <a:buNone/>
            </a:pPr>
            <a:endParaRPr lang="zh-TW" altLang="zh-TW" dirty="0"/>
          </a:p>
          <a:p>
            <a:pPr lvl="2">
              <a:lnSpc>
                <a:spcPts val="2400"/>
              </a:lnSpc>
              <a:spcBef>
                <a:spcPts val="0"/>
              </a:spcBef>
              <a:buNone/>
            </a:pPr>
            <a:endParaRPr lang="zh-TW" altLang="zh-TW" dirty="0"/>
          </a:p>
          <a:p>
            <a:pPr lvl="2">
              <a:lnSpc>
                <a:spcPts val="2400"/>
              </a:lnSpc>
              <a:spcBef>
                <a:spcPts val="0"/>
              </a:spcBef>
              <a:buNone/>
            </a:pPr>
            <a:endParaRPr lang="zh-TW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三、本計畫查核工作項目及執行進度說明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四、經費說明 </a:t>
            </a: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貳、預期效益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一、量化效益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二、質化效益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參、基本資料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一、受輔導業者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二、輔導單位 </a:t>
            </a:r>
          </a:p>
          <a:p>
            <a:pPr lvl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zh-TW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三、本計畫一頁摘要說明資料 </a:t>
            </a: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TW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TW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87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9D4992-2C1A-4688-922E-9162A398FFF7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19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0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908720"/>
            <a:ext cx="70199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人力與</a:t>
            </a:r>
            <a:r>
              <a:rPr lang="zh-TW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人力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需求</a:t>
            </a:r>
            <a:endParaRPr lang="en-US" altLang="zh-TW" sz="2400" kern="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0825" y="1484313"/>
          <a:ext cx="8642350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523"/>
                <a:gridCol w="934501"/>
                <a:gridCol w="2751043"/>
                <a:gridCol w="1156432"/>
                <a:gridCol w="1480452"/>
                <a:gridCol w="643853"/>
                <a:gridCol w="849546"/>
              </a:tblGrid>
              <a:tr h="6603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最高學歷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職級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計畫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執行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投入人月數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92">
                <a:tc gridSpan="7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一、輔導單位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60384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○○○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碩士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年資</a:t>
                      </a:r>
                      <a:endParaRPr lang="zh-TW" sz="1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專長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副研究員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5~8</a:t>
                      </a:r>
                      <a:endParaRPr lang="zh-TW" sz="1400" kern="1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9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2832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ts val="2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表格不足請自行增列</a:t>
                      </a:r>
                      <a:r>
                        <a:rPr lang="en-US" alt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0192">
                <a:tc gridSpan="6">
                  <a:txBody>
                    <a:bodyPr/>
                    <a:lstStyle/>
                    <a:p>
                      <a:pPr algn="l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人月</a:t>
                      </a: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合計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1" marR="177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 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TW" sz="14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4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4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endParaRPr lang="zh-TW" altLang="en-US" sz="1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4" marR="177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03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E2F5AC-72A7-49B7-9628-946C3761941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20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25264" y="0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-18256" y="939330"/>
            <a:ext cx="3703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經費說明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經費預算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23850" y="2420938"/>
          <a:ext cx="8351836" cy="32004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02104"/>
                <a:gridCol w="1571816"/>
                <a:gridCol w="1571816"/>
                <a:gridCol w="1571816"/>
                <a:gridCol w="1182619"/>
                <a:gridCol w="751665"/>
              </a:tblGrid>
              <a:tr h="209550">
                <a:tc row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會計科目</a:t>
                      </a: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算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備</a:t>
                      </a: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註</a:t>
                      </a:r>
                    </a:p>
                  </a:txBody>
                  <a:tcPr marL="0" marR="0" marT="0" marB="0" anchor="ctr"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</a:t>
                      </a:r>
                      <a:endParaRPr lang="en-US" altLang="zh-TW" sz="1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</a:t>
                      </a:r>
                      <a:r>
                        <a:rPr lang="zh-TW" sz="1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</a:t>
                      </a:r>
                      <a:endParaRPr lang="zh-TW" sz="1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 anchor="b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廠　商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自籌款</a:t>
                      </a:r>
                    </a:p>
                  </a:txBody>
                  <a:tcPr marL="0" marR="0" marT="0" marB="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</a:t>
                      </a: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</a:t>
                      </a:r>
                    </a:p>
                  </a:txBody>
                  <a:tcPr marL="0" marR="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佔總經費％</a:t>
                      </a: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一、直接薪資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0" marR="0" marT="0" marB="0"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二、管理費用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三、其他直接費用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人事費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旅運費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</a:t>
                      </a: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維護費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sz="14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業務費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四、公費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伍、營業稅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合計金額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合計佔總經費％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zh-TW" sz="140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7580313" y="2133600"/>
            <a:ext cx="903287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zh-TW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單位</a:t>
            </a:r>
            <a:r>
              <a:rPr lang="zh-TW" altLang="en-US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zh-TW" altLang="zh-TW" sz="1400" kern="10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82" y="1256830"/>
            <a:ext cx="8964612" cy="958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計畫總經費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政府輔導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；廠商自籌款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zh-TW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u="sng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kern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%)</a:t>
            </a:r>
            <a:endParaRPr lang="zh-TW" altLang="zh-TW" sz="20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4E2F5AC-72A7-49B7-9628-946C3761941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21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325264" y="0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-18256" y="939330"/>
            <a:ext cx="37032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經費說明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經費明細表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3182" y="1256830"/>
            <a:ext cx="8964612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81050" indent="-601663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2000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業務費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如代辦加工費及專業服務費</a:t>
            </a:r>
            <a:r>
              <a:rPr lang="en-US" altLang="zh-TW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明細表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763688" y="2348880"/>
          <a:ext cx="5678805" cy="2971800"/>
        </p:xfrm>
        <a:graphic>
          <a:graphicData uri="http://schemas.openxmlformats.org/drawingml/2006/table">
            <a:tbl>
              <a:tblPr/>
              <a:tblGrid>
                <a:gridCol w="1697355"/>
                <a:gridCol w="733425"/>
                <a:gridCol w="723900"/>
                <a:gridCol w="723900"/>
                <a:gridCol w="180022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Times New Roman"/>
                          <a:ea typeface="標楷體"/>
                          <a:cs typeface="Times New Roman"/>
                        </a:rPr>
                        <a:t>品名</a:t>
                      </a:r>
                      <a:endParaRPr lang="zh-TW" sz="1400" kern="100" dirty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單位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單價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元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數量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小計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Times New Roman"/>
                          <a:ea typeface="標楷體"/>
                          <a:cs typeface="Times New Roman"/>
                        </a:rPr>
                        <a:t>元</a:t>
                      </a:r>
                      <a:r>
                        <a:rPr lang="en-US" sz="1200" kern="100">
                          <a:latin typeface="Times New Roman"/>
                          <a:ea typeface="標楷體"/>
                          <a:cs typeface="Times New Roman"/>
                        </a:rPr>
                        <a:t>)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0">
                        <a:latin typeface="標楷體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just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標楷體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Arial"/>
                          <a:ea typeface="標楷體"/>
                          <a:cs typeface="Times New Roman"/>
                        </a:rPr>
                        <a:t>合計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Arial"/>
                          <a:ea typeface="標楷體"/>
                          <a:cs typeface="新細明體"/>
                        </a:rPr>
                        <a:t>-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Arial"/>
                          <a:ea typeface="標楷體"/>
                          <a:cs typeface="新細明體"/>
                        </a:rPr>
                        <a:t>-</a:t>
                      </a:r>
                      <a:endParaRPr lang="zh-TW" sz="1400" kern="10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Arial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6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Arial"/>
                        <a:ea typeface="標楷體"/>
                        <a:cs typeface="新細明體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矩形 11"/>
          <p:cNvSpPr/>
          <p:nvPr/>
        </p:nvSpPr>
        <p:spPr>
          <a:xfrm>
            <a:off x="2771800" y="1665675"/>
            <a:ext cx="48965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500" dirty="0" smtClean="0">
                <a:solidFill>
                  <a:schemeClr val="bg1">
                    <a:lumMod val="75000"/>
                  </a:schemeClr>
                </a:solidFill>
              </a:rPr>
              <a:t>註</a:t>
            </a:r>
            <a:r>
              <a:rPr lang="en-US" altLang="zh-TW" sz="1500" dirty="0" smtClean="0">
                <a:solidFill>
                  <a:schemeClr val="bg1">
                    <a:lumMod val="75000"/>
                  </a:schemeClr>
                </a:solidFill>
              </a:rPr>
              <a:t>:(</a:t>
            </a:r>
            <a:r>
              <a:rPr lang="zh-TW" altLang="en-US" sz="1500" b="1" dirty="0" smtClean="0">
                <a:solidFill>
                  <a:schemeClr val="bg1">
                    <a:lumMod val="75000"/>
                  </a:schemeClr>
                </a:solidFill>
              </a:rPr>
              <a:t>單價</a:t>
            </a:r>
            <a:r>
              <a:rPr lang="zh-TW" altLang="zh-TW" sz="1500" b="1" dirty="0" smtClean="0">
                <a:solidFill>
                  <a:schemeClr val="bg1">
                    <a:lumMod val="75000"/>
                  </a:schemeClr>
                </a:solidFill>
              </a:rPr>
              <a:t>新臺幣一萬元以上</a:t>
            </a:r>
            <a:r>
              <a:rPr lang="en-US" altLang="zh-TW" sz="1500" b="1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zh-TW" altLang="zh-TW" sz="1500" b="1" dirty="0" smtClean="0">
                <a:solidFill>
                  <a:schemeClr val="bg1">
                    <a:lumMod val="75000"/>
                  </a:schemeClr>
                </a:solidFill>
              </a:rPr>
              <a:t>含</a:t>
            </a:r>
            <a:r>
              <a:rPr lang="en-US" altLang="zh-TW" sz="1500" b="1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r>
              <a:rPr lang="zh-TW" altLang="zh-TW" sz="1500" b="1" dirty="0" smtClean="0">
                <a:solidFill>
                  <a:schemeClr val="bg1">
                    <a:lumMod val="75000"/>
                  </a:schemeClr>
                </a:solidFill>
              </a:rPr>
              <a:t>之材料費應改列為業務費</a:t>
            </a:r>
            <a:r>
              <a:rPr lang="en-US" altLang="zh-TW" sz="1500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  <a:endParaRPr lang="zh-TW" altLang="en-US" sz="15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1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C3B3841-8585-4359-900A-B108426DABBE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22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5616" y="19050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貳、預期效益</a:t>
            </a:r>
          </a:p>
        </p:txBody>
      </p:sp>
      <p:sp>
        <p:nvSpPr>
          <p:cNvPr id="2" name="矩形 1"/>
          <p:cNvSpPr/>
          <p:nvPr/>
        </p:nvSpPr>
        <p:spPr>
          <a:xfrm>
            <a:off x="323528" y="1052736"/>
            <a:ext cx="1755775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algn="just">
              <a:lnSpc>
                <a:spcPts val="2600"/>
              </a:lnSpc>
              <a:spcAft>
                <a:spcPts val="0"/>
              </a:spcAft>
              <a:buFont typeface="+mj-ea"/>
              <a:buAutoNum type="ea1ChtPlain"/>
              <a:defRPr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量化效益</a:t>
            </a:r>
          </a:p>
        </p:txBody>
      </p:sp>
      <p:sp>
        <p:nvSpPr>
          <p:cNvPr id="6" name="矩形 5"/>
          <p:cNvSpPr/>
          <p:nvPr/>
        </p:nvSpPr>
        <p:spPr>
          <a:xfrm>
            <a:off x="339403" y="3716561"/>
            <a:ext cx="1724025" cy="4254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lnSpc>
                <a:spcPts val="2600"/>
              </a:lnSpc>
              <a:spcAft>
                <a:spcPts val="0"/>
              </a:spcAft>
              <a:defRPr/>
            </a:pPr>
            <a:r>
              <a:rPr lang="zh-TW" altLang="en-US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二、質化</a:t>
            </a:r>
            <a:r>
              <a:rPr lang="zh-TW" altLang="zh-TW" sz="20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效益</a:t>
            </a:r>
          </a:p>
        </p:txBody>
      </p:sp>
      <p:sp>
        <p:nvSpPr>
          <p:cNvPr id="28678" name="文字方塊 2"/>
          <p:cNvSpPr txBox="1">
            <a:spLocks noChangeArrowheads="1"/>
          </p:cNvSpPr>
          <p:nvPr/>
        </p:nvSpPr>
        <p:spPr bwMode="auto">
          <a:xfrm>
            <a:off x="855340" y="1457549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請填入計畫書所列量化效益，並說明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其估算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9" name="文字方塊 2"/>
          <p:cNvSpPr txBox="1">
            <a:spLocks noChangeArrowheads="1"/>
          </p:cNvSpPr>
          <p:nvPr/>
        </p:nvSpPr>
        <p:spPr bwMode="auto">
          <a:xfrm>
            <a:off x="1007740" y="4142011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請說明藉由本輔導案除量化效益外，可達成之其他效益</a:t>
            </a:r>
            <a:r>
              <a:rPr lang="en-US" altLang="zh-TW" sz="200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矩形 1"/>
          <p:cNvSpPr>
            <a:spLocks noChangeArrowheads="1"/>
          </p:cNvSpPr>
          <p:nvPr/>
        </p:nvSpPr>
        <p:spPr bwMode="auto">
          <a:xfrm>
            <a:off x="1043608" y="44624"/>
            <a:ext cx="7864653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參、一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頁摘要說明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資料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ts val="1400"/>
              </a:lnSpc>
              <a:buFont typeface="Wingdings" panose="05000000000000000000" pitchFamily="2" charset="2"/>
              <a:buNone/>
            </a:pP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請依個案情況填寫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，提案時不需繳交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驗收時需提供輔導前後之差異，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並依實際狀況調整內容）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>
              <a:ea typeface="新細明體" charset="-120"/>
            </a:endParaRPr>
          </a:p>
        </p:txBody>
      </p:sp>
      <p:pic>
        <p:nvPicPr>
          <p:cNvPr id="3174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375" y="1268413"/>
            <a:ext cx="13357225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0351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24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03849" y="2708920"/>
            <a:ext cx="2232248" cy="596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</a:p>
        </p:txBody>
      </p:sp>
    </p:spTree>
    <p:extLst>
      <p:ext uri="{BB962C8B-B14F-4D97-AF65-F5344CB8AC3E}">
        <p14:creationId xmlns="" xmlns:p14="http://schemas.microsoft.com/office/powerpoint/2010/main" val="17972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A2ECCA-F063-4CB6-A9F7-8CD5D8C78C49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25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38100"/>
            <a:ext cx="4824536" cy="596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</a:p>
        </p:txBody>
      </p:sp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47154" y="980728"/>
            <a:ext cx="9109075" cy="769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一、受輔導業者：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eaLnBrk="1" hangingPunct="1">
              <a:defRPr/>
            </a:pPr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62410717"/>
              </p:ext>
            </p:extLst>
          </p:nvPr>
        </p:nvGraphicFramePr>
        <p:xfrm>
          <a:off x="658342" y="1463328"/>
          <a:ext cx="8353425" cy="5166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/>
                <a:gridCol w="2304393"/>
                <a:gridCol w="1728295"/>
                <a:gridCol w="2232381"/>
              </a:tblGrid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業者名稱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工廠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地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區：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〇〇市〇〇區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資本額：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員工人數：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研發人員比例：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___%)(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員工男女比例：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__%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__%)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行業別：</a:t>
                      </a:r>
                      <a:endParaRPr lang="zh-TW" altLang="en-US" sz="1800" b="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機械設備製造業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主要產品：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  <a:r>
                        <a:rPr lang="zh-TW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機械設備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等</a:t>
                      </a:r>
                      <a:endParaRPr lang="en-US" altLang="zh-TW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公司統一編號：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工廠登記證號：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〇〇〇〇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經營概況營業額：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21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輔導期間：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109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年〇月〇日 至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109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年〇月〇日 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4014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計畫經費合計：</a:t>
                      </a: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政府經費：〇〇〇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〇〇〇元，自籌款：〇〇〇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〇〇〇元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,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自籌款比例：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zh-TW" altLang="en-US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政府款〇〇</a:t>
                      </a:r>
                      <a:r>
                        <a:rPr lang="en-US" altLang="zh-TW" sz="18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%)</a:t>
                      </a:r>
                      <a:endParaRPr lang="zh-TW" altLang="en-US" sz="1800" b="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188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dirty="0" smtClean="0">
                          <a:latin typeface="微軟正黑體" pitchFamily="34" charset="-120"/>
                          <a:ea typeface="微軟正黑體" pitchFamily="34" charset="-120"/>
                        </a:rPr>
                        <a:t>本</a:t>
                      </a:r>
                      <a:r>
                        <a:rPr lang="zh-TW" altLang="en-US" sz="1800" b="0" smtClean="0">
                          <a:latin typeface="微軟正黑體" pitchFamily="34" charset="-120"/>
                          <a:ea typeface="微軟正黑體" pitchFamily="34" charset="-120"/>
                        </a:rPr>
                        <a:t>計畫重點：</a:t>
                      </a: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45" marR="91445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3629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488B54-E78B-40E8-9FBA-622526054144}" type="slidenum">
              <a:rPr kumimoji="0" lang="en-US" altLang="zh-TW" sz="1800">
                <a:latin typeface="Constantia" panose="02030602050306030303" pitchFamily="18" charset="0"/>
                <a:ea typeface="標楷體" panose="03000509000000000000" pitchFamily="65" charset="-120"/>
              </a:rPr>
              <a:pPr/>
              <a:t>26</a:t>
            </a:fld>
            <a:endParaRPr kumimoji="0" lang="en-US" altLang="zh-TW" sz="1800">
              <a:latin typeface="Constantia" panose="02030602050306030303" pitchFamily="18" charset="0"/>
              <a:ea typeface="標楷體" panose="03000509000000000000" pitchFamily="65" charset="-12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7417" y="23788"/>
            <a:ext cx="4574703" cy="5969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基本資料</a:t>
            </a:r>
          </a:p>
        </p:txBody>
      </p:sp>
      <p:sp>
        <p:nvSpPr>
          <p:cNvPr id="8196" name="Text Box 105"/>
          <p:cNvSpPr txBox="1">
            <a:spLocks noChangeArrowheads="1"/>
          </p:cNvSpPr>
          <p:nvPr/>
        </p:nvSpPr>
        <p:spPr bwMode="auto">
          <a:xfrm>
            <a:off x="0" y="1052736"/>
            <a:ext cx="9109075" cy="1692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二、輔導單位：</a:t>
            </a:r>
            <a:endParaRPr lang="en-US" altLang="zh-TW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13" eaLnBrk="1" hangingPunct="1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		</a:t>
            </a:r>
            <a:endPara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65113" eaLnBrk="1" hangingPunct="1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	</a:t>
            </a:r>
          </a:p>
          <a:p>
            <a:pPr marL="265113" eaLnBrk="1" hangingPunct="1">
              <a:defRPr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</a:p>
          <a:p>
            <a:pPr marL="265113" eaLnBrk="1" hangingPunct="1">
              <a:defRPr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5373258"/>
              </p:ext>
            </p:extLst>
          </p:nvPr>
        </p:nvGraphicFramePr>
        <p:xfrm>
          <a:off x="576263" y="1532161"/>
          <a:ext cx="8280400" cy="4237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133"/>
                <a:gridCol w="2855846"/>
                <a:gridCol w="1296144"/>
                <a:gridCol w="1368277"/>
              </a:tblGrid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單位</a:t>
                      </a:r>
                      <a:r>
                        <a:rPr lang="zh-TW" altLang="zh-TW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名稱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〇〇〇〇〇〇〇〇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資本額：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員工人數：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 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行業別：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機械設備製造業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Times New Roman" panose="02020603050405020304" pitchFamily="18" charset="0"/>
                        </a:rPr>
                        <a:t>主要產品：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系統整合服務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公司統一編號：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〇〇〇〇</a:t>
                      </a:r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經營概況營業額：</a:t>
                      </a:r>
                      <a:endParaRPr lang="zh-TW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,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〇〇〇</a:t>
                      </a: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元</a:t>
                      </a:r>
                      <a:endParaRPr lang="zh-TW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11830">
                <a:tc>
                  <a:txBody>
                    <a:bodyPr/>
                    <a:lstStyle/>
                    <a:p>
                      <a:pPr marL="0" marR="0" indent="0" algn="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相關輔導執行案例說明：</a:t>
                      </a:r>
                      <a:endParaRPr lang="en-US" altLang="zh-TW" sz="1800" dirty="0" smtClean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altLang="zh-TW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972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SMB</a:t>
            </a:r>
            <a:r>
              <a:rPr lang="zh-TW" altLang="en-US" sz="2000" dirty="0" smtClean="0"/>
              <a:t>規格</a:t>
            </a:r>
            <a:r>
              <a:rPr lang="en-US" altLang="zh-TW" sz="2000" dirty="0" smtClean="0"/>
              <a:t>:</a:t>
            </a:r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endParaRPr lang="en-US" altLang="zh-TW" sz="2000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Server</a:t>
            </a:r>
            <a:r>
              <a:rPr lang="zh-TW" altLang="en-US" sz="2000" dirty="0" smtClean="0"/>
              <a:t>規格</a:t>
            </a:r>
            <a:r>
              <a:rPr lang="en-US" altLang="zh-TW" sz="2000" dirty="0" smtClean="0"/>
              <a:t>:</a:t>
            </a:r>
          </a:p>
          <a:p>
            <a:pPr marL="361950" lvl="1" algn="l">
              <a:spcBef>
                <a:spcPts val="0"/>
              </a:spcBef>
            </a:pPr>
            <a:endParaRPr lang="en-US" altLang="zh-TW" sz="2000" dirty="0"/>
          </a:p>
          <a:p>
            <a:pPr marL="361950" lvl="1" algn="l">
              <a:spcBef>
                <a:spcPts val="0"/>
              </a:spcBef>
            </a:pPr>
            <a:endParaRPr lang="en-US" altLang="zh-TW" sz="2000" dirty="0" smtClean="0"/>
          </a:p>
          <a:p>
            <a:pPr marL="361950" lvl="1" algn="l">
              <a:spcBef>
                <a:spcPts val="0"/>
              </a:spcBef>
            </a:pPr>
            <a:r>
              <a:rPr lang="zh-TW" altLang="en-US" sz="2000" dirty="0" smtClean="0"/>
              <a:t>周邊</a:t>
            </a:r>
            <a:r>
              <a:rPr lang="zh-TW" altLang="en-US" sz="2000" dirty="0"/>
              <a:t>硬體</a:t>
            </a:r>
            <a:r>
              <a:rPr lang="zh-TW" altLang="en-US" sz="2000" dirty="0" smtClean="0"/>
              <a:t>規格</a:t>
            </a:r>
            <a:r>
              <a:rPr lang="en-US" altLang="zh-TW" sz="2000" dirty="0" smtClean="0"/>
              <a:t>:</a:t>
            </a:r>
            <a:endParaRPr lang="zh-TW" altLang="en-US" sz="2000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117923" y="44624"/>
            <a:ext cx="6121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kumimoji="0"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0"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本案系統硬體規格說明</a:t>
            </a:r>
            <a:endParaRPr kumimoji="0"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2112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原設備聯網列表</a:t>
            </a: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4" name="表格 5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5894769"/>
              </p:ext>
            </p:extLst>
          </p:nvPr>
        </p:nvGraphicFramePr>
        <p:xfrm>
          <a:off x="683568" y="1124744"/>
          <a:ext cx="7992888" cy="4810320"/>
        </p:xfrm>
        <a:graphic>
          <a:graphicData uri="http://schemas.openxmlformats.org/drawingml/2006/table">
            <a:tbl>
              <a:tblPr/>
              <a:tblGrid>
                <a:gridCol w="275141"/>
                <a:gridCol w="1381043"/>
                <a:gridCol w="2232248"/>
                <a:gridCol w="2376264"/>
                <a:gridCol w="1728192"/>
              </a:tblGrid>
              <a:tr h="2382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設備名稱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設備控制器</a:t>
                      </a:r>
                      <a:r>
                        <a:rPr lang="en-US" sz="1200" b="1" kern="100" dirty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介面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+mn-ea"/>
                          <a:ea typeface="+mn-ea"/>
                          <a:cs typeface="Times New Roman"/>
                        </a:rPr>
                        <a:t>SMB</a:t>
                      </a: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硬體品牌</a:t>
                      </a:r>
                      <a:r>
                        <a:rPr lang="en-US" sz="1200" b="1" kern="100" dirty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型號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+mn-ea"/>
                          <a:ea typeface="+mn-ea"/>
                          <a:cs typeface="Times New Roman"/>
                        </a:rPr>
                        <a:t>Server</a:t>
                      </a: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硬體品牌</a:t>
                      </a:r>
                      <a:r>
                        <a:rPr lang="en-US" sz="1200" b="1" kern="100" dirty="0"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1200" b="1" kern="100" dirty="0">
                          <a:latin typeface="+mn-ea"/>
                          <a:ea typeface="+mn-ea"/>
                          <a:cs typeface="Times New Roman"/>
                        </a:rPr>
                        <a:t>型號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1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車床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名稱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) #1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如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:Fanuc XXX/ </a:t>
                      </a: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無通訊界面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(I/O)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如：研華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/UNO2271G/WebAccess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如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:IBM/xxxx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2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車床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名稱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) #2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3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車床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名稱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) #3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latin typeface="+mn-ea"/>
                          <a:ea typeface="+mn-ea"/>
                          <a:cs typeface="Times New Roman"/>
                        </a:rPr>
                        <a:t>如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:Fanuc XXX/ </a:t>
                      </a:r>
                      <a:r>
                        <a:rPr lang="en-US" sz="1200" kern="100" dirty="0" err="1">
                          <a:latin typeface="+mn-ea"/>
                          <a:ea typeface="+mn-ea"/>
                          <a:cs typeface="Times New Roman"/>
                        </a:rPr>
                        <a:t>MTconnect</a:t>
                      </a:r>
                      <a:r>
                        <a:rPr lang="en-US" sz="1200" kern="100" dirty="0">
                          <a:latin typeface="+mn-ea"/>
                          <a:ea typeface="+mn-ea"/>
                          <a:cs typeface="Times New Roman"/>
                        </a:rPr>
                        <a:t>(RJ45)</a:t>
                      </a:r>
                      <a:endParaRPr lang="zh-TW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4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車床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名稱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) #4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5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車床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名稱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) #5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6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磨床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200" kern="100">
                          <a:latin typeface="+mn-ea"/>
                          <a:ea typeface="+mn-ea"/>
                          <a:cs typeface="Times New Roman"/>
                        </a:rPr>
                        <a:t>名稱</a:t>
                      </a: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) #6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7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…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latin typeface="+mn-ea"/>
                          <a:ea typeface="+mn-ea"/>
                          <a:cs typeface="Times New Roman"/>
                        </a:rPr>
                        <a:t>8</a:t>
                      </a:r>
                      <a:endParaRPr lang="zh-TW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A6A6A6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solidFill>
                            <a:srgbClr val="A6A6A6"/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100" kern="100" dirty="0">
                          <a:solidFill>
                            <a:srgbClr val="A6A6A6"/>
                          </a:solidFill>
                          <a:latin typeface="+mn-ea"/>
                          <a:ea typeface="+mn-ea"/>
                          <a:cs typeface="Times New Roman"/>
                        </a:rPr>
                        <a:t>自行增列連網設備</a:t>
                      </a:r>
                      <a:r>
                        <a:rPr lang="en-US" sz="1100" kern="100" dirty="0">
                          <a:solidFill>
                            <a:srgbClr val="A6A6A6"/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1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>
                        <a:solidFill>
                          <a:srgbClr val="A6A6A6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A6A6A6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200" kern="100" dirty="0">
                        <a:solidFill>
                          <a:srgbClr val="A6A6A6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4935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/>
              <a:t>(</a:t>
            </a:r>
            <a:r>
              <a:rPr lang="zh-TW" altLang="zh-TW" sz="2000" dirty="0"/>
              <a:t>一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外在環境需求說明</a:t>
            </a:r>
          </a:p>
        </p:txBody>
      </p:sp>
      <p:sp>
        <p:nvSpPr>
          <p:cNvPr id="59" name="文字方塊 58"/>
          <p:cNvSpPr txBox="1"/>
          <p:nvPr/>
        </p:nvSpPr>
        <p:spPr>
          <a:xfrm>
            <a:off x="1043608" y="162880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請說明受輔導業者之客戶在是否有特殊需求，如：要求受輔導單位必須具有生產的可追溯性；或該產業已形成的要求，如：產品加工之尺寸精度須提高至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l-GR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μ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以下等。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2" y="44624"/>
            <a:ext cx="698247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肆、附錄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系統資訊流之資訊項目列表</a:t>
            </a:r>
            <a:endParaRPr lang="zh-TW" altLang="en-US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780317"/>
              </p:ext>
            </p:extLst>
          </p:nvPr>
        </p:nvGraphicFramePr>
        <p:xfrm>
          <a:off x="395536" y="1052736"/>
          <a:ext cx="8280920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872208"/>
                <a:gridCol w="1368152"/>
                <a:gridCol w="4392488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「製造管理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設備管理」資訊流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交換格式：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JSON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XML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file)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欄位名稱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資料型態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系統別</a:t>
                      </a: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功能別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</a:t>
                      </a: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時間戳記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設備代號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</a:t>
                      </a: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設備聯網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生產記數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數字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SMB-</a:t>
                      </a:r>
                      <a:r>
                        <a:rPr lang="zh-TW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完工計量管理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訂單編號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A.</a:t>
                      </a:r>
                      <a:r>
                        <a:rPr lang="zh-TW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工單管理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34982827"/>
              </p:ext>
            </p:extLst>
          </p:nvPr>
        </p:nvGraphicFramePr>
        <p:xfrm>
          <a:off x="387946" y="3501008"/>
          <a:ext cx="828092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872208"/>
                <a:gridCol w="1368152"/>
                <a:gridCol w="4392488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ERP-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製造管理」資訊流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交換格式：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JSON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XML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file)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欄位名稱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資料型態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系統別</a:t>
                      </a: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功能別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0237840"/>
              </p:ext>
            </p:extLst>
          </p:nvPr>
        </p:nvGraphicFramePr>
        <p:xfrm>
          <a:off x="395536" y="5085184"/>
          <a:ext cx="828092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2"/>
                <a:gridCol w="1872208"/>
                <a:gridCol w="1368152"/>
                <a:gridCol w="4392488"/>
              </a:tblGrid>
              <a:tr h="0">
                <a:tc grid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「</a:t>
                      </a:r>
                      <a:r>
                        <a:rPr lang="en-US" altLang="zh-TW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OOO-OOO</a:t>
                      </a:r>
                      <a:r>
                        <a:rPr lang="zh-TW" altLang="en-US" sz="16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」資訊流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交換格式：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JSON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CSV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XML</a:t>
                      </a: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or 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 file)</a:t>
                      </a:r>
                      <a:endParaRPr lang="zh-TW" sz="16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欄位名稱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資料型態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來源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系統別</a:t>
                      </a:r>
                      <a:r>
                        <a:rPr lang="en-US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用途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功能別</a:t>
                      </a:r>
                      <a:r>
                        <a:rPr lang="en-US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14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52359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主要產品及其生產流程</a:t>
            </a:r>
          </a:p>
        </p:txBody>
      </p:sp>
      <p:sp>
        <p:nvSpPr>
          <p:cNvPr id="60" name="文字方塊 59"/>
          <p:cNvSpPr txBox="1"/>
          <p:nvPr/>
        </p:nvSpPr>
        <p:spPr>
          <a:xfrm>
            <a:off x="1043608" y="1628800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請說明受輔導業者主要生產產品及其生產流程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工序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，需標註：流程序、流程名稱、管理方式、工件簡稱、設備種類、台數、是否已連結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SMB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、屬本計畫成果落實範疇等，請參考以下範例自行調整流程數量與相關說明。</a:t>
            </a:r>
          </a:p>
        </p:txBody>
      </p:sp>
      <p:cxnSp>
        <p:nvCxnSpPr>
          <p:cNvPr id="62" name="直線單箭頭接點 61"/>
          <p:cNvCxnSpPr>
            <a:stCxn id="11" idx="3"/>
            <a:endCxn id="16" idx="1"/>
          </p:cNvCxnSpPr>
          <p:nvPr/>
        </p:nvCxnSpPr>
        <p:spPr>
          <a:xfrm>
            <a:off x="3383376" y="3742471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>
            <a:stCxn id="16" idx="3"/>
            <a:endCxn id="65" idx="1"/>
          </p:cNvCxnSpPr>
          <p:nvPr/>
        </p:nvCxnSpPr>
        <p:spPr>
          <a:xfrm>
            <a:off x="5003720" y="3742471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>
            <a:stCxn id="65" idx="3"/>
            <a:endCxn id="21" idx="1"/>
          </p:cNvCxnSpPr>
          <p:nvPr/>
        </p:nvCxnSpPr>
        <p:spPr>
          <a:xfrm>
            <a:off x="6624064" y="3742471"/>
            <a:ext cx="72054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/>
          <p:cNvCxnSpPr>
            <a:stCxn id="21" idx="3"/>
            <a:endCxn id="26" idx="1"/>
          </p:cNvCxnSpPr>
          <p:nvPr/>
        </p:nvCxnSpPr>
        <p:spPr>
          <a:xfrm flipH="1">
            <a:off x="1439957" y="3742471"/>
            <a:ext cx="6804451" cy="1728192"/>
          </a:xfrm>
          <a:prstGeom prst="bentConnector5">
            <a:avLst>
              <a:gd name="adj1" fmla="val -3360"/>
              <a:gd name="adj2" fmla="val 77740"/>
              <a:gd name="adj3" fmla="val 10336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單箭頭接點 91"/>
          <p:cNvCxnSpPr>
            <a:stCxn id="26" idx="3"/>
            <a:endCxn id="31" idx="1"/>
          </p:cNvCxnSpPr>
          <p:nvPr/>
        </p:nvCxnSpPr>
        <p:spPr>
          <a:xfrm>
            <a:off x="2339752" y="5470663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直線單箭頭接點 96"/>
          <p:cNvCxnSpPr>
            <a:stCxn id="31" idx="3"/>
            <a:endCxn id="40" idx="1"/>
          </p:cNvCxnSpPr>
          <p:nvPr/>
        </p:nvCxnSpPr>
        <p:spPr>
          <a:xfrm>
            <a:off x="3815916" y="5470663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直線單箭頭接點 99"/>
          <p:cNvCxnSpPr>
            <a:stCxn id="40" idx="3"/>
            <a:endCxn id="45" idx="1"/>
          </p:cNvCxnSpPr>
          <p:nvPr/>
        </p:nvCxnSpPr>
        <p:spPr>
          <a:xfrm>
            <a:off x="5292080" y="5470663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>
            <a:stCxn id="45" idx="3"/>
            <a:endCxn id="50" idx="1"/>
          </p:cNvCxnSpPr>
          <p:nvPr/>
        </p:nvCxnSpPr>
        <p:spPr>
          <a:xfrm>
            <a:off x="6768244" y="5470663"/>
            <a:ext cx="57636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文字方塊 105"/>
          <p:cNvSpPr txBox="1"/>
          <p:nvPr/>
        </p:nvSpPr>
        <p:spPr>
          <a:xfrm>
            <a:off x="1087397" y="3604274"/>
            <a:ext cx="11352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流程序</a:t>
            </a:r>
            <a:r>
              <a:rPr lang="en-US" altLang="zh-TW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/</a:t>
            </a:r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流程名稱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7" name="文字方塊 106"/>
          <p:cNvSpPr txBox="1"/>
          <p:nvPr/>
        </p:nvSpPr>
        <p:spPr>
          <a:xfrm>
            <a:off x="1525017" y="3820298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管理方式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8" name="文字方塊 107"/>
          <p:cNvSpPr txBox="1"/>
          <p:nvPr/>
        </p:nvSpPr>
        <p:spPr>
          <a:xfrm>
            <a:off x="1525017" y="4036322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工件簡稱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09" name="文字方塊 108"/>
          <p:cNvSpPr txBox="1"/>
          <p:nvPr/>
        </p:nvSpPr>
        <p:spPr>
          <a:xfrm>
            <a:off x="1525017" y="4252346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設備種類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0" name="文字方塊 109"/>
          <p:cNvSpPr txBox="1"/>
          <p:nvPr/>
        </p:nvSpPr>
        <p:spPr>
          <a:xfrm>
            <a:off x="1781498" y="4468370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台數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11" name="文字方塊 110"/>
          <p:cNvSpPr txBox="1"/>
          <p:nvPr/>
        </p:nvSpPr>
        <p:spPr>
          <a:xfrm>
            <a:off x="1012056" y="4684394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屬本計畫實施範疇</a:t>
            </a:r>
            <a:endParaRPr lang="zh-TW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85" name="群組 84"/>
          <p:cNvGrpSpPr/>
          <p:nvPr/>
        </p:nvGrpSpPr>
        <p:grpSpPr>
          <a:xfrm>
            <a:off x="2483581" y="3634471"/>
            <a:ext cx="899795" cy="1296120"/>
            <a:chOff x="1907704" y="3068960"/>
            <a:chExt cx="899795" cy="1296120"/>
          </a:xfrm>
        </p:grpSpPr>
        <p:sp>
          <p:nvSpPr>
            <p:cNvPr id="11" name="Rectangle 119"/>
            <p:cNvSpPr>
              <a:spLocks noChangeArrowheads="1"/>
            </p:cNvSpPr>
            <p:nvPr/>
          </p:nvSpPr>
          <p:spPr bwMode="auto">
            <a:xfrm>
              <a:off x="19077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1.</a:t>
              </a:r>
              <a:r>
                <a:rPr lang="zh-TW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訂</a:t>
              </a:r>
              <a:r>
                <a:rPr lang="zh-TW" alt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單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20"/>
            <p:cNvSpPr>
              <a:spLocks noChangeArrowheads="1"/>
            </p:cNvSpPr>
            <p:nvPr/>
          </p:nvSpPr>
          <p:spPr bwMode="auto">
            <a:xfrm>
              <a:off x="19077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1"/>
            <p:cNvSpPr>
              <a:spLocks noChangeArrowheads="1"/>
            </p:cNvSpPr>
            <p:nvPr/>
          </p:nvSpPr>
          <p:spPr bwMode="auto">
            <a:xfrm>
              <a:off x="19077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22"/>
            <p:cNvSpPr>
              <a:spLocks noChangeArrowheads="1"/>
            </p:cNvSpPr>
            <p:nvPr/>
          </p:nvSpPr>
          <p:spPr bwMode="auto">
            <a:xfrm>
              <a:off x="19077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7" name="Rectangle 114"/>
            <p:cNvSpPr>
              <a:spLocks noChangeArrowheads="1"/>
            </p:cNvSpPr>
            <p:nvPr/>
          </p:nvSpPr>
          <p:spPr bwMode="auto">
            <a:xfrm>
              <a:off x="19077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2" name="Rectangle 122"/>
            <p:cNvSpPr>
              <a:spLocks noChangeArrowheads="1"/>
            </p:cNvSpPr>
            <p:nvPr/>
          </p:nvSpPr>
          <p:spPr bwMode="auto">
            <a:xfrm>
              <a:off x="19077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群組 86"/>
          <p:cNvGrpSpPr/>
          <p:nvPr/>
        </p:nvGrpSpPr>
        <p:grpSpPr>
          <a:xfrm>
            <a:off x="4103925" y="3634471"/>
            <a:ext cx="899795" cy="1296120"/>
            <a:chOff x="3266931" y="3068960"/>
            <a:chExt cx="899795" cy="1296120"/>
          </a:xfrm>
        </p:grpSpPr>
        <p:sp>
          <p:nvSpPr>
            <p:cNvPr id="16" name="Rectangle 124"/>
            <p:cNvSpPr>
              <a:spLocks noChangeArrowheads="1"/>
            </p:cNvSpPr>
            <p:nvPr/>
          </p:nvSpPr>
          <p:spPr bwMode="auto">
            <a:xfrm>
              <a:off x="3266931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17" name="Rectangle 125"/>
            <p:cNvSpPr>
              <a:spLocks noChangeArrowheads="1"/>
            </p:cNvSpPr>
            <p:nvPr/>
          </p:nvSpPr>
          <p:spPr bwMode="auto">
            <a:xfrm>
              <a:off x="3266931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26"/>
            <p:cNvSpPr>
              <a:spLocks noChangeArrowheads="1"/>
            </p:cNvSpPr>
            <p:nvPr/>
          </p:nvSpPr>
          <p:spPr bwMode="auto">
            <a:xfrm>
              <a:off x="3266931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27"/>
            <p:cNvSpPr>
              <a:spLocks noChangeArrowheads="1"/>
            </p:cNvSpPr>
            <p:nvPr/>
          </p:nvSpPr>
          <p:spPr bwMode="auto">
            <a:xfrm>
              <a:off x="3266931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8" name="Rectangle 114"/>
            <p:cNvSpPr>
              <a:spLocks noChangeArrowheads="1"/>
            </p:cNvSpPr>
            <p:nvPr/>
          </p:nvSpPr>
          <p:spPr bwMode="auto">
            <a:xfrm>
              <a:off x="3266931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3" name="Rectangle 122"/>
            <p:cNvSpPr>
              <a:spLocks noChangeArrowheads="1"/>
            </p:cNvSpPr>
            <p:nvPr/>
          </p:nvSpPr>
          <p:spPr bwMode="auto">
            <a:xfrm>
              <a:off x="3266931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群組 87"/>
          <p:cNvGrpSpPr/>
          <p:nvPr/>
        </p:nvGrpSpPr>
        <p:grpSpPr>
          <a:xfrm>
            <a:off x="5724269" y="3634471"/>
            <a:ext cx="899795" cy="1296120"/>
            <a:chOff x="4626158" y="3068960"/>
            <a:chExt cx="899795" cy="1296120"/>
          </a:xfrm>
        </p:grpSpPr>
        <p:sp>
          <p:nvSpPr>
            <p:cNvPr id="65" name="Rectangle 124"/>
            <p:cNvSpPr>
              <a:spLocks noChangeArrowheads="1"/>
            </p:cNvSpPr>
            <p:nvPr/>
          </p:nvSpPr>
          <p:spPr bwMode="auto">
            <a:xfrm>
              <a:off x="4626158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3.</a:t>
              </a:r>
              <a:r>
                <a:rPr lang="zh-TW" altLang="en-US" sz="12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工單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6" name="Rectangle 125"/>
            <p:cNvSpPr>
              <a:spLocks noChangeArrowheads="1"/>
            </p:cNvSpPr>
            <p:nvPr/>
          </p:nvSpPr>
          <p:spPr bwMode="auto">
            <a:xfrm>
              <a:off x="4626158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7" name="Rectangle 126"/>
            <p:cNvSpPr>
              <a:spLocks noChangeArrowheads="1"/>
            </p:cNvSpPr>
            <p:nvPr/>
          </p:nvSpPr>
          <p:spPr bwMode="auto">
            <a:xfrm>
              <a:off x="4626158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料箱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/-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8" name="Rectangle 127"/>
            <p:cNvSpPr>
              <a:spLocks noChangeArrowheads="1"/>
            </p:cNvSpPr>
            <p:nvPr/>
          </p:nvSpPr>
          <p:spPr bwMode="auto">
            <a:xfrm>
              <a:off x="4626158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 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69" name="Rectangle 114"/>
            <p:cNvSpPr>
              <a:spLocks noChangeArrowheads="1"/>
            </p:cNvSpPr>
            <p:nvPr/>
          </p:nvSpPr>
          <p:spPr bwMode="auto">
            <a:xfrm>
              <a:off x="4626158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/excel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4" name="Rectangle 122"/>
            <p:cNvSpPr>
              <a:spLocks noChangeArrowheads="1"/>
            </p:cNvSpPr>
            <p:nvPr/>
          </p:nvSpPr>
          <p:spPr bwMode="auto">
            <a:xfrm>
              <a:off x="4626158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1" name="群組 90"/>
          <p:cNvGrpSpPr/>
          <p:nvPr/>
        </p:nvGrpSpPr>
        <p:grpSpPr>
          <a:xfrm>
            <a:off x="7344613" y="3634471"/>
            <a:ext cx="899795" cy="1296120"/>
            <a:chOff x="5985385" y="3068960"/>
            <a:chExt cx="899795" cy="1296120"/>
          </a:xfrm>
        </p:grpSpPr>
        <p:sp>
          <p:nvSpPr>
            <p:cNvPr id="21" name="Rectangle 130"/>
            <p:cNvSpPr>
              <a:spLocks noChangeArrowheads="1"/>
            </p:cNvSpPr>
            <p:nvPr/>
          </p:nvSpPr>
          <p:spPr bwMode="auto">
            <a:xfrm>
              <a:off x="5985385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4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車削</a:t>
              </a:r>
            </a:p>
          </p:txBody>
        </p:sp>
        <p:sp>
          <p:nvSpPr>
            <p:cNvPr id="22" name="Rectangle 131"/>
            <p:cNvSpPr>
              <a:spLocks noChangeArrowheads="1"/>
            </p:cNvSpPr>
            <p:nvPr/>
          </p:nvSpPr>
          <p:spPr bwMode="auto">
            <a:xfrm>
              <a:off x="5985385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鋼棒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132"/>
            <p:cNvSpPr>
              <a:spLocks noChangeArrowheads="1"/>
            </p:cNvSpPr>
            <p:nvPr/>
          </p:nvSpPr>
          <p:spPr bwMode="auto">
            <a:xfrm>
              <a:off x="5985385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車床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133"/>
            <p:cNvSpPr>
              <a:spLocks noChangeArrowheads="1"/>
            </p:cNvSpPr>
            <p:nvPr/>
          </p:nvSpPr>
          <p:spPr bwMode="auto">
            <a:xfrm>
              <a:off x="5985385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114"/>
            <p:cNvSpPr>
              <a:spLocks noChangeArrowheads="1"/>
            </p:cNvSpPr>
            <p:nvPr/>
          </p:nvSpPr>
          <p:spPr bwMode="auto">
            <a:xfrm>
              <a:off x="5985385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5985385" y="4149080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3" name="群組 92"/>
          <p:cNvGrpSpPr/>
          <p:nvPr/>
        </p:nvGrpSpPr>
        <p:grpSpPr>
          <a:xfrm>
            <a:off x="1439957" y="5362663"/>
            <a:ext cx="899795" cy="1296120"/>
            <a:chOff x="7308304" y="3068960"/>
            <a:chExt cx="899795" cy="1296120"/>
          </a:xfrm>
        </p:grpSpPr>
        <p:sp>
          <p:nvSpPr>
            <p:cNvPr id="26" name="Rectangle 136"/>
            <p:cNvSpPr>
              <a:spLocks noChangeArrowheads="1"/>
            </p:cNvSpPr>
            <p:nvPr/>
          </p:nvSpPr>
          <p:spPr bwMode="auto">
            <a:xfrm>
              <a:off x="7308304" y="306896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5.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熱處理</a:t>
              </a: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en-US" sz="11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137"/>
            <p:cNvSpPr>
              <a:spLocks noChangeArrowheads="1"/>
            </p:cNvSpPr>
            <p:nvPr/>
          </p:nvSpPr>
          <p:spPr bwMode="auto">
            <a:xfrm>
              <a:off x="7308304" y="3501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138"/>
            <p:cNvSpPr>
              <a:spLocks noChangeArrowheads="1"/>
            </p:cNvSpPr>
            <p:nvPr/>
          </p:nvSpPr>
          <p:spPr bwMode="auto">
            <a:xfrm>
              <a:off x="7308304" y="371703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外</a:t>
              </a: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包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139"/>
            <p:cNvSpPr>
              <a:spLocks noChangeArrowheads="1"/>
            </p:cNvSpPr>
            <p:nvPr/>
          </p:nvSpPr>
          <p:spPr bwMode="auto">
            <a:xfrm>
              <a:off x="7308304" y="393305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0" name="Rectangle 114"/>
            <p:cNvSpPr>
              <a:spLocks noChangeArrowheads="1"/>
            </p:cNvSpPr>
            <p:nvPr/>
          </p:nvSpPr>
          <p:spPr bwMode="auto">
            <a:xfrm>
              <a:off x="7308304" y="3285008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委外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6" name="Rectangle 122"/>
            <p:cNvSpPr>
              <a:spLocks noChangeArrowheads="1"/>
            </p:cNvSpPr>
            <p:nvPr/>
          </p:nvSpPr>
          <p:spPr bwMode="auto">
            <a:xfrm>
              <a:off x="7308304" y="4149080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群組 93"/>
          <p:cNvGrpSpPr/>
          <p:nvPr/>
        </p:nvGrpSpPr>
        <p:grpSpPr>
          <a:xfrm>
            <a:off x="2916121" y="5362663"/>
            <a:ext cx="899795" cy="1306697"/>
            <a:chOff x="1907704" y="5002599"/>
            <a:chExt cx="899795" cy="1306697"/>
          </a:xfrm>
        </p:grpSpPr>
        <p:sp>
          <p:nvSpPr>
            <p:cNvPr id="31" name="Rectangle 144"/>
            <p:cNvSpPr>
              <a:spLocks noChangeArrowheads="1"/>
            </p:cNvSpPr>
            <p:nvPr/>
          </p:nvSpPr>
          <p:spPr bwMode="auto">
            <a:xfrm>
              <a:off x="19077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6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研磨</a:t>
              </a:r>
            </a:p>
          </p:txBody>
        </p:sp>
        <p:sp>
          <p:nvSpPr>
            <p:cNvPr id="32" name="Rectangle 145"/>
            <p:cNvSpPr>
              <a:spLocks noChangeArrowheads="1"/>
            </p:cNvSpPr>
            <p:nvPr/>
          </p:nvSpPr>
          <p:spPr bwMode="auto">
            <a:xfrm>
              <a:off x="19077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粗胚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Wingdings" panose="05000000000000000000" pitchFamily="2" charset="2"/>
                </a:rPr>
                <a:t></a:t>
              </a: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146"/>
            <p:cNvSpPr>
              <a:spLocks noChangeArrowheads="1"/>
            </p:cNvSpPr>
            <p:nvPr/>
          </p:nvSpPr>
          <p:spPr bwMode="auto">
            <a:xfrm>
              <a:off x="19077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磨床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147"/>
            <p:cNvSpPr>
              <a:spLocks noChangeArrowheads="1"/>
            </p:cNvSpPr>
            <p:nvPr/>
          </p:nvSpPr>
          <p:spPr bwMode="auto">
            <a:xfrm>
              <a:off x="19077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5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4" name="Rectangle 114"/>
            <p:cNvSpPr>
              <a:spLocks noChangeArrowheads="1"/>
            </p:cNvSpPr>
            <p:nvPr/>
          </p:nvSpPr>
          <p:spPr bwMode="auto">
            <a:xfrm>
              <a:off x="19077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/SMB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7" name="Rectangle 122"/>
            <p:cNvSpPr>
              <a:spLocks noChangeArrowheads="1"/>
            </p:cNvSpPr>
            <p:nvPr/>
          </p:nvSpPr>
          <p:spPr bwMode="auto">
            <a:xfrm>
              <a:off x="1907704" y="6093296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5" name="群組 94"/>
          <p:cNvGrpSpPr/>
          <p:nvPr/>
        </p:nvGrpSpPr>
        <p:grpSpPr>
          <a:xfrm>
            <a:off x="4392285" y="5362663"/>
            <a:ext cx="899795" cy="1306697"/>
            <a:chOff x="3707904" y="5002599"/>
            <a:chExt cx="899795" cy="1306697"/>
          </a:xfrm>
        </p:grpSpPr>
        <p:sp>
          <p:nvSpPr>
            <p:cNvPr id="40" name="Rectangle 144"/>
            <p:cNvSpPr>
              <a:spLocks noChangeArrowheads="1"/>
            </p:cNvSpPr>
            <p:nvPr/>
          </p:nvSpPr>
          <p:spPr bwMode="auto">
            <a:xfrm>
              <a:off x="37079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7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品檢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抽</a:t>
              </a:r>
              <a:r>
                <a:rPr lang="en-US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endParaRPr lang="zh-TW" sz="12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1" name="Rectangle 145"/>
            <p:cNvSpPr>
              <a:spLocks noChangeArrowheads="1"/>
            </p:cNvSpPr>
            <p:nvPr/>
          </p:nvSpPr>
          <p:spPr bwMode="auto">
            <a:xfrm>
              <a:off x="37079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2" name="Rectangle 146"/>
            <p:cNvSpPr>
              <a:spLocks noChangeArrowheads="1"/>
            </p:cNvSpPr>
            <p:nvPr/>
          </p:nvSpPr>
          <p:spPr bwMode="auto">
            <a:xfrm>
              <a:off x="37079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三次元量床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3" name="Rectangle 147"/>
            <p:cNvSpPr>
              <a:spLocks noChangeArrowheads="1"/>
            </p:cNvSpPr>
            <p:nvPr/>
          </p:nvSpPr>
          <p:spPr bwMode="auto">
            <a:xfrm>
              <a:off x="37079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3" name="Rectangle 114"/>
            <p:cNvSpPr>
              <a:spLocks noChangeArrowheads="1"/>
            </p:cNvSpPr>
            <p:nvPr/>
          </p:nvSpPr>
          <p:spPr bwMode="auto">
            <a:xfrm>
              <a:off x="37079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8" name="Rectangle 122"/>
            <p:cNvSpPr>
              <a:spLocks noChangeArrowheads="1"/>
            </p:cNvSpPr>
            <p:nvPr/>
          </p:nvSpPr>
          <p:spPr bwMode="auto">
            <a:xfrm>
              <a:off x="3707904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5868449" y="5362663"/>
            <a:ext cx="899795" cy="1306697"/>
            <a:chOff x="5508104" y="5002599"/>
            <a:chExt cx="899795" cy="1306697"/>
          </a:xfrm>
        </p:grpSpPr>
        <p:sp>
          <p:nvSpPr>
            <p:cNvPr id="45" name="Rectangle 144"/>
            <p:cNvSpPr>
              <a:spLocks noChangeArrowheads="1"/>
            </p:cNvSpPr>
            <p:nvPr/>
          </p:nvSpPr>
          <p:spPr bwMode="auto">
            <a:xfrm>
              <a:off x="5508104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8.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倉儲</a:t>
              </a:r>
            </a:p>
          </p:txBody>
        </p:sp>
        <p:sp>
          <p:nvSpPr>
            <p:cNvPr id="46" name="Rectangle 145"/>
            <p:cNvSpPr>
              <a:spLocks noChangeArrowheads="1"/>
            </p:cNvSpPr>
            <p:nvPr/>
          </p:nvSpPr>
          <p:spPr bwMode="auto">
            <a:xfrm>
              <a:off x="5508104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7" name="Rectangle 146"/>
            <p:cNvSpPr>
              <a:spLocks noChangeArrowheads="1"/>
            </p:cNvSpPr>
            <p:nvPr/>
          </p:nvSpPr>
          <p:spPr bwMode="auto">
            <a:xfrm>
              <a:off x="5508104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堆高機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貨架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48" name="Rectangle 147"/>
            <p:cNvSpPr>
              <a:spLocks noChangeArrowheads="1"/>
            </p:cNvSpPr>
            <p:nvPr/>
          </p:nvSpPr>
          <p:spPr bwMode="auto">
            <a:xfrm>
              <a:off x="5508104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/100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貨位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2" name="Rectangle 114"/>
            <p:cNvSpPr>
              <a:spLocks noChangeArrowheads="1"/>
            </p:cNvSpPr>
            <p:nvPr/>
          </p:nvSpPr>
          <p:spPr bwMode="auto">
            <a:xfrm>
              <a:off x="5508104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19" name="Rectangle 122"/>
            <p:cNvSpPr>
              <a:spLocks noChangeArrowheads="1"/>
            </p:cNvSpPr>
            <p:nvPr/>
          </p:nvSpPr>
          <p:spPr bwMode="auto">
            <a:xfrm>
              <a:off x="5508104" y="6093296"/>
              <a:ext cx="899795" cy="216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/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本案相關範疇</a:t>
              </a:r>
              <a:endParaRPr lang="zh-TW" altLang="zh-TW" sz="11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0" name="群組 89"/>
          <p:cNvGrpSpPr/>
          <p:nvPr/>
        </p:nvGrpSpPr>
        <p:grpSpPr>
          <a:xfrm>
            <a:off x="7344613" y="5362663"/>
            <a:ext cx="899795" cy="1306697"/>
            <a:chOff x="7344613" y="5002599"/>
            <a:chExt cx="899795" cy="1306697"/>
          </a:xfrm>
        </p:grpSpPr>
        <p:sp>
          <p:nvSpPr>
            <p:cNvPr id="50" name="Rectangle 144"/>
            <p:cNvSpPr>
              <a:spLocks noChangeArrowheads="1"/>
            </p:cNvSpPr>
            <p:nvPr/>
          </p:nvSpPr>
          <p:spPr bwMode="auto">
            <a:xfrm>
              <a:off x="7344613" y="5002599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200" kern="100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9</a:t>
              </a:r>
              <a:r>
                <a:rPr lang="en-US" sz="12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.</a:t>
              </a:r>
              <a:r>
                <a:rPr lang="zh-TW" sz="1200" kern="100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出貨</a:t>
              </a:r>
            </a:p>
          </p:txBody>
        </p:sp>
        <p:sp>
          <p:nvSpPr>
            <p:cNvPr id="51" name="Rectangle 145"/>
            <p:cNvSpPr>
              <a:spLocks noChangeArrowheads="1"/>
            </p:cNvSpPr>
            <p:nvPr/>
          </p:nvSpPr>
          <p:spPr bwMode="auto">
            <a:xfrm>
              <a:off x="7344613" y="5445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成品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146"/>
            <p:cNvSpPr>
              <a:spLocks noChangeArrowheads="1"/>
            </p:cNvSpPr>
            <p:nvPr/>
          </p:nvSpPr>
          <p:spPr bwMode="auto">
            <a:xfrm>
              <a:off x="7344613" y="5661272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貨車</a:t>
              </a:r>
              <a:r>
                <a:rPr lang="en-US" altLang="zh-TW" sz="1100" kern="100" dirty="0" smtClean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147"/>
            <p:cNvSpPr>
              <a:spLocks noChangeArrowheads="1"/>
            </p:cNvSpPr>
            <p:nvPr/>
          </p:nvSpPr>
          <p:spPr bwMode="auto">
            <a:xfrm>
              <a:off x="7344613" y="5877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en-US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2</a:t>
              </a:r>
              <a:r>
                <a:rPr lang="zh-TW" sz="1100" kern="10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台</a:t>
              </a:r>
              <a:endParaRPr lang="zh-TW" sz="1400" kern="10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81" name="Rectangle 114"/>
            <p:cNvSpPr>
              <a:spLocks noChangeArrowheads="1"/>
            </p:cNvSpPr>
            <p:nvPr/>
          </p:nvSpPr>
          <p:spPr bwMode="auto">
            <a:xfrm>
              <a:off x="7344613" y="5221774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人工</a:t>
              </a:r>
              <a:r>
                <a:rPr lang="en-US" altLang="zh-TW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/ERP</a:t>
              </a:r>
              <a:endPara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7344613" y="6093296"/>
              <a:ext cx="899795" cy="216000"/>
            </a:xfrm>
            <a:prstGeom prst="rect">
              <a:avLst/>
            </a:prstGeom>
            <a:noFill/>
            <a:ln w="19050">
              <a:solidFill>
                <a:schemeClr val="tx1">
                  <a:lumMod val="100000"/>
                  <a:lumOff val="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0" tIns="0" rIns="0" bIns="0" anchor="ctr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zh-TW" altLang="en-US" sz="1100" kern="100" dirty="0" smtClean="0"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非本案範疇</a:t>
              </a:r>
              <a:endParaRPr lang="zh-TW" sz="11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21" name="直線單箭頭接點 120"/>
          <p:cNvCxnSpPr/>
          <p:nvPr/>
        </p:nvCxnSpPr>
        <p:spPr>
          <a:xfrm>
            <a:off x="2159240" y="3706479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直線單箭頭接點 122"/>
          <p:cNvCxnSpPr/>
          <p:nvPr/>
        </p:nvCxnSpPr>
        <p:spPr>
          <a:xfrm>
            <a:off x="2159240" y="3926684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4" name="直線單箭頭接點 123"/>
          <p:cNvCxnSpPr/>
          <p:nvPr/>
        </p:nvCxnSpPr>
        <p:spPr>
          <a:xfrm>
            <a:off x="2159240" y="4146889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直線單箭頭接點 124"/>
          <p:cNvCxnSpPr/>
          <p:nvPr/>
        </p:nvCxnSpPr>
        <p:spPr>
          <a:xfrm>
            <a:off x="2159240" y="4367094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6" name="直線單箭頭接點 125"/>
          <p:cNvCxnSpPr/>
          <p:nvPr/>
        </p:nvCxnSpPr>
        <p:spPr>
          <a:xfrm>
            <a:off x="2159240" y="4587299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7" name="直線單箭頭接點 126"/>
          <p:cNvCxnSpPr/>
          <p:nvPr/>
        </p:nvCxnSpPr>
        <p:spPr>
          <a:xfrm>
            <a:off x="2159240" y="4807504"/>
            <a:ext cx="216024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920268" y="2515070"/>
            <a:ext cx="1440160" cy="969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使用設備圖例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095836" y="2515070"/>
            <a:ext cx="1440160" cy="9692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產品圖例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3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生產現場管理摘要說明</a:t>
            </a:r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83750534"/>
              </p:ext>
            </p:extLst>
          </p:nvPr>
        </p:nvGraphicFramePr>
        <p:xfrm>
          <a:off x="827584" y="2492896"/>
          <a:ext cx="6624737" cy="2838960"/>
        </p:xfrm>
        <a:graphic>
          <a:graphicData uri="http://schemas.openxmlformats.org/drawingml/2006/table">
            <a:tbl>
              <a:tblPr/>
              <a:tblGrid>
                <a:gridCol w="2016225"/>
                <a:gridCol w="2952745"/>
                <a:gridCol w="1655767"/>
              </a:tblGrid>
              <a:tr h="0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+mn-ea"/>
                          <a:ea typeface="+mn-ea"/>
                          <a:cs typeface="Times New Roman"/>
                        </a:rPr>
                        <a:t>項目</a:t>
                      </a:r>
                      <a:endParaRPr lang="zh-TW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latin typeface="+mn-ea"/>
                          <a:ea typeface="+mn-ea"/>
                          <a:cs typeface="Times New Roman"/>
                        </a:rPr>
                        <a:t>說明</a:t>
                      </a:r>
                      <a:endParaRPr lang="zh-TW" sz="14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latin typeface="+mn-ea"/>
                          <a:ea typeface="+mn-ea"/>
                          <a:cs typeface="Times New Roman"/>
                        </a:rPr>
                        <a:t>現場輪班制度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□常日班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□早、中、大夜三班制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□四班二輪制</a:t>
                      </a:r>
                    </a:p>
                    <a:p>
                      <a:pPr marL="3175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□排班制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平均訂單批量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300~6,000 pcs/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月</a:t>
                      </a:r>
                      <a:endParaRPr lang="en-US" altLang="zh-TW" sz="1400" kern="1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平均工單批量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300~6,000</a:t>
                      </a:r>
                      <a:r>
                        <a:rPr lang="en-US" sz="1400" kern="100" baseline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alt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pcs/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天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平均換線換模頻率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○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次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/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天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以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○○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台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射出機計算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平均換線換模時間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75" indent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每次</a:t>
                      </a:r>
                      <a:r>
                        <a:rPr lang="zh-TW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約</a:t>
                      </a:r>
                      <a:r>
                        <a:rPr lang="zh-TW" alt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○○</a:t>
                      </a:r>
                      <a:r>
                        <a:rPr lang="en-US" sz="1400" kern="1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min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(</a:t>
                      </a:r>
                      <a:r>
                        <a:rPr lang="zh-TW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含首件調機試射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)</a:t>
                      </a:r>
                      <a:endParaRPr lang="zh-TW" sz="1400" kern="1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圓角矩形圖說文字 1"/>
          <p:cNvSpPr/>
          <p:nvPr/>
        </p:nvSpPr>
        <p:spPr>
          <a:xfrm>
            <a:off x="7668344" y="2924944"/>
            <a:ext cx="1296144" cy="576064"/>
          </a:xfrm>
          <a:prstGeom prst="wedgeRoundRectCallout">
            <a:avLst>
              <a:gd name="adj1" fmla="val -87763"/>
              <a:gd name="adj2" fmla="val 45414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常有之客戶每次下訂數量或平均下單量</a:t>
            </a:r>
            <a:endParaRPr lang="zh-TW" altLang="en-US" sz="1200" dirty="0"/>
          </a:p>
        </p:txBody>
      </p:sp>
      <p:sp>
        <p:nvSpPr>
          <p:cNvPr id="7" name="圓角矩形圖說文字 6"/>
          <p:cNvSpPr/>
          <p:nvPr/>
        </p:nvSpPr>
        <p:spPr>
          <a:xfrm>
            <a:off x="7652667" y="3789040"/>
            <a:ext cx="1296144" cy="576064"/>
          </a:xfrm>
          <a:prstGeom prst="wedgeRoundRectCallout">
            <a:avLst>
              <a:gd name="adj1" fmla="val -92173"/>
              <a:gd name="adj2" fmla="val -1245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分配到生產線生產時所要求的工單生產量</a:t>
            </a:r>
            <a:endParaRPr lang="zh-TW" altLang="en-US" sz="1200" dirty="0"/>
          </a:p>
        </p:txBody>
      </p:sp>
      <p:sp>
        <p:nvSpPr>
          <p:cNvPr id="8" name="圓角矩形圖說文字 7"/>
          <p:cNvSpPr/>
          <p:nvPr/>
        </p:nvSpPr>
        <p:spPr>
          <a:xfrm>
            <a:off x="7668344" y="4447071"/>
            <a:ext cx="1440804" cy="576064"/>
          </a:xfrm>
          <a:prstGeom prst="wedgeRoundRectCallout">
            <a:avLst>
              <a:gd name="adj1" fmla="val -115240"/>
              <a:gd name="adj2" fmla="val -32299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可用整個工廠每天幾次，或一台設備每天幾次</a:t>
            </a:r>
            <a:endParaRPr lang="zh-TW" altLang="en-US" sz="1200" dirty="0"/>
          </a:p>
        </p:txBody>
      </p:sp>
      <p:sp>
        <p:nvSpPr>
          <p:cNvPr id="9" name="圓角矩形圖說文字 8"/>
          <p:cNvSpPr/>
          <p:nvPr/>
        </p:nvSpPr>
        <p:spPr>
          <a:xfrm>
            <a:off x="7446938" y="5125790"/>
            <a:ext cx="1440804" cy="761441"/>
          </a:xfrm>
          <a:prstGeom prst="wedgeRoundRectCallout">
            <a:avLst>
              <a:gd name="adj1" fmla="val -113918"/>
              <a:gd name="adj2" fmla="val -5048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/>
              <a:t>如果要變更製品，要花多久的時間才能讓下一個製品開始生產</a:t>
            </a:r>
            <a:endParaRPr lang="zh-TW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16337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1790" y="3054052"/>
            <a:ext cx="7740650" cy="33718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矩形 310"/>
          <p:cNvSpPr>
            <a:spLocks noChangeArrowheads="1"/>
          </p:cNvSpPr>
          <p:nvPr/>
        </p:nvSpPr>
        <p:spPr bwMode="auto">
          <a:xfrm>
            <a:off x="1874763" y="5054302"/>
            <a:ext cx="1401737" cy="8191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辦公室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矩形 311"/>
          <p:cNvSpPr>
            <a:spLocks noChangeArrowheads="1"/>
          </p:cNvSpPr>
          <p:nvPr/>
        </p:nvSpPr>
        <p:spPr bwMode="auto">
          <a:xfrm>
            <a:off x="795263" y="5054302"/>
            <a:ext cx="1066800" cy="8191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品檢室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9179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90609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101658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121990" y="5956002"/>
            <a:ext cx="9525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1223590" y="6178252"/>
            <a:ext cx="4889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318"/>
          <p:cNvSpPr txBox="1">
            <a:spLocks noChangeArrowheads="1"/>
          </p:cNvSpPr>
          <p:nvPr/>
        </p:nvSpPr>
        <p:spPr bwMode="auto">
          <a:xfrm>
            <a:off x="1839540" y="6003627"/>
            <a:ext cx="488950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2F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33090" y="3270076"/>
            <a:ext cx="3733800" cy="16235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0" name="矩形 320"/>
          <p:cNvSpPr>
            <a:spLocks noChangeArrowheads="1"/>
          </p:cNvSpPr>
          <p:nvPr/>
        </p:nvSpPr>
        <p:spPr bwMode="auto">
          <a:xfrm>
            <a:off x="121724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#1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矩形 321"/>
          <p:cNvSpPr>
            <a:spLocks noChangeArrowheads="1"/>
          </p:cNvSpPr>
          <p:nvPr/>
        </p:nvSpPr>
        <p:spPr bwMode="auto">
          <a:xfrm>
            <a:off x="1963365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#2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矩形 322"/>
          <p:cNvSpPr>
            <a:spLocks noChangeArrowheads="1"/>
          </p:cNvSpPr>
          <p:nvPr/>
        </p:nvSpPr>
        <p:spPr bwMode="auto">
          <a:xfrm>
            <a:off x="270949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#3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矩形 323"/>
          <p:cNvSpPr>
            <a:spLocks noChangeArrowheads="1"/>
          </p:cNvSpPr>
          <p:nvPr/>
        </p:nvSpPr>
        <p:spPr bwMode="auto">
          <a:xfrm>
            <a:off x="3455615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#4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矩形 324"/>
          <p:cNvSpPr>
            <a:spLocks noChangeArrowheads="1"/>
          </p:cNvSpPr>
          <p:nvPr/>
        </p:nvSpPr>
        <p:spPr bwMode="auto">
          <a:xfrm>
            <a:off x="420174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車床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#5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760540" y="3270076"/>
            <a:ext cx="3556520" cy="162357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26" name="矩形 326"/>
          <p:cNvSpPr>
            <a:spLocks noChangeArrowheads="1"/>
          </p:cNvSpPr>
          <p:nvPr/>
        </p:nvSpPr>
        <p:spPr bwMode="auto">
          <a:xfrm>
            <a:off x="498914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#6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矩形 327"/>
          <p:cNvSpPr>
            <a:spLocks noChangeArrowheads="1"/>
          </p:cNvSpPr>
          <p:nvPr/>
        </p:nvSpPr>
        <p:spPr bwMode="auto">
          <a:xfrm>
            <a:off x="569399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#7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矩形 328"/>
          <p:cNvSpPr>
            <a:spLocks noChangeArrowheads="1"/>
          </p:cNvSpPr>
          <p:nvPr/>
        </p:nvSpPr>
        <p:spPr bwMode="auto">
          <a:xfrm>
            <a:off x="636074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#8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矩形 329"/>
          <p:cNvSpPr>
            <a:spLocks noChangeArrowheads="1"/>
          </p:cNvSpPr>
          <p:nvPr/>
        </p:nvSpPr>
        <p:spPr bwMode="auto">
          <a:xfrm>
            <a:off x="700844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#9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矩形 330"/>
          <p:cNvSpPr>
            <a:spLocks noChangeArrowheads="1"/>
          </p:cNvSpPr>
          <p:nvPr/>
        </p:nvSpPr>
        <p:spPr bwMode="auto">
          <a:xfrm>
            <a:off x="7687890" y="3440453"/>
            <a:ext cx="463550" cy="622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磨床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#10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31"/>
          <p:cNvSpPr>
            <a:spLocks noChangeArrowheads="1"/>
          </p:cNvSpPr>
          <p:nvPr/>
        </p:nvSpPr>
        <p:spPr bwMode="auto">
          <a:xfrm>
            <a:off x="4004890" y="6298902"/>
            <a:ext cx="927100" cy="29845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矩形 332"/>
          <p:cNvSpPr>
            <a:spLocks noChangeArrowheads="1"/>
          </p:cNvSpPr>
          <p:nvPr/>
        </p:nvSpPr>
        <p:spPr bwMode="auto">
          <a:xfrm>
            <a:off x="5392365" y="6108402"/>
            <a:ext cx="3048000" cy="304800"/>
          </a:xfrm>
          <a:prstGeom prst="rect">
            <a:avLst/>
          </a:prstGeom>
          <a:solidFill>
            <a:srgbClr val="4F81BD"/>
          </a:solidFill>
          <a:ln w="254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貨架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矩形 333"/>
          <p:cNvSpPr>
            <a:spLocks noChangeArrowheads="1"/>
          </p:cNvSpPr>
          <p:nvPr/>
        </p:nvSpPr>
        <p:spPr bwMode="auto">
          <a:xfrm>
            <a:off x="5379665" y="5498802"/>
            <a:ext cx="323850" cy="603250"/>
          </a:xfrm>
          <a:prstGeom prst="rect">
            <a:avLst/>
          </a:prstGeom>
          <a:solidFill>
            <a:srgbClr val="FFFFFF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出貨區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矩形 334"/>
          <p:cNvSpPr>
            <a:spLocks noChangeArrowheads="1"/>
          </p:cNvSpPr>
          <p:nvPr/>
        </p:nvSpPr>
        <p:spPr bwMode="auto">
          <a:xfrm>
            <a:off x="5709865" y="5498802"/>
            <a:ext cx="1917700" cy="603250"/>
          </a:xfrm>
          <a:prstGeom prst="rect">
            <a:avLst/>
          </a:prstGeom>
          <a:solidFill>
            <a:srgbClr val="FFFFFF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半成品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待檢區</a:t>
            </a: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已檢查區</a:t>
            </a: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矩形 335"/>
          <p:cNvSpPr>
            <a:spLocks noChangeArrowheads="1"/>
          </p:cNvSpPr>
          <p:nvPr/>
        </p:nvSpPr>
        <p:spPr bwMode="auto">
          <a:xfrm>
            <a:off x="7633915" y="5498802"/>
            <a:ext cx="787400" cy="603250"/>
          </a:xfrm>
          <a:prstGeom prst="rect">
            <a:avLst/>
          </a:prstGeom>
          <a:solidFill>
            <a:srgbClr val="FFFFFF"/>
          </a:solidFill>
          <a:ln w="12700">
            <a:solidFill>
              <a:srgbClr val="243F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進貨</a:t>
            </a:r>
            <a:endParaRPr kumimoji="0" lang="zh-TW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待檢區</a:t>
            </a:r>
            <a:r>
              <a:rPr kumimoji="0" lang="en-US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endParaRPr kumimoji="0" lang="en-US" altLang="zh-TW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已檢查區</a:t>
            </a: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矩形 336"/>
          <p:cNvSpPr>
            <a:spLocks noChangeArrowheads="1"/>
          </p:cNvSpPr>
          <p:nvPr/>
        </p:nvSpPr>
        <p:spPr bwMode="auto">
          <a:xfrm>
            <a:off x="1236290" y="4532653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矩形 337"/>
          <p:cNvSpPr>
            <a:spLocks noChangeArrowheads="1"/>
          </p:cNvSpPr>
          <p:nvPr/>
        </p:nvSpPr>
        <p:spPr bwMode="auto">
          <a:xfrm>
            <a:off x="1236290" y="4304053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矩形 338"/>
          <p:cNvSpPr>
            <a:spLocks noChangeArrowheads="1"/>
          </p:cNvSpPr>
          <p:nvPr/>
        </p:nvSpPr>
        <p:spPr bwMode="auto">
          <a:xfrm>
            <a:off x="1950665" y="4529478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矩形 339"/>
          <p:cNvSpPr>
            <a:spLocks noChangeArrowheads="1"/>
          </p:cNvSpPr>
          <p:nvPr/>
        </p:nvSpPr>
        <p:spPr bwMode="auto">
          <a:xfrm>
            <a:off x="1950665" y="4300878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矩形 340"/>
          <p:cNvSpPr>
            <a:spLocks noChangeArrowheads="1"/>
          </p:cNvSpPr>
          <p:nvPr/>
        </p:nvSpPr>
        <p:spPr bwMode="auto">
          <a:xfrm>
            <a:off x="4992315" y="4542178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r>
              <a:rPr kumimoji="0" lang="en-US" altLang="zh-TW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#6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矩形 341"/>
          <p:cNvSpPr>
            <a:spLocks noChangeArrowheads="1"/>
          </p:cNvSpPr>
          <p:nvPr/>
        </p:nvSpPr>
        <p:spPr bwMode="auto">
          <a:xfrm>
            <a:off x="4992315" y="4313578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r>
              <a:rPr kumimoji="0" lang="en-US" altLang="zh-TW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標楷體" panose="03000509000000000000" pitchFamily="65" charset="-120"/>
                <a:cs typeface="Times New Roman" panose="02020603050405020304" pitchFamily="18" charset="0"/>
              </a:rPr>
              <a:t>#6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手繪多邊形 41"/>
          <p:cNvSpPr/>
          <p:nvPr/>
        </p:nvSpPr>
        <p:spPr>
          <a:xfrm>
            <a:off x="2404690" y="4457402"/>
            <a:ext cx="4489152" cy="984250"/>
          </a:xfrm>
          <a:custGeom>
            <a:avLst/>
            <a:gdLst>
              <a:gd name="connsiteX0" fmla="*/ 5378450 w 5378450"/>
              <a:gd name="connsiteY0" fmla="*/ 984250 h 984250"/>
              <a:gd name="connsiteX1" fmla="*/ 5378450 w 5378450"/>
              <a:gd name="connsiteY1" fmla="*/ 819150 h 984250"/>
              <a:gd name="connsiteX2" fmla="*/ 1587500 w 5378450"/>
              <a:gd name="connsiteY2" fmla="*/ 819150 h 984250"/>
              <a:gd name="connsiteX3" fmla="*/ 1587500 w 5378450"/>
              <a:gd name="connsiteY3" fmla="*/ 0 h 984250"/>
              <a:gd name="connsiteX4" fmla="*/ 0 w 5378450"/>
              <a:gd name="connsiteY4" fmla="*/ 6350 h 984250"/>
              <a:gd name="connsiteX5" fmla="*/ 0 w 5378450"/>
              <a:gd name="connsiteY5" fmla="*/ 63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8450" h="984250">
                <a:moveTo>
                  <a:pt x="5378450" y="984250"/>
                </a:moveTo>
                <a:lnTo>
                  <a:pt x="5378450" y="819150"/>
                </a:lnTo>
                <a:lnTo>
                  <a:pt x="1587500" y="819150"/>
                </a:lnTo>
                <a:lnTo>
                  <a:pt x="1587500" y="0"/>
                </a:lnTo>
                <a:lnTo>
                  <a:pt x="0" y="6350"/>
                </a:lnTo>
                <a:lnTo>
                  <a:pt x="0" y="635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cxnSp>
        <p:nvCxnSpPr>
          <p:cNvPr id="43" name="直線單箭頭接點 42"/>
          <p:cNvCxnSpPr/>
          <p:nvPr/>
        </p:nvCxnSpPr>
        <p:spPr>
          <a:xfrm flipV="1">
            <a:off x="2340396" y="4062164"/>
            <a:ext cx="0" cy="222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手繪多邊形 45"/>
          <p:cNvSpPr/>
          <p:nvPr/>
        </p:nvSpPr>
        <p:spPr>
          <a:xfrm>
            <a:off x="2412453" y="4711402"/>
            <a:ext cx="3203873" cy="762000"/>
          </a:xfrm>
          <a:custGeom>
            <a:avLst/>
            <a:gdLst>
              <a:gd name="connsiteX0" fmla="*/ 0 w 3651250"/>
              <a:gd name="connsiteY0" fmla="*/ 0 h 762000"/>
              <a:gd name="connsiteX1" fmla="*/ 1384300 w 3651250"/>
              <a:gd name="connsiteY1" fmla="*/ 0 h 762000"/>
              <a:gd name="connsiteX2" fmla="*/ 1384300 w 3651250"/>
              <a:gd name="connsiteY2" fmla="*/ 120650 h 762000"/>
              <a:gd name="connsiteX3" fmla="*/ 1384300 w 3651250"/>
              <a:gd name="connsiteY3" fmla="*/ 628650 h 762000"/>
              <a:gd name="connsiteX4" fmla="*/ 3651250 w 3651250"/>
              <a:gd name="connsiteY4" fmla="*/ 628650 h 762000"/>
              <a:gd name="connsiteX5" fmla="*/ 3651250 w 3651250"/>
              <a:gd name="connsiteY5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1250" h="762000">
                <a:moveTo>
                  <a:pt x="0" y="0"/>
                </a:moveTo>
                <a:lnTo>
                  <a:pt x="1384300" y="0"/>
                </a:lnTo>
                <a:lnTo>
                  <a:pt x="1384300" y="120650"/>
                </a:lnTo>
                <a:lnTo>
                  <a:pt x="1384300" y="628650"/>
                </a:lnTo>
                <a:lnTo>
                  <a:pt x="3651250" y="628650"/>
                </a:lnTo>
                <a:lnTo>
                  <a:pt x="3651250" y="762000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7" name="向左箭號 46"/>
          <p:cNvSpPr/>
          <p:nvPr/>
        </p:nvSpPr>
        <p:spPr>
          <a:xfrm>
            <a:off x="5630490" y="5632152"/>
            <a:ext cx="177800" cy="101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8" name="橢圓 47"/>
          <p:cNvSpPr/>
          <p:nvPr/>
        </p:nvSpPr>
        <p:spPr>
          <a:xfrm>
            <a:off x="4766890" y="5943302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49" name="橢圓 48"/>
          <p:cNvSpPr/>
          <p:nvPr/>
        </p:nvSpPr>
        <p:spPr>
          <a:xfrm>
            <a:off x="5058990" y="5936952"/>
            <a:ext cx="101600" cy="10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4652590" y="5644852"/>
            <a:ext cx="584200" cy="266700"/>
          </a:xfrm>
          <a:custGeom>
            <a:avLst/>
            <a:gdLst>
              <a:gd name="connsiteX0" fmla="*/ 609600 w 609600"/>
              <a:gd name="connsiteY0" fmla="*/ 266700 h 266700"/>
              <a:gd name="connsiteX1" fmla="*/ 0 w 609600"/>
              <a:gd name="connsiteY1" fmla="*/ 266700 h 266700"/>
              <a:gd name="connsiteX2" fmla="*/ 0 w 609600"/>
              <a:gd name="connsiteY2" fmla="*/ 63500 h 266700"/>
              <a:gd name="connsiteX3" fmla="*/ 63500 w 609600"/>
              <a:gd name="connsiteY3" fmla="*/ 0 h 266700"/>
              <a:gd name="connsiteX4" fmla="*/ 209550 w 609600"/>
              <a:gd name="connsiteY4" fmla="*/ 0 h 266700"/>
              <a:gd name="connsiteX5" fmla="*/ 209550 w 609600"/>
              <a:gd name="connsiteY5" fmla="*/ 120650 h 266700"/>
              <a:gd name="connsiteX6" fmla="*/ 584200 w 609600"/>
              <a:gd name="connsiteY6" fmla="*/ 120650 h 266700"/>
              <a:gd name="connsiteX7" fmla="*/ 609600 w 609600"/>
              <a:gd name="connsiteY7" fmla="*/ 266700 h 266700"/>
              <a:gd name="connsiteX0" fmla="*/ 584200 w 584200"/>
              <a:gd name="connsiteY0" fmla="*/ 266700 h 266700"/>
              <a:gd name="connsiteX1" fmla="*/ 0 w 584200"/>
              <a:gd name="connsiteY1" fmla="*/ 266700 h 266700"/>
              <a:gd name="connsiteX2" fmla="*/ 0 w 584200"/>
              <a:gd name="connsiteY2" fmla="*/ 63500 h 266700"/>
              <a:gd name="connsiteX3" fmla="*/ 63500 w 584200"/>
              <a:gd name="connsiteY3" fmla="*/ 0 h 266700"/>
              <a:gd name="connsiteX4" fmla="*/ 209550 w 584200"/>
              <a:gd name="connsiteY4" fmla="*/ 0 h 266700"/>
              <a:gd name="connsiteX5" fmla="*/ 209550 w 584200"/>
              <a:gd name="connsiteY5" fmla="*/ 120650 h 266700"/>
              <a:gd name="connsiteX6" fmla="*/ 584200 w 584200"/>
              <a:gd name="connsiteY6" fmla="*/ 120650 h 266700"/>
              <a:gd name="connsiteX7" fmla="*/ 584200 w 584200"/>
              <a:gd name="connsiteY7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" h="266700">
                <a:moveTo>
                  <a:pt x="584200" y="266700"/>
                </a:moveTo>
                <a:lnTo>
                  <a:pt x="0" y="266700"/>
                </a:lnTo>
                <a:lnTo>
                  <a:pt x="0" y="63500"/>
                </a:lnTo>
                <a:lnTo>
                  <a:pt x="63500" y="0"/>
                </a:lnTo>
                <a:lnTo>
                  <a:pt x="209550" y="0"/>
                </a:lnTo>
                <a:lnTo>
                  <a:pt x="209550" y="120650"/>
                </a:lnTo>
                <a:lnTo>
                  <a:pt x="584200" y="120650"/>
                </a:lnTo>
                <a:lnTo>
                  <a:pt x="584200" y="2667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1" name="向左箭號 50"/>
          <p:cNvSpPr/>
          <p:nvPr/>
        </p:nvSpPr>
        <p:spPr>
          <a:xfrm>
            <a:off x="5243140" y="5638502"/>
            <a:ext cx="177800" cy="1016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2" name="矩形 356"/>
          <p:cNvSpPr>
            <a:spLocks noChangeArrowheads="1"/>
          </p:cNvSpPr>
          <p:nvPr/>
        </p:nvSpPr>
        <p:spPr bwMode="auto">
          <a:xfrm>
            <a:off x="7716465" y="4510428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完工區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矩形 357"/>
          <p:cNvSpPr>
            <a:spLocks noChangeArrowheads="1"/>
          </p:cNvSpPr>
          <p:nvPr/>
        </p:nvSpPr>
        <p:spPr bwMode="auto">
          <a:xfrm>
            <a:off x="7716465" y="4281828"/>
            <a:ext cx="469900" cy="241300"/>
          </a:xfrm>
          <a:prstGeom prst="rect">
            <a:avLst/>
          </a:prstGeom>
          <a:noFill/>
          <a:ln w="12700">
            <a:solidFill>
              <a:srgbClr val="243F6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待加工</a:t>
            </a:r>
            <a:endParaRPr kumimoji="0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橢圓 53"/>
          <p:cNvSpPr/>
          <p:nvPr/>
        </p:nvSpPr>
        <p:spPr>
          <a:xfrm>
            <a:off x="5700340" y="4590752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5" name="橢圓 54"/>
          <p:cNvSpPr/>
          <p:nvPr/>
        </p:nvSpPr>
        <p:spPr>
          <a:xfrm>
            <a:off x="5982915" y="4590752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6" name="橢圓 55"/>
          <p:cNvSpPr/>
          <p:nvPr/>
        </p:nvSpPr>
        <p:spPr>
          <a:xfrm>
            <a:off x="6265490" y="4590752"/>
            <a:ext cx="57150" cy="5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57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58" name="Rectangle 75"/>
          <p:cNvSpPr>
            <a:spLocks noChangeArrowheads="1"/>
          </p:cNvSpPr>
          <p:nvPr/>
        </p:nvSpPr>
        <p:spPr bwMode="auto">
          <a:xfrm>
            <a:off x="3048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cxnSp>
        <p:nvCxnSpPr>
          <p:cNvPr id="60" name="肘形接點 59"/>
          <p:cNvCxnSpPr>
            <a:stCxn id="21" idx="2"/>
            <a:endCxn id="38" idx="1"/>
          </p:cNvCxnSpPr>
          <p:nvPr/>
        </p:nvCxnSpPr>
        <p:spPr>
          <a:xfrm rot="5400000">
            <a:off x="1779216" y="4234203"/>
            <a:ext cx="587375" cy="244475"/>
          </a:xfrm>
          <a:prstGeom prst="bentConnector4">
            <a:avLst>
              <a:gd name="adj1" fmla="val 23104"/>
              <a:gd name="adj2" fmla="val 1571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四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廠區</a:t>
            </a:r>
            <a:r>
              <a:rPr lang="en-US" altLang="zh-TW" sz="2000" dirty="0" smtClean="0"/>
              <a:t>Layout</a:t>
            </a:r>
            <a:r>
              <a:rPr lang="zh-TW" altLang="en-US" sz="2000" dirty="0" smtClean="0"/>
              <a:t>配置與物流動線</a:t>
            </a:r>
          </a:p>
        </p:txBody>
      </p:sp>
      <p:sp>
        <p:nvSpPr>
          <p:cNvPr id="63" name="矩形 62"/>
          <p:cNvSpPr/>
          <p:nvPr/>
        </p:nvSpPr>
        <p:spPr>
          <a:xfrm>
            <a:off x="3276500" y="5070276"/>
            <a:ext cx="288032" cy="86409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zh-TW" altLang="en-US" sz="1050" dirty="0" smtClean="0"/>
              <a:t>可視化看板</a:t>
            </a:r>
            <a:endParaRPr lang="zh-TW" altLang="en-US" sz="1050" dirty="0"/>
          </a:p>
        </p:txBody>
      </p:sp>
      <p:sp>
        <p:nvSpPr>
          <p:cNvPr id="64" name="文字方塊 63"/>
          <p:cNvSpPr txBox="1"/>
          <p:nvPr/>
        </p:nvSpPr>
        <p:spPr>
          <a:xfrm>
            <a:off x="827585" y="1628800"/>
            <a:ext cx="7632848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 algn="just">
              <a:spcBef>
                <a:spcPts val="3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請以圖例說明廠區設備配置情形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所列設備應與本案相關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與物流動線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如下圖舉一例表示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，並請標註包含：各類設備擺放位置、在製品擺放區域、庫存品擺放區域、可視化生產看板擺放位置等。</a:t>
            </a:r>
          </a:p>
          <a:p>
            <a:pPr marL="177800" indent="-177800" algn="just">
              <a:spcBef>
                <a:spcPts val="300"/>
              </a:spcBef>
              <a:buFont typeface="+mj-lt"/>
              <a:buAutoNum type="arabicPeriod"/>
            </a:pP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若本計畫執行涉及廠區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Layout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配置調整貨物流動線調整者，請再補充說明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可用其他顏色表示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。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48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zh-TW" sz="2400" b="1" dirty="0"/>
              <a:t>一、</a:t>
            </a:r>
            <a:r>
              <a:rPr lang="zh-TW" altLang="en-US" sz="2400" b="1" dirty="0"/>
              <a:t>受輔導業者</a:t>
            </a:r>
            <a:r>
              <a:rPr lang="zh-TW" altLang="zh-TW" sz="2400" b="1" dirty="0"/>
              <a:t>面臨問題</a:t>
            </a:r>
            <a:r>
              <a:rPr lang="zh-TW" altLang="en-US" sz="2400" b="1" dirty="0"/>
              <a:t>與</a:t>
            </a:r>
            <a:r>
              <a:rPr lang="zh-TW" altLang="en-US" sz="2400" b="1" dirty="0" smtClean="0"/>
              <a:t>需求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五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受輔導業者需求說明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043608" y="1700808"/>
            <a:ext cx="7560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zh-TW" altLang="zh-TW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請說明受輔導業者痛點、</a:t>
            </a:r>
            <a:r>
              <a:rPr lang="zh-TW" altLang="zh-TW" sz="160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遭遇</a:t>
            </a:r>
            <a:r>
              <a:rPr lang="zh-TW" altLang="zh-TW" sz="160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之瓶頸、</a:t>
            </a:r>
            <a:r>
              <a:rPr lang="zh-TW" altLang="en-US" sz="160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與其中</a:t>
            </a:r>
            <a:r>
              <a:rPr lang="zh-TW" altLang="zh-TW" sz="160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擬</a:t>
            </a:r>
            <a:r>
              <a:rPr lang="zh-TW" altLang="zh-TW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透過本計畫解決的事項， 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，如：因</a:t>
            </a:r>
            <a:r>
              <a:rPr lang="zh-TW" altLang="en-US" sz="1600" dirty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應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國外客戶要求需於</a:t>
            </a:r>
            <a:r>
              <a:rPr lang="en-US" altLang="zh-TW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O</a:t>
            </a:r>
            <a:r>
              <a:rPr lang="zh-TW" altLang="en-US" sz="1600" dirty="0" smtClean="0">
                <a:solidFill>
                  <a:schemeClr val="bg1">
                    <a:lumMod val="65000"/>
                  </a:schemeClr>
                </a:solidFill>
                <a:latin typeface="+mn-ea"/>
                <a:ea typeface="+mn-ea"/>
              </a:rPr>
              <a:t>年內逐步建立生產履歷以滿足生產可溯性之需求、插單過於頻繁，導致生產現場管理混亂，訂單達交率過低或產品精度要求提高，導致良品率降低，不符成本等</a:t>
            </a:r>
          </a:p>
        </p:txBody>
      </p:sp>
    </p:spTree>
    <p:extLst>
      <p:ext uri="{BB962C8B-B14F-4D97-AF65-F5344CB8AC3E}">
        <p14:creationId xmlns="" xmlns:p14="http://schemas.microsoft.com/office/powerpoint/2010/main" val="34769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93E9E-AFF9-4034-8BF6-5754B3EA07C7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78471" y="1703528"/>
            <a:ext cx="784200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00"/>
              </a:lnSpc>
              <a:spcAft>
                <a:spcPts val="0"/>
              </a:spcAft>
            </a:pP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因應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前段受輔導業者需求，說明本案要執行的內容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導入、修改、新開發的模組或功能</a:t>
            </a:r>
            <a:r>
              <a:rPr lang="en-US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lnSpc>
                <a:spcPts val="2000"/>
              </a:lnSpc>
              <a:spcAft>
                <a:spcPts val="0"/>
              </a:spcAft>
            </a:pP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導入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新開發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OOO</a:t>
            </a:r>
            <a:r>
              <a:rPr lang="zh-TW" altLang="zh-TW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模組</a:t>
            </a:r>
            <a:r>
              <a:rPr lang="en-US" altLang="zh-TW" b="1" kern="1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865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原有</a:t>
            </a:r>
            <a:r>
              <a:rPr lang="en-US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</a:t>
            </a: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倉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OOO</a:t>
            </a: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…(</a:t>
            </a:r>
            <a:r>
              <a:rPr lang="zh-TW" altLang="en-US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</a:t>
            </a:r>
            <a:r>
              <a:rPr lang="zh-TW" altLang="en-US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系統狀態敘述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kern="1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865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新增、修改或整合</a:t>
            </a:r>
            <a:r>
              <a:rPr lang="en-US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增加數位電子化之物料管理系統，</a:t>
            </a:r>
            <a:r>
              <a:rPr lang="en-US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  <a:endParaRPr lang="zh-TW" altLang="zh-TW" kern="1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865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差異</a:t>
            </a:r>
            <a:r>
              <a:rPr lang="en-US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預期可縮短、簡化或改善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…</a:t>
            </a:r>
          </a:p>
          <a:p>
            <a:pPr marL="628650" lvl="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endParaRPr lang="en-US" altLang="zh-TW" kern="100" dirty="0" smtClean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(2)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導入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新開發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OOO</a:t>
            </a:r>
            <a:r>
              <a:rPr lang="zh-TW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模組</a:t>
            </a:r>
            <a:r>
              <a:rPr lang="en-US" altLang="zh-TW" b="1" kern="1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endParaRPr lang="zh-TW" altLang="zh-TW" b="1" kern="1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62865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原有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人工管理…</a:t>
            </a:r>
          </a:p>
          <a:p>
            <a:pPr marL="62865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新增、修改或整合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增加數位電子化之入庫管理系統，…</a:t>
            </a:r>
          </a:p>
          <a:p>
            <a:pPr marL="628650" indent="-342900" algn="just">
              <a:lnSpc>
                <a:spcPts val="18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差異</a:t>
            </a:r>
            <a:r>
              <a:rPr lang="en-US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: </a:t>
            </a:r>
            <a:r>
              <a:rPr lang="zh-TW" altLang="zh-TW" kern="100" dirty="0" smtClean="0">
                <a:solidFill>
                  <a:schemeClr val="bg1">
                    <a:lumMod val="6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預期可縮短、簡化或改善…</a:t>
            </a:r>
            <a:endParaRPr lang="zh-TW" altLang="zh-TW" kern="100" dirty="0">
              <a:solidFill>
                <a:schemeClr val="bg1">
                  <a:lumMod val="6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304800" algn="just">
              <a:lnSpc>
                <a:spcPts val="1800"/>
              </a:lnSpc>
              <a:spcAft>
                <a:spcPts val="0"/>
              </a:spcAft>
            </a:pPr>
            <a:r>
              <a:rPr lang="en-US" altLang="zh-TW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 </a:t>
            </a:r>
            <a:endParaRPr lang="zh-TW" altLang="zh-TW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一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計畫目標</a:t>
            </a:r>
          </a:p>
        </p:txBody>
      </p:sp>
    </p:spTree>
    <p:extLst>
      <p:ext uri="{BB962C8B-B14F-4D97-AF65-F5344CB8AC3E}">
        <p14:creationId xmlns="" xmlns:p14="http://schemas.microsoft.com/office/powerpoint/2010/main" val="9299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956796" y="1910555"/>
            <a:ext cx="36004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製造管理系統暨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溫升熱補償智慧化功能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24548" y="2918667"/>
            <a:ext cx="1800000" cy="576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A.</a:t>
            </a:r>
            <a:r>
              <a:rPr lang="zh-TW" altLang="en-US" dirty="0" smtClean="0">
                <a:solidFill>
                  <a:schemeClr val="tx1"/>
                </a:solidFill>
              </a:rPr>
              <a:t>工單管理</a:t>
            </a:r>
            <a:r>
              <a:rPr lang="zh-TW" altLang="en-US" dirty="0">
                <a:solidFill>
                  <a:schemeClr val="tx1"/>
                </a:solidFill>
              </a:rPr>
              <a:t>模組</a:t>
            </a:r>
          </a:p>
        </p:txBody>
      </p:sp>
      <p:sp>
        <p:nvSpPr>
          <p:cNvPr id="9" name="矩形 8"/>
          <p:cNvSpPr/>
          <p:nvPr/>
        </p:nvSpPr>
        <p:spPr>
          <a:xfrm>
            <a:off x="3352840" y="2918667"/>
            <a:ext cx="180000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B.</a:t>
            </a:r>
            <a:r>
              <a:rPr lang="zh-TW" altLang="en-US" dirty="0" smtClean="0">
                <a:solidFill>
                  <a:schemeClr val="tx1"/>
                </a:solidFill>
              </a:rPr>
              <a:t>物料管理模組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13180" y="2918667"/>
            <a:ext cx="1728192" cy="576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C.</a:t>
            </a:r>
            <a:r>
              <a:rPr lang="zh-TW" altLang="en-US" dirty="0" smtClean="0">
                <a:solidFill>
                  <a:schemeClr val="tx1"/>
                </a:solidFill>
              </a:rPr>
              <a:t>設備精度提升補償模組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1" name="肘形接點 10"/>
          <p:cNvCxnSpPr>
            <a:stCxn id="7" idx="2"/>
            <a:endCxn id="8" idx="0"/>
          </p:cNvCxnSpPr>
          <p:nvPr/>
        </p:nvCxnSpPr>
        <p:spPr>
          <a:xfrm rot="5400000">
            <a:off x="2974748" y="1136419"/>
            <a:ext cx="432048" cy="3132448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7" idx="2"/>
            <a:endCxn id="9" idx="0"/>
          </p:cNvCxnSpPr>
          <p:nvPr/>
        </p:nvCxnSpPr>
        <p:spPr>
          <a:xfrm rot="5400000">
            <a:off x="4288894" y="2450565"/>
            <a:ext cx="432048" cy="504156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肘形接點 12"/>
          <p:cNvCxnSpPr>
            <a:stCxn id="7" idx="2"/>
            <a:endCxn id="10" idx="0"/>
          </p:cNvCxnSpPr>
          <p:nvPr/>
        </p:nvCxnSpPr>
        <p:spPr>
          <a:xfrm rot="16200000" flipH="1">
            <a:off x="5801112" y="1442503"/>
            <a:ext cx="432048" cy="2520280"/>
          </a:xfrm>
          <a:prstGeom prst="bentConnector3">
            <a:avLst>
              <a:gd name="adj1" fmla="val 50000"/>
            </a:avLst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732660" y="3638747"/>
            <a:ext cx="212400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A-1.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工單製程資料維護功能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32660" y="4142803"/>
            <a:ext cx="212400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A-2.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工單拆單</a:t>
            </a:r>
            <a:r>
              <a:rPr lang="zh-TW" altLang="en-US" sz="1200" dirty="0">
                <a:solidFill>
                  <a:schemeClr val="tx1"/>
                </a:solidFill>
              </a:rPr>
              <a:t>作業功能</a:t>
            </a:r>
          </a:p>
        </p:txBody>
      </p:sp>
      <p:sp>
        <p:nvSpPr>
          <p:cNvPr id="16" name="矩形 15"/>
          <p:cNvSpPr/>
          <p:nvPr/>
        </p:nvSpPr>
        <p:spPr>
          <a:xfrm>
            <a:off x="1732660" y="4646859"/>
            <a:ext cx="212400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A-3.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工單製程拆解調</a:t>
            </a:r>
            <a:r>
              <a:rPr lang="zh-TW" altLang="en-US" sz="1200" dirty="0">
                <a:solidFill>
                  <a:schemeClr val="tx1"/>
                </a:solidFill>
              </a:rPr>
              <a:t>整功能</a:t>
            </a:r>
          </a:p>
        </p:txBody>
      </p:sp>
      <p:sp>
        <p:nvSpPr>
          <p:cNvPr id="17" name="矩形 16"/>
          <p:cNvSpPr/>
          <p:nvPr/>
        </p:nvSpPr>
        <p:spPr>
          <a:xfrm>
            <a:off x="1732660" y="5150915"/>
            <a:ext cx="212400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A-4.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</a:t>
            </a:r>
            <a:r>
              <a:rPr lang="zh-TW" altLang="en-US" sz="1200" dirty="0">
                <a:solidFill>
                  <a:schemeClr val="tx1"/>
                </a:solidFill>
              </a:rPr>
              <a:t>維護功能</a:t>
            </a:r>
          </a:p>
        </p:txBody>
      </p:sp>
      <p:sp>
        <p:nvSpPr>
          <p:cNvPr id="18" name="矩形 17"/>
          <p:cNvSpPr/>
          <p:nvPr/>
        </p:nvSpPr>
        <p:spPr>
          <a:xfrm>
            <a:off x="1732660" y="5654971"/>
            <a:ext cx="212400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A-5.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工單生產計畫</a:t>
            </a:r>
            <a:r>
              <a:rPr lang="zh-TW" altLang="en-US" sz="1200" dirty="0">
                <a:solidFill>
                  <a:schemeClr val="tx1"/>
                </a:solidFill>
              </a:rPr>
              <a:t>表功能</a:t>
            </a:r>
          </a:p>
        </p:txBody>
      </p:sp>
      <p:sp>
        <p:nvSpPr>
          <p:cNvPr id="19" name="矩形 18"/>
          <p:cNvSpPr/>
          <p:nvPr/>
        </p:nvSpPr>
        <p:spPr>
          <a:xfrm>
            <a:off x="1732660" y="6159027"/>
            <a:ext cx="2124000" cy="33855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A-6.</a:t>
            </a:r>
            <a:r>
              <a:rPr lang="zh-TW" altLang="en-US" sz="1200" dirty="0" smtClean="0">
                <a:solidFill>
                  <a:schemeClr val="tx1"/>
                </a:solidFill>
              </a:rPr>
              <a:t>在製品</a:t>
            </a:r>
            <a:r>
              <a:rPr lang="zh-TW" altLang="en-US" sz="1200" dirty="0">
                <a:solidFill>
                  <a:schemeClr val="tx1"/>
                </a:solidFill>
              </a:rPr>
              <a:t>查詢功能</a:t>
            </a:r>
          </a:p>
        </p:txBody>
      </p:sp>
      <p:sp>
        <p:nvSpPr>
          <p:cNvPr id="20" name="矩形 19"/>
          <p:cNvSpPr/>
          <p:nvPr/>
        </p:nvSpPr>
        <p:spPr>
          <a:xfrm>
            <a:off x="4396956" y="3638747"/>
            <a:ext cx="20160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B-1.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工單領料</a:t>
            </a:r>
            <a:r>
              <a:rPr lang="zh-TW" altLang="en-US" sz="1200" dirty="0">
                <a:solidFill>
                  <a:schemeClr val="tx1"/>
                </a:solidFill>
              </a:rPr>
              <a:t>維護功能</a:t>
            </a:r>
          </a:p>
        </p:txBody>
      </p:sp>
      <p:sp>
        <p:nvSpPr>
          <p:cNvPr id="21" name="矩形 20"/>
          <p:cNvSpPr/>
          <p:nvPr/>
        </p:nvSpPr>
        <p:spPr>
          <a:xfrm>
            <a:off x="4396956" y="4142803"/>
            <a:ext cx="20160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B-2.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工單領退料</a:t>
            </a:r>
            <a:r>
              <a:rPr lang="zh-TW" altLang="en-US" sz="1200" dirty="0">
                <a:solidFill>
                  <a:schemeClr val="tx1"/>
                </a:solidFill>
              </a:rPr>
              <a:t>確認功能</a:t>
            </a:r>
          </a:p>
        </p:txBody>
      </p:sp>
      <p:sp>
        <p:nvSpPr>
          <p:cNvPr id="22" name="矩形 21"/>
          <p:cNvSpPr/>
          <p:nvPr/>
        </p:nvSpPr>
        <p:spPr>
          <a:xfrm>
            <a:off x="4396956" y="4646859"/>
            <a:ext cx="20160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B-3.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工單退料單</a:t>
            </a:r>
            <a:r>
              <a:rPr lang="zh-TW" altLang="en-US" sz="1200" dirty="0">
                <a:solidFill>
                  <a:schemeClr val="tx1"/>
                </a:solidFill>
              </a:rPr>
              <a:t>維護功能</a:t>
            </a:r>
          </a:p>
        </p:txBody>
      </p:sp>
      <p:sp>
        <p:nvSpPr>
          <p:cNvPr id="23" name="矩形 22"/>
          <p:cNvSpPr/>
          <p:nvPr/>
        </p:nvSpPr>
        <p:spPr>
          <a:xfrm>
            <a:off x="4396956" y="5150915"/>
            <a:ext cx="2016000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 smtClean="0">
                <a:solidFill>
                  <a:schemeClr val="tx1"/>
                </a:solidFill>
              </a:rPr>
              <a:t>B-4.</a:t>
            </a:r>
            <a:r>
              <a:rPr lang="zh-TW" altLang="en-US" sz="1200" dirty="0" smtClean="0">
                <a:solidFill>
                  <a:schemeClr val="tx1"/>
                </a:solidFill>
              </a:rPr>
              <a:t>工單退料單</a:t>
            </a:r>
            <a:r>
              <a:rPr lang="zh-TW" altLang="en-US" sz="1200" dirty="0">
                <a:solidFill>
                  <a:schemeClr val="tx1"/>
                </a:solidFill>
              </a:rPr>
              <a:t>作業功能</a:t>
            </a:r>
          </a:p>
        </p:txBody>
      </p:sp>
      <p:cxnSp>
        <p:nvCxnSpPr>
          <p:cNvPr id="24" name="圖案 31"/>
          <p:cNvCxnSpPr>
            <a:stCxn id="8" idx="2"/>
            <a:endCxn id="14" idx="1"/>
          </p:cNvCxnSpPr>
          <p:nvPr/>
        </p:nvCxnSpPr>
        <p:spPr>
          <a:xfrm rot="16200000" flipH="1">
            <a:off x="1521958" y="3597321"/>
            <a:ext cx="313293" cy="108112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圖案 32"/>
          <p:cNvCxnSpPr>
            <a:stCxn id="8" idx="2"/>
            <a:endCxn id="15" idx="1"/>
          </p:cNvCxnSpPr>
          <p:nvPr/>
        </p:nvCxnSpPr>
        <p:spPr>
          <a:xfrm rot="16200000" flipH="1">
            <a:off x="1269930" y="3849349"/>
            <a:ext cx="817349" cy="108112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圖案 33"/>
          <p:cNvCxnSpPr>
            <a:stCxn id="8" idx="2"/>
            <a:endCxn id="16" idx="1"/>
          </p:cNvCxnSpPr>
          <p:nvPr/>
        </p:nvCxnSpPr>
        <p:spPr>
          <a:xfrm rot="16200000" flipH="1">
            <a:off x="1017902" y="4101377"/>
            <a:ext cx="1321405" cy="108112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圖案 34"/>
          <p:cNvCxnSpPr>
            <a:stCxn id="8" idx="2"/>
            <a:endCxn id="17" idx="1"/>
          </p:cNvCxnSpPr>
          <p:nvPr/>
        </p:nvCxnSpPr>
        <p:spPr>
          <a:xfrm rot="16200000" flipH="1">
            <a:off x="765874" y="4353405"/>
            <a:ext cx="1825461" cy="108112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圖案 35"/>
          <p:cNvCxnSpPr>
            <a:stCxn id="8" idx="2"/>
            <a:endCxn id="18" idx="1"/>
          </p:cNvCxnSpPr>
          <p:nvPr/>
        </p:nvCxnSpPr>
        <p:spPr>
          <a:xfrm rot="16200000" flipH="1">
            <a:off x="513846" y="4605433"/>
            <a:ext cx="2329517" cy="108112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圖案 36"/>
          <p:cNvCxnSpPr>
            <a:stCxn id="8" idx="2"/>
            <a:endCxn id="19" idx="1"/>
          </p:cNvCxnSpPr>
          <p:nvPr/>
        </p:nvCxnSpPr>
        <p:spPr>
          <a:xfrm rot="16200000" flipH="1">
            <a:off x="261818" y="4857461"/>
            <a:ext cx="2833573" cy="108112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圖案 47"/>
          <p:cNvCxnSpPr>
            <a:stCxn id="9" idx="2"/>
            <a:endCxn id="20" idx="1"/>
          </p:cNvCxnSpPr>
          <p:nvPr/>
        </p:nvCxnSpPr>
        <p:spPr>
          <a:xfrm rot="16200000" flipH="1">
            <a:off x="4168252" y="3579319"/>
            <a:ext cx="313293" cy="144116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圖案 50"/>
          <p:cNvCxnSpPr>
            <a:stCxn id="9" idx="2"/>
            <a:endCxn id="21" idx="1"/>
          </p:cNvCxnSpPr>
          <p:nvPr/>
        </p:nvCxnSpPr>
        <p:spPr>
          <a:xfrm rot="16200000" flipH="1">
            <a:off x="3916224" y="3831347"/>
            <a:ext cx="817349" cy="144116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圖案 53"/>
          <p:cNvCxnSpPr>
            <a:stCxn id="9" idx="2"/>
            <a:endCxn id="22" idx="1"/>
          </p:cNvCxnSpPr>
          <p:nvPr/>
        </p:nvCxnSpPr>
        <p:spPr>
          <a:xfrm rot="16200000" flipH="1">
            <a:off x="3664196" y="4083375"/>
            <a:ext cx="1321405" cy="144116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圖案 56"/>
          <p:cNvCxnSpPr>
            <a:stCxn id="9" idx="2"/>
            <a:endCxn id="23" idx="1"/>
          </p:cNvCxnSpPr>
          <p:nvPr/>
        </p:nvCxnSpPr>
        <p:spPr>
          <a:xfrm rot="16200000" flipH="1">
            <a:off x="3412168" y="4335403"/>
            <a:ext cx="1825461" cy="144116"/>
          </a:xfrm>
          <a:prstGeom prst="bentConnector2">
            <a:avLst/>
          </a:prstGeom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7349284" y="3696237"/>
            <a:ext cx="1656184" cy="2810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r>
              <a:rPr lang="en-US" altLang="zh-TW" sz="1200" dirty="0">
                <a:solidFill>
                  <a:schemeClr val="tx1"/>
                </a:solidFill>
              </a:rPr>
              <a:t>C</a:t>
            </a:r>
            <a:r>
              <a:rPr lang="en-US" altLang="zh-TW" sz="1200" dirty="0" smtClean="0">
                <a:solidFill>
                  <a:schemeClr val="tx1"/>
                </a:solidFill>
              </a:rPr>
              <a:t>-1.</a:t>
            </a:r>
            <a:r>
              <a:rPr lang="zh-TW" altLang="en-US" sz="1200" dirty="0" smtClean="0">
                <a:solidFill>
                  <a:schemeClr val="tx1"/>
                </a:solidFill>
              </a:rPr>
              <a:t>溫升熱補償功能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cxnSp>
        <p:nvCxnSpPr>
          <p:cNvPr id="38" name="肘形接點 37"/>
          <p:cNvCxnSpPr>
            <a:stCxn id="10" idx="2"/>
            <a:endCxn id="37" idx="1"/>
          </p:cNvCxnSpPr>
          <p:nvPr/>
        </p:nvCxnSpPr>
        <p:spPr>
          <a:xfrm rot="16200000" flipH="1">
            <a:off x="7142261" y="3629746"/>
            <a:ext cx="342038" cy="7200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24292" y="6545263"/>
            <a:ext cx="684212" cy="295275"/>
          </a:xfrm>
        </p:spPr>
        <p:txBody>
          <a:bodyPr/>
          <a:lstStyle/>
          <a:p>
            <a:fld id="{03293E9E-AFF9-4034-8BF6-5754B3EA07C7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7923" y="44624"/>
            <a:ext cx="6121400" cy="6207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計畫內容</a:t>
            </a:r>
            <a:endPara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0" name="矩形圖說文字 39"/>
          <p:cNvSpPr/>
          <p:nvPr/>
        </p:nvSpPr>
        <p:spPr>
          <a:xfrm>
            <a:off x="467544" y="1844824"/>
            <a:ext cx="2066528" cy="432048"/>
          </a:xfrm>
          <a:prstGeom prst="wedgeRectCallout">
            <a:avLst>
              <a:gd name="adj1" fmla="val 74089"/>
              <a:gd name="adj2" fmla="val -5854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本案系統名稱</a:t>
            </a:r>
            <a:endParaRPr lang="en-US" altLang="zh-TW" dirty="0" smtClean="0"/>
          </a:p>
        </p:txBody>
      </p:sp>
      <p:sp>
        <p:nvSpPr>
          <p:cNvPr id="41" name="矩形圖說文字 40"/>
          <p:cNvSpPr/>
          <p:nvPr/>
        </p:nvSpPr>
        <p:spPr>
          <a:xfrm>
            <a:off x="107504" y="2348880"/>
            <a:ext cx="1274440" cy="432048"/>
          </a:xfrm>
          <a:prstGeom prst="wedgeRectCallout">
            <a:avLst>
              <a:gd name="adj1" fmla="val 34478"/>
              <a:gd name="adj2" fmla="val 73512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模組名稱</a:t>
            </a:r>
            <a:endParaRPr lang="en-US" altLang="zh-TW" dirty="0" smtClean="0"/>
          </a:p>
        </p:txBody>
      </p:sp>
      <p:sp>
        <p:nvSpPr>
          <p:cNvPr id="43" name="矩形圖說文字 42"/>
          <p:cNvSpPr/>
          <p:nvPr/>
        </p:nvSpPr>
        <p:spPr>
          <a:xfrm>
            <a:off x="107504" y="4005064"/>
            <a:ext cx="1274440" cy="432048"/>
          </a:xfrm>
          <a:prstGeom prst="wedgeRectCallout">
            <a:avLst>
              <a:gd name="adj1" fmla="val 63626"/>
              <a:gd name="adj2" fmla="val -21286"/>
            </a:avLst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功能名稱</a:t>
            </a:r>
            <a:endParaRPr lang="en-US" altLang="zh-TW" dirty="0" smtClean="0"/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39028" y="934087"/>
            <a:ext cx="612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微軟正黑體" pitchFamily="34" charset="-120"/>
              </a:defRPr>
            </a:lvl9pPr>
          </a:lstStyle>
          <a:p>
            <a:pPr marL="0" lvl="1" algn="l">
              <a:spcBef>
                <a:spcPts val="0"/>
              </a:spcBef>
              <a:buNone/>
            </a:pPr>
            <a:r>
              <a:rPr lang="en-US" altLang="zh-TW" sz="2400" b="1" dirty="0"/>
              <a:t> </a:t>
            </a:r>
            <a:r>
              <a:rPr lang="zh-TW" altLang="en-US" sz="2400" b="1" dirty="0" smtClean="0"/>
              <a:t>二</a:t>
            </a:r>
            <a:r>
              <a:rPr lang="zh-TW" altLang="zh-TW" sz="2400" b="1" dirty="0" smtClean="0"/>
              <a:t>、</a:t>
            </a:r>
            <a:r>
              <a:rPr lang="zh-TW" altLang="en-US" sz="2400" b="1" dirty="0" smtClean="0"/>
              <a:t>解決方案</a:t>
            </a:r>
            <a:endParaRPr lang="en-US" altLang="zh-TW" sz="2400" b="1" dirty="0" smtClean="0"/>
          </a:p>
          <a:p>
            <a:pPr marL="361950" lvl="1" algn="l">
              <a:spcBef>
                <a:spcPts val="0"/>
              </a:spcBef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本案導入軟體系統架構圖</a:t>
            </a:r>
          </a:p>
        </p:txBody>
      </p:sp>
    </p:spTree>
    <p:extLst>
      <p:ext uri="{BB962C8B-B14F-4D97-AF65-F5344CB8AC3E}">
        <p14:creationId xmlns="" xmlns:p14="http://schemas.microsoft.com/office/powerpoint/2010/main" val="33455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1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61842</TotalTime>
  <Words>3862</Words>
  <Application>Microsoft Office PowerPoint</Application>
  <PresentationFormat>如螢幕大小 (4:3)</PresentationFormat>
  <Paragraphs>809</Paragraphs>
  <Slides>30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30</vt:i4>
      </vt:variant>
    </vt:vector>
  </HeadingPairs>
  <TitlesOfParts>
    <vt:vector size="33" baseType="lpstr">
      <vt:lpstr>2_Office 佈景主題</vt:lpstr>
      <vt:lpstr>Office 佈景主題</vt:lpstr>
      <vt:lpstr>1_Office 佈景主題</vt:lpstr>
      <vt:lpstr> 經濟部工業局110年度 協助中小企業智慧應用升級計畫(2/4)  協助製造業智慧應用升級輔導計畫</vt:lpstr>
      <vt:lpstr>簡 報 大 綱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壹、計畫內容</vt:lpstr>
      <vt:lpstr>貳、預期效益</vt:lpstr>
      <vt:lpstr>投影片 23</vt:lpstr>
      <vt:lpstr>肆、附錄</vt:lpstr>
      <vt:lpstr>肆、附錄-基本資料</vt:lpstr>
      <vt:lpstr>肆、附錄-基本資料</vt:lpstr>
      <vt:lpstr>投影片 27</vt:lpstr>
      <vt:lpstr>肆、附錄-原設備聯網列表</vt:lpstr>
      <vt:lpstr>肆、附錄-系統資訊流之資訊項目列表</vt:lpstr>
    </vt:vector>
  </TitlesOfParts>
  <Company>PMC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JOHNNY</dc:creator>
  <cp:lastModifiedBy>e10901</cp:lastModifiedBy>
  <cp:revision>4099</cp:revision>
  <cp:lastPrinted>2017-06-21T01:29:56Z</cp:lastPrinted>
  <dcterms:created xsi:type="dcterms:W3CDTF">2012-04-25T05:44:35Z</dcterms:created>
  <dcterms:modified xsi:type="dcterms:W3CDTF">2021-02-03T00:36:53Z</dcterms:modified>
</cp:coreProperties>
</file>